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535" r:id="rId2"/>
    <p:sldId id="536" r:id="rId3"/>
    <p:sldId id="537" r:id="rId4"/>
    <p:sldId id="538" r:id="rId5"/>
    <p:sldId id="539" r:id="rId6"/>
    <p:sldId id="463" r:id="rId7"/>
    <p:sldId id="365" r:id="rId8"/>
    <p:sldId id="367" r:id="rId9"/>
    <p:sldId id="368" r:id="rId10"/>
    <p:sldId id="369" r:id="rId11"/>
    <p:sldId id="372" r:id="rId12"/>
    <p:sldId id="373" r:id="rId13"/>
    <p:sldId id="374" r:id="rId14"/>
    <p:sldId id="375" r:id="rId15"/>
    <p:sldId id="376" r:id="rId16"/>
    <p:sldId id="465" r:id="rId17"/>
    <p:sldId id="377" r:id="rId18"/>
    <p:sldId id="378" r:id="rId19"/>
    <p:sldId id="379" r:id="rId20"/>
    <p:sldId id="380" r:id="rId21"/>
    <p:sldId id="381" r:id="rId22"/>
    <p:sldId id="382" r:id="rId23"/>
    <p:sldId id="386" r:id="rId24"/>
    <p:sldId id="466" r:id="rId25"/>
    <p:sldId id="387" r:id="rId26"/>
    <p:sldId id="388"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491" r:id="rId51"/>
    <p:sldId id="568" r:id="rId52"/>
    <p:sldId id="569" r:id="rId53"/>
    <p:sldId id="570" r:id="rId54"/>
    <p:sldId id="571" r:id="rId55"/>
    <p:sldId id="572" r:id="rId56"/>
    <p:sldId id="575" r:id="rId57"/>
    <p:sldId id="576" r:id="rId58"/>
    <p:sldId id="577" r:id="rId59"/>
    <p:sldId id="545" r:id="rId60"/>
    <p:sldId id="546" r:id="rId61"/>
    <p:sldId id="547" r:id="rId62"/>
    <p:sldId id="548" r:id="rId63"/>
    <p:sldId id="549" r:id="rId64"/>
    <p:sldId id="550" r:id="rId65"/>
    <p:sldId id="551" r:id="rId66"/>
    <p:sldId id="552" r:id="rId67"/>
    <p:sldId id="553" r:id="rId68"/>
    <p:sldId id="554" r:id="rId69"/>
    <p:sldId id="555" r:id="rId70"/>
    <p:sldId id="556" r:id="rId71"/>
    <p:sldId id="557" r:id="rId72"/>
    <p:sldId id="558" r:id="rId73"/>
    <p:sldId id="559" r:id="rId74"/>
    <p:sldId id="560" r:id="rId75"/>
    <p:sldId id="561" r:id="rId76"/>
    <p:sldId id="562" r:id="rId77"/>
    <p:sldId id="563" r:id="rId78"/>
    <p:sldId id="564" r:id="rId79"/>
    <p:sldId id="565" r:id="rId80"/>
    <p:sldId id="566" r:id="rId81"/>
    <p:sldId id="567" r:id="rId82"/>
    <p:sldId id="578" r:id="rId83"/>
    <p:sldId id="579" r:id="rId84"/>
    <p:sldId id="580" r:id="rId85"/>
    <p:sldId id="581" r:id="rId86"/>
    <p:sldId id="582" r:id="rId87"/>
    <p:sldId id="583" r:id="rId88"/>
    <p:sldId id="584" r:id="rId89"/>
    <p:sldId id="585" r:id="rId90"/>
    <p:sldId id="586" r:id="rId91"/>
    <p:sldId id="587" r:id="rId92"/>
    <p:sldId id="510" r:id="rId93"/>
    <p:sldId id="511" r:id="rId94"/>
    <p:sldId id="512" r:id="rId95"/>
    <p:sldId id="513" r:id="rId96"/>
    <p:sldId id="514" r:id="rId97"/>
    <p:sldId id="515" r:id="rId98"/>
    <p:sldId id="516" r:id="rId99"/>
    <p:sldId id="517" r:id="rId100"/>
    <p:sldId id="518" r:id="rId101"/>
    <p:sldId id="519" r:id="rId102"/>
    <p:sldId id="520" r:id="rId103"/>
  </p:sldIdLst>
  <p:sldSz cx="9144000" cy="6858000" type="screen4x3"/>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434" autoAdjust="0"/>
  </p:normalViewPr>
  <p:slideViewPr>
    <p:cSldViewPr>
      <p:cViewPr varScale="1">
        <p:scale>
          <a:sx n="88" d="100"/>
          <a:sy n="88" d="100"/>
        </p:scale>
        <p:origin x="1416"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20" cy="341538"/>
          </a:xfrm>
          <a:prstGeom prst="rect">
            <a:avLst/>
          </a:prstGeom>
        </p:spPr>
        <p:txBody>
          <a:bodyPr vert="horz" lIns="91339" tIns="45669" rIns="91339" bIns="45669" rtlCol="0"/>
          <a:lstStyle>
            <a:lvl1pPr algn="l">
              <a:defRPr sz="1200"/>
            </a:lvl1pPr>
          </a:lstStyle>
          <a:p>
            <a:endParaRPr lang="en-US"/>
          </a:p>
        </p:txBody>
      </p:sp>
      <p:sp>
        <p:nvSpPr>
          <p:cNvPr id="3" name="Date Placeholder 2"/>
          <p:cNvSpPr>
            <a:spLocks noGrp="1"/>
          </p:cNvSpPr>
          <p:nvPr>
            <p:ph type="dt" sz="quarter" idx="1"/>
          </p:nvPr>
        </p:nvSpPr>
        <p:spPr>
          <a:xfrm>
            <a:off x="5625172" y="1"/>
            <a:ext cx="4302920" cy="341538"/>
          </a:xfrm>
          <a:prstGeom prst="rect">
            <a:avLst/>
          </a:prstGeom>
        </p:spPr>
        <p:txBody>
          <a:bodyPr vert="horz" lIns="91339" tIns="45669" rIns="91339" bIns="45669" rtlCol="0"/>
          <a:lstStyle>
            <a:lvl1pPr algn="r">
              <a:defRPr sz="1200"/>
            </a:lvl1pPr>
          </a:lstStyle>
          <a:p>
            <a:fld id="{F484ADA6-58E7-4F4D-AFEE-227069123D95}" type="datetimeFigureOut">
              <a:rPr lang="en-US" smtClean="0"/>
              <a:t>9/19/2022</a:t>
            </a:fld>
            <a:endParaRPr lang="en-US"/>
          </a:p>
        </p:txBody>
      </p:sp>
      <p:sp>
        <p:nvSpPr>
          <p:cNvPr id="4" name="Footer Placeholder 3"/>
          <p:cNvSpPr>
            <a:spLocks noGrp="1"/>
          </p:cNvSpPr>
          <p:nvPr>
            <p:ph type="ftr" sz="quarter" idx="2"/>
          </p:nvPr>
        </p:nvSpPr>
        <p:spPr>
          <a:xfrm>
            <a:off x="2" y="6457727"/>
            <a:ext cx="4302920" cy="341537"/>
          </a:xfrm>
          <a:prstGeom prst="rect">
            <a:avLst/>
          </a:prstGeom>
        </p:spPr>
        <p:txBody>
          <a:bodyPr vert="horz" lIns="91339" tIns="45669" rIns="91339" bIns="45669" rtlCol="0" anchor="b"/>
          <a:lstStyle>
            <a:lvl1pPr algn="l">
              <a:defRPr sz="1200"/>
            </a:lvl1pPr>
          </a:lstStyle>
          <a:p>
            <a:endParaRPr lang="en-US"/>
          </a:p>
        </p:txBody>
      </p:sp>
      <p:sp>
        <p:nvSpPr>
          <p:cNvPr id="5" name="Slide Number Placeholder 4"/>
          <p:cNvSpPr>
            <a:spLocks noGrp="1"/>
          </p:cNvSpPr>
          <p:nvPr>
            <p:ph type="sldNum" sz="quarter" idx="3"/>
          </p:nvPr>
        </p:nvSpPr>
        <p:spPr>
          <a:xfrm>
            <a:off x="5625172" y="6457727"/>
            <a:ext cx="4302920" cy="341537"/>
          </a:xfrm>
          <a:prstGeom prst="rect">
            <a:avLst/>
          </a:prstGeom>
        </p:spPr>
        <p:txBody>
          <a:bodyPr vert="horz" lIns="91339" tIns="45669" rIns="91339" bIns="45669" rtlCol="0" anchor="b"/>
          <a:lstStyle>
            <a:lvl1pPr algn="r">
              <a:defRPr sz="1200"/>
            </a:lvl1pPr>
          </a:lstStyle>
          <a:p>
            <a:fld id="{42C2E13F-4FF6-42EE-AED9-AEFD66FB7AE0}" type="slidenum">
              <a:rPr lang="en-US" smtClean="0"/>
              <a:t>‹#›</a:t>
            </a:fld>
            <a:endParaRPr lang="en-US"/>
          </a:p>
        </p:txBody>
      </p:sp>
    </p:spTree>
    <p:extLst>
      <p:ext uri="{BB962C8B-B14F-4D97-AF65-F5344CB8AC3E}">
        <p14:creationId xmlns:p14="http://schemas.microsoft.com/office/powerpoint/2010/main" val="4030823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24" cy="339638"/>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idx="1"/>
          </p:nvPr>
        </p:nvSpPr>
        <p:spPr>
          <a:xfrm>
            <a:off x="5625275" y="1"/>
            <a:ext cx="4302224" cy="339638"/>
          </a:xfrm>
          <a:prstGeom prst="rect">
            <a:avLst/>
          </a:prstGeom>
        </p:spPr>
        <p:txBody>
          <a:bodyPr vert="horz" lIns="91257" tIns="45629" rIns="91257" bIns="45629" rtlCol="0"/>
          <a:lstStyle>
            <a:lvl1pPr algn="r">
              <a:defRPr sz="1200"/>
            </a:lvl1pPr>
          </a:lstStyle>
          <a:p>
            <a:fld id="{5FCED940-6D12-4F03-B32F-B50761A24B67}" type="datetimeFigureOut">
              <a:rPr lang="en-US" smtClean="0"/>
              <a:t>9/19/2022</a:t>
            </a:fld>
            <a:endParaRPr lang="en-US"/>
          </a:p>
        </p:txBody>
      </p:sp>
      <p:sp>
        <p:nvSpPr>
          <p:cNvPr id="4" name="Slide Image Placeholder 3"/>
          <p:cNvSpPr>
            <a:spLocks noGrp="1" noRot="1" noChangeAspect="1"/>
          </p:cNvSpPr>
          <p:nvPr>
            <p:ph type="sldImg" idx="2"/>
          </p:nvPr>
        </p:nvSpPr>
        <p:spPr>
          <a:xfrm>
            <a:off x="3265488" y="509588"/>
            <a:ext cx="3400425" cy="2549525"/>
          </a:xfrm>
          <a:prstGeom prst="rect">
            <a:avLst/>
          </a:prstGeom>
          <a:noFill/>
          <a:ln w="12700">
            <a:solidFill>
              <a:prstClr val="black"/>
            </a:solidFill>
          </a:ln>
        </p:spPr>
        <p:txBody>
          <a:bodyPr vert="horz" lIns="91257" tIns="45629" rIns="91257" bIns="45629" rtlCol="0" anchor="ctr"/>
          <a:lstStyle/>
          <a:p>
            <a:endParaRPr lang="en-US"/>
          </a:p>
        </p:txBody>
      </p:sp>
      <p:sp>
        <p:nvSpPr>
          <p:cNvPr id="5" name="Notes Placeholder 4"/>
          <p:cNvSpPr>
            <a:spLocks noGrp="1"/>
          </p:cNvSpPr>
          <p:nvPr>
            <p:ph type="body" sz="quarter" idx="3"/>
          </p:nvPr>
        </p:nvSpPr>
        <p:spPr>
          <a:xfrm>
            <a:off x="992288" y="3229271"/>
            <a:ext cx="7945237" cy="3059993"/>
          </a:xfrm>
          <a:prstGeom prst="rect">
            <a:avLst/>
          </a:prstGeom>
        </p:spPr>
        <p:txBody>
          <a:bodyPr vert="horz" lIns="91257" tIns="45629" rIns="91257" bIns="456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8541"/>
            <a:ext cx="4302224" cy="339638"/>
          </a:xfrm>
          <a:prstGeom prst="rect">
            <a:avLst/>
          </a:prstGeom>
        </p:spPr>
        <p:txBody>
          <a:bodyPr vert="horz" lIns="91257" tIns="45629" rIns="91257" bIns="45629" rtlCol="0" anchor="b"/>
          <a:lstStyle>
            <a:lvl1pPr algn="l">
              <a:defRPr sz="1200"/>
            </a:lvl1pPr>
          </a:lstStyle>
          <a:p>
            <a:endParaRPr lang="en-US"/>
          </a:p>
        </p:txBody>
      </p:sp>
      <p:sp>
        <p:nvSpPr>
          <p:cNvPr id="7" name="Slide Number Placeholder 6"/>
          <p:cNvSpPr>
            <a:spLocks noGrp="1"/>
          </p:cNvSpPr>
          <p:nvPr>
            <p:ph type="sldNum" sz="quarter" idx="5"/>
          </p:nvPr>
        </p:nvSpPr>
        <p:spPr>
          <a:xfrm>
            <a:off x="5625275" y="6458541"/>
            <a:ext cx="4302224" cy="339638"/>
          </a:xfrm>
          <a:prstGeom prst="rect">
            <a:avLst/>
          </a:prstGeom>
        </p:spPr>
        <p:txBody>
          <a:bodyPr vert="horz" lIns="91257" tIns="45629" rIns="91257" bIns="45629" rtlCol="0" anchor="b"/>
          <a:lstStyle>
            <a:lvl1pPr algn="r">
              <a:defRPr sz="1200"/>
            </a:lvl1pPr>
          </a:lstStyle>
          <a:p>
            <a:fld id="{03E3521E-0780-4666-89F9-5FDA9E569579}" type="slidenum">
              <a:rPr lang="en-US" smtClean="0"/>
              <a:t>‹#›</a:t>
            </a:fld>
            <a:endParaRPr lang="en-US"/>
          </a:p>
        </p:txBody>
      </p:sp>
    </p:spTree>
    <p:extLst>
      <p:ext uri="{BB962C8B-B14F-4D97-AF65-F5344CB8AC3E}">
        <p14:creationId xmlns:p14="http://schemas.microsoft.com/office/powerpoint/2010/main" val="308259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a:t>
            </a:fld>
            <a:endParaRPr lang="en-US"/>
          </a:p>
        </p:txBody>
      </p:sp>
    </p:spTree>
    <p:extLst>
      <p:ext uri="{BB962C8B-B14F-4D97-AF65-F5344CB8AC3E}">
        <p14:creationId xmlns:p14="http://schemas.microsoft.com/office/powerpoint/2010/main" val="117646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14</a:t>
            </a:fld>
            <a:endParaRPr lang="en-US"/>
          </a:p>
        </p:txBody>
      </p:sp>
    </p:spTree>
    <p:extLst>
      <p:ext uri="{BB962C8B-B14F-4D97-AF65-F5344CB8AC3E}">
        <p14:creationId xmlns:p14="http://schemas.microsoft.com/office/powerpoint/2010/main" val="241481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15</a:t>
            </a:fld>
            <a:endParaRPr lang="en-US"/>
          </a:p>
        </p:txBody>
      </p:sp>
    </p:spTree>
    <p:extLst>
      <p:ext uri="{BB962C8B-B14F-4D97-AF65-F5344CB8AC3E}">
        <p14:creationId xmlns:p14="http://schemas.microsoft.com/office/powerpoint/2010/main" val="313334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17</a:t>
            </a:fld>
            <a:endParaRPr lang="en-US"/>
          </a:p>
        </p:txBody>
      </p:sp>
    </p:spTree>
    <p:extLst>
      <p:ext uri="{BB962C8B-B14F-4D97-AF65-F5344CB8AC3E}">
        <p14:creationId xmlns:p14="http://schemas.microsoft.com/office/powerpoint/2010/main" val="19070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18</a:t>
            </a:fld>
            <a:endParaRPr lang="en-US"/>
          </a:p>
        </p:txBody>
      </p:sp>
    </p:spTree>
    <p:extLst>
      <p:ext uri="{BB962C8B-B14F-4D97-AF65-F5344CB8AC3E}">
        <p14:creationId xmlns:p14="http://schemas.microsoft.com/office/powerpoint/2010/main" val="78596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19</a:t>
            </a:fld>
            <a:endParaRPr lang="en-US"/>
          </a:p>
        </p:txBody>
      </p:sp>
    </p:spTree>
    <p:extLst>
      <p:ext uri="{BB962C8B-B14F-4D97-AF65-F5344CB8AC3E}">
        <p14:creationId xmlns:p14="http://schemas.microsoft.com/office/powerpoint/2010/main" val="403089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20</a:t>
            </a:fld>
            <a:endParaRPr lang="en-US"/>
          </a:p>
        </p:txBody>
      </p:sp>
    </p:spTree>
    <p:extLst>
      <p:ext uri="{BB962C8B-B14F-4D97-AF65-F5344CB8AC3E}">
        <p14:creationId xmlns:p14="http://schemas.microsoft.com/office/powerpoint/2010/main" val="403637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21</a:t>
            </a:fld>
            <a:endParaRPr lang="en-US"/>
          </a:p>
        </p:txBody>
      </p:sp>
    </p:spTree>
    <p:extLst>
      <p:ext uri="{BB962C8B-B14F-4D97-AF65-F5344CB8AC3E}">
        <p14:creationId xmlns:p14="http://schemas.microsoft.com/office/powerpoint/2010/main" val="240496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22</a:t>
            </a:fld>
            <a:endParaRPr lang="en-US"/>
          </a:p>
        </p:txBody>
      </p:sp>
    </p:spTree>
    <p:extLst>
      <p:ext uri="{BB962C8B-B14F-4D97-AF65-F5344CB8AC3E}">
        <p14:creationId xmlns:p14="http://schemas.microsoft.com/office/powerpoint/2010/main" val="263946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23</a:t>
            </a:fld>
            <a:endParaRPr lang="en-US"/>
          </a:p>
        </p:txBody>
      </p:sp>
    </p:spTree>
    <p:extLst>
      <p:ext uri="{BB962C8B-B14F-4D97-AF65-F5344CB8AC3E}">
        <p14:creationId xmlns:p14="http://schemas.microsoft.com/office/powerpoint/2010/main" val="65019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25</a:t>
            </a:fld>
            <a:endParaRPr lang="en-US"/>
          </a:p>
        </p:txBody>
      </p:sp>
    </p:spTree>
    <p:extLst>
      <p:ext uri="{BB962C8B-B14F-4D97-AF65-F5344CB8AC3E}">
        <p14:creationId xmlns:p14="http://schemas.microsoft.com/office/powerpoint/2010/main" val="18111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6</a:t>
            </a:fld>
            <a:endParaRPr lang="en-US"/>
          </a:p>
        </p:txBody>
      </p:sp>
    </p:spTree>
    <p:extLst>
      <p:ext uri="{BB962C8B-B14F-4D97-AF65-F5344CB8AC3E}">
        <p14:creationId xmlns:p14="http://schemas.microsoft.com/office/powerpoint/2010/main" val="285548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26</a:t>
            </a:fld>
            <a:endParaRPr lang="en-US"/>
          </a:p>
        </p:txBody>
      </p:sp>
    </p:spTree>
    <p:extLst>
      <p:ext uri="{BB962C8B-B14F-4D97-AF65-F5344CB8AC3E}">
        <p14:creationId xmlns:p14="http://schemas.microsoft.com/office/powerpoint/2010/main" val="301076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27</a:t>
            </a:fld>
            <a:endParaRPr lang="en-US"/>
          </a:p>
        </p:txBody>
      </p:sp>
    </p:spTree>
    <p:extLst>
      <p:ext uri="{BB962C8B-B14F-4D97-AF65-F5344CB8AC3E}">
        <p14:creationId xmlns:p14="http://schemas.microsoft.com/office/powerpoint/2010/main" val="159411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28</a:t>
            </a:fld>
            <a:endParaRPr lang="en-US"/>
          </a:p>
        </p:txBody>
      </p:sp>
    </p:spTree>
    <p:extLst>
      <p:ext uri="{BB962C8B-B14F-4D97-AF65-F5344CB8AC3E}">
        <p14:creationId xmlns:p14="http://schemas.microsoft.com/office/powerpoint/2010/main" val="1102964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29</a:t>
            </a:fld>
            <a:endParaRPr lang="en-US"/>
          </a:p>
        </p:txBody>
      </p:sp>
    </p:spTree>
    <p:extLst>
      <p:ext uri="{BB962C8B-B14F-4D97-AF65-F5344CB8AC3E}">
        <p14:creationId xmlns:p14="http://schemas.microsoft.com/office/powerpoint/2010/main" val="175677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30</a:t>
            </a:fld>
            <a:endParaRPr lang="en-US"/>
          </a:p>
        </p:txBody>
      </p:sp>
    </p:spTree>
    <p:extLst>
      <p:ext uri="{BB962C8B-B14F-4D97-AF65-F5344CB8AC3E}">
        <p14:creationId xmlns:p14="http://schemas.microsoft.com/office/powerpoint/2010/main" val="315329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31</a:t>
            </a:fld>
            <a:endParaRPr lang="en-US"/>
          </a:p>
        </p:txBody>
      </p:sp>
    </p:spTree>
    <p:extLst>
      <p:ext uri="{BB962C8B-B14F-4D97-AF65-F5344CB8AC3E}">
        <p14:creationId xmlns:p14="http://schemas.microsoft.com/office/powerpoint/2010/main" val="1577456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32</a:t>
            </a:fld>
            <a:endParaRPr lang="en-US"/>
          </a:p>
        </p:txBody>
      </p:sp>
    </p:spTree>
    <p:extLst>
      <p:ext uri="{BB962C8B-B14F-4D97-AF65-F5344CB8AC3E}">
        <p14:creationId xmlns:p14="http://schemas.microsoft.com/office/powerpoint/2010/main" val="174163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33</a:t>
            </a:fld>
            <a:endParaRPr lang="en-US"/>
          </a:p>
        </p:txBody>
      </p:sp>
    </p:spTree>
    <p:extLst>
      <p:ext uri="{BB962C8B-B14F-4D97-AF65-F5344CB8AC3E}">
        <p14:creationId xmlns:p14="http://schemas.microsoft.com/office/powerpoint/2010/main" val="3271100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34</a:t>
            </a:fld>
            <a:endParaRPr lang="en-US"/>
          </a:p>
        </p:txBody>
      </p:sp>
    </p:spTree>
    <p:extLst>
      <p:ext uri="{BB962C8B-B14F-4D97-AF65-F5344CB8AC3E}">
        <p14:creationId xmlns:p14="http://schemas.microsoft.com/office/powerpoint/2010/main" val="284367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35</a:t>
            </a:fld>
            <a:endParaRPr lang="en-US"/>
          </a:p>
        </p:txBody>
      </p:sp>
    </p:spTree>
    <p:extLst>
      <p:ext uri="{BB962C8B-B14F-4D97-AF65-F5344CB8AC3E}">
        <p14:creationId xmlns:p14="http://schemas.microsoft.com/office/powerpoint/2010/main" val="1471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89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36</a:t>
            </a:fld>
            <a:endParaRPr lang="en-US"/>
          </a:p>
        </p:txBody>
      </p:sp>
    </p:spTree>
    <p:extLst>
      <p:ext uri="{BB962C8B-B14F-4D97-AF65-F5344CB8AC3E}">
        <p14:creationId xmlns:p14="http://schemas.microsoft.com/office/powerpoint/2010/main" val="2853893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37</a:t>
            </a:fld>
            <a:endParaRPr lang="en-US"/>
          </a:p>
        </p:txBody>
      </p:sp>
    </p:spTree>
    <p:extLst>
      <p:ext uri="{BB962C8B-B14F-4D97-AF65-F5344CB8AC3E}">
        <p14:creationId xmlns:p14="http://schemas.microsoft.com/office/powerpoint/2010/main" val="278722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38</a:t>
            </a:fld>
            <a:endParaRPr lang="en-US"/>
          </a:p>
        </p:txBody>
      </p:sp>
    </p:spTree>
    <p:extLst>
      <p:ext uri="{BB962C8B-B14F-4D97-AF65-F5344CB8AC3E}">
        <p14:creationId xmlns:p14="http://schemas.microsoft.com/office/powerpoint/2010/main" val="44435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43</a:t>
            </a:fld>
            <a:endParaRPr lang="en-US"/>
          </a:p>
        </p:txBody>
      </p:sp>
    </p:spTree>
    <p:extLst>
      <p:ext uri="{BB962C8B-B14F-4D97-AF65-F5344CB8AC3E}">
        <p14:creationId xmlns:p14="http://schemas.microsoft.com/office/powerpoint/2010/main" val="1479417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44</a:t>
            </a:fld>
            <a:endParaRPr lang="en-US"/>
          </a:p>
        </p:txBody>
      </p:sp>
    </p:spTree>
    <p:extLst>
      <p:ext uri="{BB962C8B-B14F-4D97-AF65-F5344CB8AC3E}">
        <p14:creationId xmlns:p14="http://schemas.microsoft.com/office/powerpoint/2010/main" val="124204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45</a:t>
            </a:fld>
            <a:endParaRPr lang="en-US"/>
          </a:p>
        </p:txBody>
      </p:sp>
    </p:spTree>
    <p:extLst>
      <p:ext uri="{BB962C8B-B14F-4D97-AF65-F5344CB8AC3E}">
        <p14:creationId xmlns:p14="http://schemas.microsoft.com/office/powerpoint/2010/main" val="3887691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46</a:t>
            </a:fld>
            <a:endParaRPr lang="en-US"/>
          </a:p>
        </p:txBody>
      </p:sp>
    </p:spTree>
    <p:extLst>
      <p:ext uri="{BB962C8B-B14F-4D97-AF65-F5344CB8AC3E}">
        <p14:creationId xmlns:p14="http://schemas.microsoft.com/office/powerpoint/2010/main" val="106465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47</a:t>
            </a:fld>
            <a:endParaRPr lang="en-US"/>
          </a:p>
        </p:txBody>
      </p:sp>
    </p:spTree>
    <p:extLst>
      <p:ext uri="{BB962C8B-B14F-4D97-AF65-F5344CB8AC3E}">
        <p14:creationId xmlns:p14="http://schemas.microsoft.com/office/powerpoint/2010/main" val="4018249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48</a:t>
            </a:fld>
            <a:endParaRPr lang="en-US"/>
          </a:p>
        </p:txBody>
      </p:sp>
    </p:spTree>
    <p:extLst>
      <p:ext uri="{BB962C8B-B14F-4D97-AF65-F5344CB8AC3E}">
        <p14:creationId xmlns:p14="http://schemas.microsoft.com/office/powerpoint/2010/main" val="3908620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49</a:t>
            </a:fld>
            <a:endParaRPr lang="en-US"/>
          </a:p>
        </p:txBody>
      </p:sp>
    </p:spTree>
    <p:extLst>
      <p:ext uri="{BB962C8B-B14F-4D97-AF65-F5344CB8AC3E}">
        <p14:creationId xmlns:p14="http://schemas.microsoft.com/office/powerpoint/2010/main" val="12533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p>
            <a:fld id="{3EE06D43-D688-4B72-B7D7-BE2091E6D059}"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465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50</a:t>
            </a:fld>
            <a:endParaRPr lang="en-US"/>
          </a:p>
        </p:txBody>
      </p:sp>
    </p:spTree>
    <p:extLst>
      <p:ext uri="{BB962C8B-B14F-4D97-AF65-F5344CB8AC3E}">
        <p14:creationId xmlns:p14="http://schemas.microsoft.com/office/powerpoint/2010/main" val="2423986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51</a:t>
            </a:fld>
            <a:endParaRPr lang="en-US"/>
          </a:p>
        </p:txBody>
      </p:sp>
    </p:spTree>
    <p:extLst>
      <p:ext uri="{BB962C8B-B14F-4D97-AF65-F5344CB8AC3E}">
        <p14:creationId xmlns:p14="http://schemas.microsoft.com/office/powerpoint/2010/main" val="782596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52</a:t>
            </a:fld>
            <a:endParaRPr lang="en-US"/>
          </a:p>
        </p:txBody>
      </p:sp>
    </p:spTree>
    <p:extLst>
      <p:ext uri="{BB962C8B-B14F-4D97-AF65-F5344CB8AC3E}">
        <p14:creationId xmlns:p14="http://schemas.microsoft.com/office/powerpoint/2010/main" val="3076654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53</a:t>
            </a:fld>
            <a:endParaRPr lang="en-US"/>
          </a:p>
        </p:txBody>
      </p:sp>
    </p:spTree>
    <p:extLst>
      <p:ext uri="{BB962C8B-B14F-4D97-AF65-F5344CB8AC3E}">
        <p14:creationId xmlns:p14="http://schemas.microsoft.com/office/powerpoint/2010/main" val="4125978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54</a:t>
            </a:fld>
            <a:endParaRPr lang="en-US"/>
          </a:p>
        </p:txBody>
      </p:sp>
    </p:spTree>
    <p:extLst>
      <p:ext uri="{BB962C8B-B14F-4D97-AF65-F5344CB8AC3E}">
        <p14:creationId xmlns:p14="http://schemas.microsoft.com/office/powerpoint/2010/main" val="1414527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55</a:t>
            </a:fld>
            <a:endParaRPr lang="en-US"/>
          </a:p>
        </p:txBody>
      </p:sp>
    </p:spTree>
    <p:extLst>
      <p:ext uri="{BB962C8B-B14F-4D97-AF65-F5344CB8AC3E}">
        <p14:creationId xmlns:p14="http://schemas.microsoft.com/office/powerpoint/2010/main" val="427525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56</a:t>
            </a:fld>
            <a:endParaRPr lang="en-US"/>
          </a:p>
        </p:txBody>
      </p:sp>
    </p:spTree>
    <p:extLst>
      <p:ext uri="{BB962C8B-B14F-4D97-AF65-F5344CB8AC3E}">
        <p14:creationId xmlns:p14="http://schemas.microsoft.com/office/powerpoint/2010/main" val="1972879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57</a:t>
            </a:fld>
            <a:endParaRPr lang="en-US"/>
          </a:p>
        </p:txBody>
      </p:sp>
    </p:spTree>
    <p:extLst>
      <p:ext uri="{BB962C8B-B14F-4D97-AF65-F5344CB8AC3E}">
        <p14:creationId xmlns:p14="http://schemas.microsoft.com/office/powerpoint/2010/main" val="3971296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58</a:t>
            </a:fld>
            <a:endParaRPr lang="en-US"/>
          </a:p>
        </p:txBody>
      </p:sp>
    </p:spTree>
    <p:extLst>
      <p:ext uri="{BB962C8B-B14F-4D97-AF65-F5344CB8AC3E}">
        <p14:creationId xmlns:p14="http://schemas.microsoft.com/office/powerpoint/2010/main" val="584087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92</a:t>
            </a:fld>
            <a:endParaRPr lang="en-US"/>
          </a:p>
        </p:txBody>
      </p:sp>
    </p:spTree>
    <p:extLst>
      <p:ext uri="{BB962C8B-B14F-4D97-AF65-F5344CB8AC3E}">
        <p14:creationId xmlns:p14="http://schemas.microsoft.com/office/powerpoint/2010/main" val="86985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5236" name="Slide Number Placeholder 3"/>
          <p:cNvSpPr>
            <a:spLocks noGrp="1"/>
          </p:cNvSpPr>
          <p:nvPr>
            <p:ph type="sldNum" sz="quarter" idx="5"/>
          </p:nvPr>
        </p:nvSpPr>
        <p:spPr>
          <a:noFill/>
        </p:spPr>
        <p:txBody>
          <a:bodyPr/>
          <a:lstStyle/>
          <a:p>
            <a:fld id="{D30A1726-35AB-45FA-A129-854F83C555CA}"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999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93</a:t>
            </a:fld>
            <a:endParaRPr lang="en-US"/>
          </a:p>
        </p:txBody>
      </p:sp>
    </p:spTree>
    <p:extLst>
      <p:ext uri="{BB962C8B-B14F-4D97-AF65-F5344CB8AC3E}">
        <p14:creationId xmlns:p14="http://schemas.microsoft.com/office/powerpoint/2010/main" val="2468986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94</a:t>
            </a:fld>
            <a:endParaRPr lang="en-US"/>
          </a:p>
        </p:txBody>
      </p:sp>
    </p:spTree>
    <p:extLst>
      <p:ext uri="{BB962C8B-B14F-4D97-AF65-F5344CB8AC3E}">
        <p14:creationId xmlns:p14="http://schemas.microsoft.com/office/powerpoint/2010/main" val="3933527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95</a:t>
            </a:fld>
            <a:endParaRPr lang="en-US"/>
          </a:p>
        </p:txBody>
      </p:sp>
    </p:spTree>
    <p:extLst>
      <p:ext uri="{BB962C8B-B14F-4D97-AF65-F5344CB8AC3E}">
        <p14:creationId xmlns:p14="http://schemas.microsoft.com/office/powerpoint/2010/main" val="562786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96</a:t>
            </a:fld>
            <a:endParaRPr lang="en-US"/>
          </a:p>
        </p:txBody>
      </p:sp>
    </p:spTree>
    <p:extLst>
      <p:ext uri="{BB962C8B-B14F-4D97-AF65-F5344CB8AC3E}">
        <p14:creationId xmlns:p14="http://schemas.microsoft.com/office/powerpoint/2010/main" val="3480985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97</a:t>
            </a:fld>
            <a:endParaRPr lang="en-US"/>
          </a:p>
        </p:txBody>
      </p:sp>
    </p:spTree>
    <p:extLst>
      <p:ext uri="{BB962C8B-B14F-4D97-AF65-F5344CB8AC3E}">
        <p14:creationId xmlns:p14="http://schemas.microsoft.com/office/powerpoint/2010/main" val="3294735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98</a:t>
            </a:fld>
            <a:endParaRPr lang="en-US"/>
          </a:p>
        </p:txBody>
      </p:sp>
    </p:spTree>
    <p:extLst>
      <p:ext uri="{BB962C8B-B14F-4D97-AF65-F5344CB8AC3E}">
        <p14:creationId xmlns:p14="http://schemas.microsoft.com/office/powerpoint/2010/main" val="2094151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99</a:t>
            </a:fld>
            <a:endParaRPr lang="en-US"/>
          </a:p>
        </p:txBody>
      </p:sp>
    </p:spTree>
    <p:extLst>
      <p:ext uri="{BB962C8B-B14F-4D97-AF65-F5344CB8AC3E}">
        <p14:creationId xmlns:p14="http://schemas.microsoft.com/office/powerpoint/2010/main" val="385784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100</a:t>
            </a:fld>
            <a:endParaRPr lang="en-US"/>
          </a:p>
        </p:txBody>
      </p:sp>
    </p:spTree>
    <p:extLst>
      <p:ext uri="{BB962C8B-B14F-4D97-AF65-F5344CB8AC3E}">
        <p14:creationId xmlns:p14="http://schemas.microsoft.com/office/powerpoint/2010/main" val="798229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101</a:t>
            </a:fld>
            <a:endParaRPr lang="en-US"/>
          </a:p>
        </p:txBody>
      </p:sp>
    </p:spTree>
    <p:extLst>
      <p:ext uri="{BB962C8B-B14F-4D97-AF65-F5344CB8AC3E}">
        <p14:creationId xmlns:p14="http://schemas.microsoft.com/office/powerpoint/2010/main" val="1276179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102</a:t>
            </a:fld>
            <a:endParaRPr lang="en-US"/>
          </a:p>
        </p:txBody>
      </p:sp>
    </p:spTree>
    <p:extLst>
      <p:ext uri="{BB962C8B-B14F-4D97-AF65-F5344CB8AC3E}">
        <p14:creationId xmlns:p14="http://schemas.microsoft.com/office/powerpoint/2010/main" val="202820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p:spPr>
        <p:txBody>
          <a:bodyPr/>
          <a:lstStyle/>
          <a:p>
            <a:fld id="{C81D34EC-C750-4CCA-8481-516B22CA75BD}"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13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11</a:t>
            </a:fld>
            <a:endParaRPr lang="en-US"/>
          </a:p>
        </p:txBody>
      </p:sp>
    </p:spTree>
    <p:extLst>
      <p:ext uri="{BB962C8B-B14F-4D97-AF65-F5344CB8AC3E}">
        <p14:creationId xmlns:p14="http://schemas.microsoft.com/office/powerpoint/2010/main" val="333495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12</a:t>
            </a:fld>
            <a:endParaRPr lang="en-US"/>
          </a:p>
        </p:txBody>
      </p:sp>
    </p:spTree>
    <p:extLst>
      <p:ext uri="{BB962C8B-B14F-4D97-AF65-F5344CB8AC3E}">
        <p14:creationId xmlns:p14="http://schemas.microsoft.com/office/powerpoint/2010/main" val="347815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3015E3-49C3-4C0B-83BF-68C3FE2A9D12}" type="slidenum">
              <a:rPr lang="en-US" smtClean="0"/>
              <a:t>13</a:t>
            </a:fld>
            <a:endParaRPr lang="en-US"/>
          </a:p>
        </p:txBody>
      </p:sp>
    </p:spTree>
    <p:extLst>
      <p:ext uri="{BB962C8B-B14F-4D97-AF65-F5344CB8AC3E}">
        <p14:creationId xmlns:p14="http://schemas.microsoft.com/office/powerpoint/2010/main" val="166302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u="heavy">
                <a:solidFill>
                  <a:srgbClr val="001F5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26"/>
          <p:cNvSpPr>
            <a:spLocks noGrp="1" noChangeArrowheads="1"/>
          </p:cNvSpPr>
          <p:nvPr>
            <p:ph type="ftr" sz="quarter" idx="10"/>
          </p:nvPr>
        </p:nvSpPr>
        <p:spPr/>
        <p:txBody>
          <a:bodyPr/>
          <a:lstStyle>
            <a:lvl1pPr algn="l" fontAlgn="auto">
              <a:spcBef>
                <a:spcPts val="0"/>
              </a:spcBef>
              <a:spcAft>
                <a:spcPts val="0"/>
              </a:spcAft>
              <a:defRPr/>
            </a:lvl1pPr>
          </a:lstStyle>
          <a:p>
            <a:pPr>
              <a:defRPr/>
            </a:pPr>
            <a:endParaRPr lang="en-US" altLang="zh-CN"/>
          </a:p>
        </p:txBody>
      </p:sp>
      <p:sp>
        <p:nvSpPr>
          <p:cNvPr id="6" name="Rectangle 427"/>
          <p:cNvSpPr>
            <a:spLocks noGrp="1" noChangeArrowheads="1"/>
          </p:cNvSpPr>
          <p:nvPr>
            <p:ph type="sldNum" sz="quarter" idx="11"/>
          </p:nvPr>
        </p:nvSpPr>
        <p:spPr/>
        <p:txBody>
          <a:bodyPr/>
          <a:lstStyle>
            <a:lvl1pPr>
              <a:defRPr/>
            </a:lvl1pPr>
          </a:lstStyle>
          <a:p>
            <a:fld id="{CF429FD3-39B2-41A4-BA0B-72D3F5C6FD5D}" type="slidenum">
              <a:rPr lang="zh-CN" altLang="en-US"/>
              <a:pPr/>
              <a:t>‹#›</a:t>
            </a:fld>
            <a:endParaRPr lang="en-US" altLang="zh-CN"/>
          </a:p>
        </p:txBody>
      </p:sp>
      <p:sp>
        <p:nvSpPr>
          <p:cNvPr id="7" name="Rectangle 425"/>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zh-CN"/>
          </a:p>
        </p:txBody>
      </p:sp>
    </p:spTree>
    <p:extLst>
      <p:ext uri="{BB962C8B-B14F-4D97-AF65-F5344CB8AC3E}">
        <p14:creationId xmlns:p14="http://schemas.microsoft.com/office/powerpoint/2010/main" val="116089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69467" y="396951"/>
            <a:ext cx="8005064" cy="636269"/>
          </a:xfrm>
          <a:prstGeom prst="rect">
            <a:avLst/>
          </a:prstGeom>
        </p:spPr>
        <p:txBody>
          <a:bodyPr wrap="square" lIns="0" tIns="0" rIns="0" bIns="0">
            <a:spAutoFit/>
          </a:bodyPr>
          <a:lstStyle>
            <a:lvl1pPr>
              <a:defRPr sz="2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94614" y="1927986"/>
            <a:ext cx="8954770" cy="3982720"/>
          </a:xfrm>
          <a:prstGeom prst="rect">
            <a:avLst/>
          </a:prstGeom>
        </p:spPr>
        <p:txBody>
          <a:bodyPr wrap="square" lIns="0" tIns="0" rIns="0" bIns="0">
            <a:spAutoFit/>
          </a:bodyPr>
          <a:lstStyle>
            <a:lvl1pPr>
              <a:defRPr sz="2400" b="1" i="0" u="heavy">
                <a:solidFill>
                  <a:srgbClr val="001F5F"/>
                </a:solidFill>
                <a:latin typeface="Times New Roman"/>
                <a:cs typeface="Times New Roman"/>
              </a:defRPr>
            </a:lvl1pPr>
          </a:lstStyle>
          <a:p>
            <a:endParaRPr/>
          </a:p>
        </p:txBody>
      </p:sp>
      <p:sp>
        <p:nvSpPr>
          <p:cNvPr id="4" name="Holder 4"/>
          <p:cNvSpPr>
            <a:spLocks noGrp="1"/>
          </p:cNvSpPr>
          <p:nvPr>
            <p:ph type="ftr" sz="quarter" idx="5"/>
          </p:nvPr>
        </p:nvSpPr>
        <p:spPr>
          <a:xfrm>
            <a:off x="2540" y="6593924"/>
            <a:ext cx="5580380" cy="168909"/>
          </a:xfrm>
          <a:prstGeom prst="rect">
            <a:avLst/>
          </a:prstGeom>
        </p:spPr>
        <p:txBody>
          <a:bodyPr wrap="square" lIns="0" tIns="0" rIns="0" bIns="0">
            <a:spAutoFit/>
          </a:bodyPr>
          <a:lstStyle>
            <a:lvl1pPr>
              <a:defRPr sz="1000" b="1" i="0">
                <a:solidFill>
                  <a:srgbClr val="FF0000"/>
                </a:solidFill>
                <a:latin typeface="Times New Roman"/>
                <a:cs typeface="Times New Roman"/>
              </a:defRPr>
            </a:lvl1pPr>
          </a:lstStyle>
          <a:p>
            <a:pPr marL="12700">
              <a:lnSpc>
                <a:spcPct val="100000"/>
              </a:lnSpc>
              <a:spcBef>
                <a:spcPts val="5"/>
              </a:spcBef>
            </a:pPr>
            <a:r>
              <a:rPr spc="5" dirty="0"/>
              <a:t>HỆ</a:t>
            </a:r>
            <a:r>
              <a:rPr spc="-10" dirty="0"/>
              <a:t> </a:t>
            </a:r>
            <a:r>
              <a:rPr spc="5" dirty="0"/>
              <a:t>THỐNG</a:t>
            </a:r>
            <a:r>
              <a:rPr spc="-25" dirty="0"/>
              <a:t> </a:t>
            </a:r>
            <a:r>
              <a:rPr spc="5" dirty="0"/>
              <a:t>QUẢN</a:t>
            </a:r>
            <a:r>
              <a:rPr spc="0" dirty="0"/>
              <a:t> </a:t>
            </a:r>
            <a:r>
              <a:rPr spc="5" dirty="0"/>
              <a:t>LÝ</a:t>
            </a:r>
            <a:r>
              <a:rPr spc="-15" dirty="0"/>
              <a:t> </a:t>
            </a:r>
            <a:r>
              <a:rPr spc="10" dirty="0"/>
              <a:t>HỒ</a:t>
            </a:r>
            <a:r>
              <a:rPr dirty="0"/>
              <a:t> </a:t>
            </a:r>
            <a:r>
              <a:rPr spc="0" dirty="0"/>
              <a:t>SƠ</a:t>
            </a:r>
            <a:r>
              <a:rPr spc="-15" dirty="0"/>
              <a:t> </a:t>
            </a:r>
            <a:r>
              <a:rPr spc="5" dirty="0"/>
              <a:t>KHEN</a:t>
            </a:r>
            <a:r>
              <a:rPr spc="-15" dirty="0"/>
              <a:t> </a:t>
            </a:r>
            <a:r>
              <a:rPr spc="5" dirty="0"/>
              <a:t>THƯỞNG</a:t>
            </a:r>
            <a:r>
              <a:rPr spc="-25" dirty="0"/>
              <a:t> </a:t>
            </a:r>
            <a:r>
              <a:rPr spc="0" dirty="0"/>
              <a:t>ĐIỆN</a:t>
            </a:r>
            <a:r>
              <a:rPr dirty="0"/>
              <a:t> </a:t>
            </a:r>
            <a:r>
              <a:rPr spc="5" dirty="0"/>
              <a:t>TỬ</a:t>
            </a:r>
            <a:r>
              <a:rPr spc="-10" dirty="0"/>
              <a:t> </a:t>
            </a:r>
            <a:r>
              <a:rPr spc="5" dirty="0"/>
              <a:t>NGÀNH</a:t>
            </a:r>
            <a:r>
              <a:rPr dirty="0"/>
              <a:t> </a:t>
            </a:r>
            <a:r>
              <a:rPr spc="5" dirty="0"/>
              <a:t>THI</a:t>
            </a:r>
            <a:r>
              <a:rPr spc="-15" dirty="0"/>
              <a:t> </a:t>
            </a:r>
            <a:r>
              <a:rPr spc="5" dirty="0"/>
              <a:t>ĐUA</a:t>
            </a:r>
            <a:r>
              <a:rPr spc="25" dirty="0"/>
              <a:t> </a:t>
            </a:r>
            <a:r>
              <a:rPr spc="0" dirty="0"/>
              <a:t>-</a:t>
            </a:r>
            <a:r>
              <a:rPr spc="-5" dirty="0"/>
              <a:t> </a:t>
            </a:r>
            <a:r>
              <a:rPr spc="5" dirty="0"/>
              <a:t>KHEN</a:t>
            </a:r>
            <a:r>
              <a:rPr spc="-30" dirty="0"/>
              <a:t> </a:t>
            </a:r>
            <a:r>
              <a:rPr spc="5" dirty="0"/>
              <a:t>THƯỞNG</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a:solidFill>
                  <a:srgbClr val="FF0000"/>
                </a:solidFill>
                <a:latin typeface="Times New Roman" pitchFamily="18" charset="0"/>
                <a:cs typeface="Times New Roman" pitchFamily="18" charset="0"/>
              </a:rPr>
              <a:t>ỦY BAN NHÂN DÂN THÀNH PHỐ HỒ CHÍ MINH</a:t>
            </a: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889000"/>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38200" y="2895600"/>
            <a:ext cx="7772400" cy="218521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ＭＳ Ｐゴシック" charset="-128"/>
                <a:cs typeface="Times New Roman" pitchFamily="18" charset="0"/>
              </a:rPr>
              <a:t>HỘI NGHỊ TẬP HUẤN</a:t>
            </a:r>
          </a:p>
          <a:p>
            <a:pPr algn="ctr">
              <a:defRPr/>
            </a:pP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ＭＳ Ｐゴシック" charset="-128"/>
                <a:cs typeface="Times New Roman" pitchFamily="18" charset="0"/>
              </a:rPr>
              <a:t>CÔNG TÁC QUẢN LÝ NHÀ NƯỚC </a:t>
            </a:r>
            <a:b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ＭＳ Ｐゴシック" charset="-128"/>
                <a:cs typeface="Times New Roman" pitchFamily="18" charset="0"/>
              </a:rPr>
            </a:b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ＭＳ Ｐゴシック" charset="-128"/>
                <a:cs typeface="Times New Roman" pitchFamily="18" charset="0"/>
              </a:rPr>
              <a:t>VỀ THI ĐUA, KHEN THƯỞNG</a:t>
            </a:r>
          </a:p>
          <a:p>
            <a:pPr algn="ctr">
              <a:defRPr/>
            </a:pPr>
            <a:r>
              <a:rPr lang="en-US" sz="2800" b="1" spc="50" dirty="0">
                <a:ln w="11430"/>
                <a:solidFill>
                  <a:srgbClr val="FF0000"/>
                </a:solidFill>
                <a:effectLst>
                  <a:outerShdw blurRad="76200" dist="50800" dir="5400000" algn="tl" rotWithShape="0">
                    <a:srgbClr val="000000">
                      <a:alpha val="65000"/>
                    </a:srgbClr>
                  </a:outerShdw>
                </a:effectLst>
                <a:latin typeface="Arial" charset="0"/>
                <a:ea typeface="ＭＳ Ｐゴシック" charset="-128"/>
                <a:cs typeface="ＭＳ Ｐゴシック" charset="-128"/>
              </a:rPr>
              <a:t> </a:t>
            </a:r>
          </a:p>
        </p:txBody>
      </p:sp>
      <p:sp>
        <p:nvSpPr>
          <p:cNvPr id="28677" name="TextBox 2"/>
          <p:cNvSpPr txBox="1">
            <a:spLocks noChangeArrowheads="1"/>
          </p:cNvSpPr>
          <p:nvPr/>
        </p:nvSpPr>
        <p:spPr bwMode="auto">
          <a:xfrm>
            <a:off x="1866900" y="5095875"/>
            <a:ext cx="578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000" b="1" i="1" dirty="0" err="1">
                <a:solidFill>
                  <a:srgbClr val="002060"/>
                </a:solidFill>
                <a:latin typeface="Times" panose="02020603050405020304" pitchFamily="18" charset="0"/>
                <a:cs typeface="Times" panose="02020603050405020304" pitchFamily="18" charset="0"/>
              </a:rPr>
              <a:t>Thành</a:t>
            </a:r>
            <a:r>
              <a:rPr lang="en-US" sz="2000" b="1" i="1" dirty="0">
                <a:solidFill>
                  <a:srgbClr val="002060"/>
                </a:solidFill>
                <a:latin typeface="Times" panose="02020603050405020304" pitchFamily="18" charset="0"/>
                <a:cs typeface="Times" panose="02020603050405020304" pitchFamily="18" charset="0"/>
              </a:rPr>
              <a:t> </a:t>
            </a:r>
            <a:r>
              <a:rPr lang="en-US" sz="2000" b="1" i="1" dirty="0" err="1">
                <a:solidFill>
                  <a:srgbClr val="002060"/>
                </a:solidFill>
                <a:latin typeface="Times" panose="02020603050405020304" pitchFamily="18" charset="0"/>
                <a:cs typeface="Times" panose="02020603050405020304" pitchFamily="18" charset="0"/>
              </a:rPr>
              <a:t>phố</a:t>
            </a:r>
            <a:r>
              <a:rPr lang="en-US" sz="2000" b="1" i="1" dirty="0">
                <a:solidFill>
                  <a:srgbClr val="002060"/>
                </a:solidFill>
                <a:latin typeface="Times" panose="02020603050405020304" pitchFamily="18" charset="0"/>
                <a:cs typeface="Times" panose="02020603050405020304" pitchFamily="18" charset="0"/>
              </a:rPr>
              <a:t> </a:t>
            </a:r>
            <a:r>
              <a:rPr lang="en-US" sz="2000" b="1" i="1" dirty="0" err="1">
                <a:solidFill>
                  <a:srgbClr val="002060"/>
                </a:solidFill>
                <a:latin typeface="Times" panose="02020603050405020304" pitchFamily="18" charset="0"/>
                <a:cs typeface="Times" panose="02020603050405020304" pitchFamily="18" charset="0"/>
              </a:rPr>
              <a:t>Hồ</a:t>
            </a:r>
            <a:r>
              <a:rPr lang="en-US" sz="2000" b="1" i="1" dirty="0">
                <a:solidFill>
                  <a:srgbClr val="002060"/>
                </a:solidFill>
                <a:latin typeface="Times" panose="02020603050405020304" pitchFamily="18" charset="0"/>
                <a:cs typeface="Times" panose="02020603050405020304" pitchFamily="18" charset="0"/>
              </a:rPr>
              <a:t> </a:t>
            </a:r>
            <a:r>
              <a:rPr lang="en-US" sz="2000" b="1" i="1" dirty="0" err="1">
                <a:solidFill>
                  <a:srgbClr val="002060"/>
                </a:solidFill>
                <a:latin typeface="Times" panose="02020603050405020304" pitchFamily="18" charset="0"/>
                <a:cs typeface="Times" panose="02020603050405020304" pitchFamily="18" charset="0"/>
              </a:rPr>
              <a:t>Chí</a:t>
            </a:r>
            <a:r>
              <a:rPr lang="en-US" sz="2000" b="1" i="1" dirty="0">
                <a:solidFill>
                  <a:srgbClr val="002060"/>
                </a:solidFill>
                <a:latin typeface="Times" panose="02020603050405020304" pitchFamily="18" charset="0"/>
                <a:cs typeface="Times" panose="02020603050405020304" pitchFamily="18" charset="0"/>
              </a:rPr>
              <a:t> Minh, </a:t>
            </a:r>
            <a:r>
              <a:rPr lang="en-US" sz="2000" b="1" i="1" dirty="0" err="1">
                <a:solidFill>
                  <a:srgbClr val="002060"/>
                </a:solidFill>
                <a:latin typeface="Times" panose="02020603050405020304" pitchFamily="18" charset="0"/>
                <a:cs typeface="Times" panose="02020603050405020304" pitchFamily="18" charset="0"/>
              </a:rPr>
              <a:t>ngày</a:t>
            </a:r>
            <a:r>
              <a:rPr lang="en-US" sz="2000" b="1" i="1" dirty="0">
                <a:solidFill>
                  <a:srgbClr val="002060"/>
                </a:solidFill>
                <a:latin typeface="Times" panose="02020603050405020304" pitchFamily="18" charset="0"/>
                <a:cs typeface="Times" panose="02020603050405020304" pitchFamily="18" charset="0"/>
              </a:rPr>
              <a:t> </a:t>
            </a:r>
            <a:r>
              <a:rPr lang="en-US" sz="2000" b="1" i="1" dirty="0" smtClean="0">
                <a:solidFill>
                  <a:srgbClr val="002060"/>
                </a:solidFill>
                <a:latin typeface="Times" panose="02020603050405020304" pitchFamily="18" charset="0"/>
                <a:cs typeface="Times" panose="02020603050405020304" pitchFamily="18" charset="0"/>
              </a:rPr>
              <a:t>16 </a:t>
            </a:r>
            <a:r>
              <a:rPr lang="en-US" sz="2000" b="1" i="1" dirty="0" err="1">
                <a:solidFill>
                  <a:srgbClr val="002060"/>
                </a:solidFill>
                <a:latin typeface="Times" panose="02020603050405020304" pitchFamily="18" charset="0"/>
                <a:cs typeface="Times" panose="02020603050405020304" pitchFamily="18" charset="0"/>
              </a:rPr>
              <a:t>tháng</a:t>
            </a:r>
            <a:r>
              <a:rPr lang="en-US" sz="2000" b="1" i="1" dirty="0">
                <a:solidFill>
                  <a:srgbClr val="002060"/>
                </a:solidFill>
                <a:latin typeface="Times" panose="02020603050405020304" pitchFamily="18" charset="0"/>
                <a:cs typeface="Times" panose="02020603050405020304" pitchFamily="18" charset="0"/>
              </a:rPr>
              <a:t> </a:t>
            </a:r>
            <a:r>
              <a:rPr lang="en-US" sz="2000" b="1" i="1" dirty="0" smtClean="0">
                <a:solidFill>
                  <a:srgbClr val="002060"/>
                </a:solidFill>
                <a:latin typeface="Times" panose="02020603050405020304" pitchFamily="18" charset="0"/>
                <a:cs typeface="Times" panose="02020603050405020304" pitchFamily="18" charset="0"/>
              </a:rPr>
              <a:t>9 </a:t>
            </a:r>
            <a:r>
              <a:rPr lang="en-US" sz="2000" b="1" i="1" dirty="0" err="1">
                <a:solidFill>
                  <a:srgbClr val="002060"/>
                </a:solidFill>
                <a:latin typeface="Times" panose="02020603050405020304" pitchFamily="18" charset="0"/>
                <a:cs typeface="Times" panose="02020603050405020304" pitchFamily="18" charset="0"/>
              </a:rPr>
              <a:t>năm</a:t>
            </a:r>
            <a:r>
              <a:rPr lang="en-US" sz="2000" b="1" i="1" dirty="0">
                <a:solidFill>
                  <a:srgbClr val="002060"/>
                </a:solidFill>
                <a:latin typeface="Times" panose="02020603050405020304" pitchFamily="18" charset="0"/>
                <a:cs typeface="Times" panose="02020603050405020304" pitchFamily="18" charset="0"/>
              </a:rPr>
              <a:t> </a:t>
            </a:r>
            <a:r>
              <a:rPr lang="en-US" sz="2000" b="1" i="1" dirty="0" smtClean="0">
                <a:solidFill>
                  <a:srgbClr val="002060"/>
                </a:solidFill>
                <a:latin typeface="Times" panose="02020603050405020304" pitchFamily="18" charset="0"/>
                <a:cs typeface="Times" panose="02020603050405020304" pitchFamily="18" charset="0"/>
              </a:rPr>
              <a:t>2022</a:t>
            </a:r>
            <a:endParaRPr lang="en-US" sz="2000" b="1" i="1" dirty="0">
              <a:solidFill>
                <a:srgbClr val="002060"/>
              </a:solidFill>
              <a:latin typeface="Times" panose="02020603050405020304" pitchFamily="18" charset="0"/>
              <a:cs typeface="Times" panose="02020603050405020304" pitchFamily="18" charset="0"/>
            </a:endParaRPr>
          </a:p>
        </p:txBody>
      </p:sp>
      <p:pic>
        <p:nvPicPr>
          <p:cNvPr id="28678"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4686300"/>
            <a:ext cx="12652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86300"/>
            <a:ext cx="990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5495925"/>
            <a:ext cx="12430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5867400"/>
            <a:ext cx="904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4" descr="http://ppt.wz51z.com/EC3/CD10/animations/nature/flowers/tulips_pink_hc.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6197600"/>
            <a:ext cx="6238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08525"/>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781550"/>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5495925"/>
            <a:ext cx="9255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5638800"/>
            <a:ext cx="9255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5889625"/>
            <a:ext cx="903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24" descr="http://ppt.wz51z.com/EC3/CD10/animations/nature/flowers/tulips_pink_hc.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8413" y="6224588"/>
            <a:ext cx="6238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1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0383"/>
            <a:ext cx="8839200" cy="5945217"/>
          </a:xfrm>
        </p:spPr>
        <p:txBody>
          <a:bodyPr/>
          <a:lstStyle/>
          <a:p>
            <a:pPr marL="228600" indent="-228600" algn="just">
              <a:lnSpc>
                <a:spcPts val="4000"/>
              </a:lnSpc>
              <a:spcBef>
                <a:spcPts val="600"/>
              </a:spcBef>
              <a:spcAft>
                <a:spcPts val="600"/>
              </a:spcAft>
              <a:buFontTx/>
              <a:buChar char="-"/>
              <a:defRPr/>
            </a:pPr>
            <a:r>
              <a:rPr lang="en-US" sz="2800" u="none" dirty="0" err="1" smtClean="0">
                <a:solidFill>
                  <a:srgbClr val="FF0000"/>
                </a:solidFill>
                <a:latin typeface="Times New Roman" panose="02020603050405020304" pitchFamily="18" charset="0"/>
                <a:cs typeface="Times New Roman" panose="02020603050405020304" pitchFamily="18" charset="0"/>
              </a:rPr>
              <a:t>Thời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gian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trình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khen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thưởng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lần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tiếp</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tính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nối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tiếp</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thời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gian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tích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quyết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lần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trước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Đối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với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quyết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không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thời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gian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lập</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được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thành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tích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thì</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thời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gian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trình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lần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sau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tính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thời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gian</a:t>
            </a:r>
            <a:r>
              <a:rPr lang="en-US" sz="2800" u="none" dirty="0">
                <a:latin typeface="Times New Roman" panose="02020603050405020304" pitchFamily="18" charset="0"/>
                <a:cs typeface="Times New Roman" panose="02020603050405020304" pitchFamily="18" charset="0"/>
              </a:rPr>
              <a:t> ban </a:t>
            </a:r>
            <a:r>
              <a:rPr lang="en-US" sz="2800" u="none" dirty="0" err="1">
                <a:latin typeface="Times New Roman" panose="02020603050405020304" pitchFamily="18" charset="0"/>
                <a:cs typeface="Times New Roman" panose="02020603050405020304" pitchFamily="18" charset="0"/>
              </a:rPr>
              <a: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quyết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lần</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trước</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marL="228600" indent="-228600" algn="just">
              <a:lnSpc>
                <a:spcPts val="4000"/>
              </a:lnSpc>
              <a:spcBef>
                <a:spcPts val="600"/>
              </a:spcBef>
              <a:spcAft>
                <a:spcPts val="600"/>
              </a:spcAft>
              <a:buFontTx/>
              <a:buChar char="-"/>
              <a:defRPr/>
            </a:pPr>
            <a:r>
              <a:rPr lang="en-US" sz="2800" u="none" dirty="0" err="1" smtClean="0">
                <a:latin typeface="Times New Roman" panose="02020603050405020304" pitchFamily="18" charset="0"/>
                <a:cs typeface="Times New Roman" panose="02020603050405020304" pitchFamily="18" charset="0"/>
              </a:rPr>
              <a:t>Chỉ</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thực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việc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hoặc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cấp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thuộc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khác</a:t>
            </a:r>
            <a:r>
              <a:rPr lang="en-US" sz="2800" u="none" dirty="0" smtClean="0">
                <a:solidFill>
                  <a:srgbClr val="00B05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tiến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chuyên</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đề</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algn="just">
              <a:lnSpc>
                <a:spcPct val="120000"/>
              </a:lnSpc>
              <a:spcBef>
                <a:spcPts val="1200"/>
              </a:spcBef>
              <a:buFont typeface="Wingdings" panose="05000000000000000000" pitchFamily="2" charset="2"/>
              <a:buNone/>
              <a:defRPr/>
            </a:pPr>
            <a:endParaRPr lang="en-US" sz="2500" u="none" dirty="0">
              <a:latin typeface="+mj-lt"/>
            </a:endParaRPr>
          </a:p>
        </p:txBody>
      </p:sp>
    </p:spTree>
    <p:extLst>
      <p:ext uri="{BB962C8B-B14F-4D97-AF65-F5344CB8AC3E}">
        <p14:creationId xmlns:p14="http://schemas.microsoft.com/office/powerpoint/2010/main" val="4183108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905000"/>
            <a:ext cx="8592186" cy="2462213"/>
          </a:xfrm>
        </p:spPr>
        <p:txBody>
          <a:bodyPr/>
          <a:lstStyle/>
          <a:p>
            <a:pPr algn="just"/>
            <a:r>
              <a:rPr lang="en-US" sz="4000" b="0" u="none" dirty="0"/>
              <a:t>(7) </a:t>
            </a:r>
            <a:r>
              <a:rPr lang="en-US" sz="4000" b="0" i="1" u="none" dirty="0" err="1"/>
              <a:t>Bổ</a:t>
            </a:r>
            <a:r>
              <a:rPr lang="en-US" sz="4000" b="0" i="1" u="none" dirty="0"/>
              <a:t> sung </a:t>
            </a:r>
            <a:r>
              <a:rPr lang="en-US" sz="4000" b="0" i="1" u="none" dirty="0" err="1"/>
              <a:t>hình</a:t>
            </a:r>
            <a:r>
              <a:rPr lang="en-US" sz="4000" b="0" i="1" u="none" dirty="0"/>
              <a:t> </a:t>
            </a:r>
            <a:r>
              <a:rPr lang="en-US" sz="4000" b="0" i="1" u="none" dirty="0" err="1"/>
              <a:t>thức</a:t>
            </a:r>
            <a:r>
              <a:rPr lang="en-US" sz="4000" b="0" i="1" u="none" dirty="0"/>
              <a:t> </a:t>
            </a:r>
            <a:r>
              <a:rPr lang="en-US" sz="4000" b="0" i="1" u="none" dirty="0" err="1"/>
              <a:t>khen</a:t>
            </a:r>
            <a:r>
              <a:rPr lang="en-US" sz="4000" b="0" i="1" u="none" dirty="0"/>
              <a:t> </a:t>
            </a:r>
            <a:r>
              <a:rPr lang="en-US" sz="4000" b="0" i="1" u="none" dirty="0" err="1"/>
              <a:t>thưởng</a:t>
            </a:r>
            <a:r>
              <a:rPr lang="en-US" sz="4000" b="0" i="1" u="none" dirty="0"/>
              <a:t> </a:t>
            </a:r>
            <a:r>
              <a:rPr lang="en-US" sz="4000" b="0" i="1" u="none" dirty="0" err="1"/>
              <a:t>kháng</a:t>
            </a:r>
            <a:r>
              <a:rPr lang="en-US" sz="4000" b="0" i="1" u="none" dirty="0"/>
              <a:t> </a:t>
            </a:r>
            <a:r>
              <a:rPr lang="en-US" sz="4000" b="0" i="1" u="none" dirty="0" err="1"/>
              <a:t>chiến</a:t>
            </a:r>
            <a:r>
              <a:rPr lang="en-US" sz="4000" b="0" i="1" u="none" dirty="0"/>
              <a:t> “</a:t>
            </a:r>
            <a:r>
              <a:rPr lang="en-US" sz="4000" b="0" i="1" u="none" dirty="0" err="1"/>
              <a:t>Huy</a:t>
            </a:r>
            <a:r>
              <a:rPr lang="en-US" sz="4000" b="0" i="1" u="none" dirty="0"/>
              <a:t> </a:t>
            </a:r>
            <a:r>
              <a:rPr lang="en-US" sz="4000" b="0" i="1" u="none" dirty="0" err="1"/>
              <a:t>chương</a:t>
            </a:r>
            <a:r>
              <a:rPr lang="en-US" sz="4000" b="0" i="1" u="none" dirty="0"/>
              <a:t> </a:t>
            </a:r>
            <a:r>
              <a:rPr lang="en-US" sz="4000" b="0" i="1" u="none" dirty="0" err="1"/>
              <a:t>Thanh</a:t>
            </a:r>
            <a:r>
              <a:rPr lang="en-US" sz="4000" b="0" i="1" u="none" dirty="0"/>
              <a:t> </a:t>
            </a:r>
            <a:r>
              <a:rPr lang="en-US" sz="4000" b="0" i="1" u="none" dirty="0" err="1"/>
              <a:t>niên</a:t>
            </a:r>
            <a:r>
              <a:rPr lang="en-US" sz="4000" b="0" i="1" u="none" dirty="0"/>
              <a:t> </a:t>
            </a:r>
            <a:r>
              <a:rPr lang="en-US" sz="4000" b="0" i="1" u="none" dirty="0" err="1"/>
              <a:t>xung</a:t>
            </a:r>
            <a:r>
              <a:rPr lang="en-US" sz="4000" b="0" i="1" u="none" dirty="0"/>
              <a:t> </a:t>
            </a:r>
            <a:r>
              <a:rPr lang="en-US" sz="4000" b="0" i="1" u="none" dirty="0" err="1"/>
              <a:t>phong</a:t>
            </a:r>
            <a:r>
              <a:rPr lang="en-US" sz="4000" b="0" i="1" u="none" dirty="0"/>
              <a:t> </a:t>
            </a:r>
            <a:r>
              <a:rPr lang="en-US" sz="4000" b="0" i="1" u="none" dirty="0" err="1"/>
              <a:t>vẻ</a:t>
            </a:r>
            <a:r>
              <a:rPr lang="en-US" sz="4000" b="0" i="1" u="none" dirty="0"/>
              <a:t> </a:t>
            </a:r>
            <a:r>
              <a:rPr lang="en-US" sz="4000" b="0" i="1" u="none" dirty="0" err="1"/>
              <a:t>vang</a:t>
            </a:r>
            <a:r>
              <a:rPr lang="en-US" sz="4000" b="0" i="1" u="none" dirty="0"/>
              <a:t>” (</a:t>
            </a:r>
            <a:r>
              <a:rPr lang="en-US" sz="4000" b="0" i="1" u="none" dirty="0" err="1"/>
              <a:t>khoản</a:t>
            </a:r>
            <a:r>
              <a:rPr lang="en-US" sz="4000" b="0" i="1" u="none" dirty="0"/>
              <a:t> 2 </a:t>
            </a:r>
            <a:r>
              <a:rPr lang="en-US" sz="4000" b="0" i="1" u="none" dirty="0" err="1"/>
              <a:t>Điều</a:t>
            </a:r>
            <a:r>
              <a:rPr lang="en-US" sz="4000" b="0" i="1" u="none" dirty="0"/>
              <a:t> 96). </a:t>
            </a:r>
            <a:endParaRPr lang="en-US" sz="4000" b="0" u="none" dirty="0"/>
          </a:p>
          <a:p>
            <a:pPr algn="just"/>
            <a:endParaRPr lang="en-US" sz="4000" b="0" u="none" dirty="0"/>
          </a:p>
        </p:txBody>
      </p:sp>
    </p:spTree>
    <p:extLst>
      <p:ext uri="{BB962C8B-B14F-4D97-AF65-F5344CB8AC3E}">
        <p14:creationId xmlns:p14="http://schemas.microsoft.com/office/powerpoint/2010/main" val="22660255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707" y="1066800"/>
            <a:ext cx="8954770" cy="5601533"/>
          </a:xfrm>
        </p:spPr>
        <p:txBody>
          <a:bodyPr/>
          <a:lstStyle/>
          <a:p>
            <a:r>
              <a:rPr lang="nl-NL" sz="2800" u="none" dirty="0"/>
              <a:t>(8) </a:t>
            </a:r>
            <a:r>
              <a:rPr lang="nl-NL" sz="2800" i="1" u="none" dirty="0"/>
              <a:t>Thực hiện cải cách thủ tục hành chính, ứng dụng công nghệ thông tin trong quản lý công tác thi đua, khen thưởng:</a:t>
            </a:r>
            <a:r>
              <a:rPr lang="nl-NL" sz="2800" u="none" dirty="0"/>
              <a:t> </a:t>
            </a:r>
            <a:endParaRPr lang="nl-NL" sz="2800" u="none" dirty="0" smtClean="0"/>
          </a:p>
          <a:p>
            <a:r>
              <a:rPr lang="nl-NL" sz="2800" u="none" dirty="0"/>
              <a:t>	</a:t>
            </a:r>
            <a:r>
              <a:rPr lang="en-US" sz="2800" b="0" u="none" dirty="0" smtClean="0"/>
              <a:t>(</a:t>
            </a:r>
            <a:r>
              <a:rPr lang="en-US" sz="2800" b="0" u="none" dirty="0" err="1"/>
              <a:t>i</a:t>
            </a:r>
            <a:r>
              <a:rPr lang="en-US" sz="2800" b="0" u="none" dirty="0"/>
              <a:t>) </a:t>
            </a:r>
            <a:r>
              <a:rPr lang="en-US" sz="2800" b="0" u="none" dirty="0" err="1"/>
              <a:t>Giảm</a:t>
            </a:r>
            <a:r>
              <a:rPr lang="en-US" sz="2800" b="0" u="none" dirty="0"/>
              <a:t> </a:t>
            </a:r>
            <a:r>
              <a:rPr lang="en-US" sz="2800" b="0" u="none" dirty="0" err="1"/>
              <a:t>số</a:t>
            </a:r>
            <a:r>
              <a:rPr lang="en-US" sz="2800" b="0" u="none" dirty="0"/>
              <a:t> </a:t>
            </a:r>
            <a:r>
              <a:rPr lang="en-US" sz="2800" b="0" u="none" dirty="0" err="1"/>
              <a:t>lượng</a:t>
            </a:r>
            <a:r>
              <a:rPr lang="en-US" sz="2800" b="0" u="none" dirty="0"/>
              <a:t> </a:t>
            </a:r>
            <a:r>
              <a:rPr lang="en-US" sz="2800" b="0" u="none" dirty="0" err="1"/>
              <a:t>hồ</a:t>
            </a:r>
            <a:r>
              <a:rPr lang="en-US" sz="2800" b="0" u="none" dirty="0"/>
              <a:t> </a:t>
            </a:r>
            <a:r>
              <a:rPr lang="en-US" sz="2800" b="0" u="none" dirty="0" err="1"/>
              <a:t>sơ</a:t>
            </a:r>
            <a:r>
              <a:rPr lang="en-US" sz="2800" b="0" u="none" dirty="0"/>
              <a:t> </a:t>
            </a:r>
            <a:r>
              <a:rPr lang="en-US" sz="2800" b="0" u="none" dirty="0" err="1"/>
              <a:t>đề</a:t>
            </a:r>
            <a:r>
              <a:rPr lang="en-US" sz="2800" b="0" u="none" dirty="0"/>
              <a:t> </a:t>
            </a:r>
            <a:r>
              <a:rPr lang="en-US" sz="2800" b="0" u="none" dirty="0" err="1"/>
              <a:t>nghị</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Nhà</a:t>
            </a:r>
            <a:r>
              <a:rPr lang="en-US" sz="2800" b="0" u="none" dirty="0"/>
              <a:t> </a:t>
            </a:r>
            <a:r>
              <a:rPr lang="en-US" sz="2800" b="0" u="none" dirty="0" err="1"/>
              <a:t>nước</a:t>
            </a:r>
            <a:r>
              <a:rPr lang="en-US" sz="2800" b="0" u="none" dirty="0"/>
              <a:t> (</a:t>
            </a:r>
            <a:r>
              <a:rPr lang="en-US" sz="2800" b="0" u="none" dirty="0" err="1"/>
              <a:t>khoản</a:t>
            </a:r>
            <a:r>
              <a:rPr lang="en-US" sz="2800" b="0" u="none" dirty="0"/>
              <a:t> 4 </a:t>
            </a:r>
            <a:r>
              <a:rPr lang="en-US" sz="2800" b="0" u="none" dirty="0" err="1"/>
              <a:t>Điều</a:t>
            </a:r>
            <a:r>
              <a:rPr lang="en-US" sz="2800" b="0" u="none" dirty="0"/>
              <a:t> 84); </a:t>
            </a:r>
            <a:endParaRPr lang="en-US" sz="2800" b="0" u="none" dirty="0" smtClean="0"/>
          </a:p>
          <a:p>
            <a:endParaRPr lang="en-US" sz="2800" b="0" u="none" dirty="0" smtClean="0"/>
          </a:p>
          <a:p>
            <a:r>
              <a:rPr lang="en-US" sz="2800" b="0" u="none" dirty="0"/>
              <a:t>	</a:t>
            </a:r>
            <a:r>
              <a:rPr lang="en-US" sz="2800" b="0" u="none" dirty="0" smtClean="0"/>
              <a:t>(</a:t>
            </a:r>
            <a:r>
              <a:rPr lang="en-US" sz="2800" b="0" u="none" dirty="0"/>
              <a:t>ii) </a:t>
            </a:r>
            <a:r>
              <a:rPr lang="en-US" sz="2800" b="0" u="none" dirty="0" err="1"/>
              <a:t>Bổ</a:t>
            </a:r>
            <a:r>
              <a:rPr lang="en-US" sz="2800" b="0" u="none" dirty="0"/>
              <a:t> sung </a:t>
            </a:r>
            <a:r>
              <a:rPr lang="en-US" sz="2800" b="0" u="none" dirty="0" err="1"/>
              <a:t>quy</a:t>
            </a:r>
            <a:r>
              <a:rPr lang="en-US" sz="2800" b="0" u="none" dirty="0"/>
              <a:t> </a:t>
            </a:r>
            <a:r>
              <a:rPr lang="en-US" sz="2800" b="0" u="none" dirty="0" err="1"/>
              <a:t>định</a:t>
            </a:r>
            <a:r>
              <a:rPr lang="en-US" sz="2800" b="0" u="none" dirty="0"/>
              <a:t> </a:t>
            </a:r>
            <a:r>
              <a:rPr lang="en-US" sz="2800" b="0" u="none" dirty="0" err="1"/>
              <a:t>về</a:t>
            </a:r>
            <a:r>
              <a:rPr lang="en-US" sz="2800" b="0" u="none" dirty="0"/>
              <a:t> </a:t>
            </a:r>
            <a:r>
              <a:rPr lang="en-US" sz="2800" b="0" u="none" dirty="0" err="1"/>
              <a:t>hồ</a:t>
            </a:r>
            <a:r>
              <a:rPr lang="en-US" sz="2800" b="0" u="none" dirty="0"/>
              <a:t> </a:t>
            </a:r>
            <a:r>
              <a:rPr lang="en-US" sz="2800" b="0" u="none" dirty="0" err="1"/>
              <a:t>sơ</a:t>
            </a:r>
            <a:r>
              <a:rPr lang="en-US" sz="2800" b="0" u="none" dirty="0"/>
              <a:t>, </a:t>
            </a:r>
            <a:r>
              <a:rPr lang="en-US" sz="2800" b="0" u="none" dirty="0" err="1"/>
              <a:t>thủ</a:t>
            </a:r>
            <a:r>
              <a:rPr lang="en-US" sz="2800" b="0" u="none" dirty="0"/>
              <a:t> </a:t>
            </a:r>
            <a:r>
              <a:rPr lang="en-US" sz="2800" b="0" u="none" dirty="0" err="1"/>
              <a:t>tục</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theo</a:t>
            </a:r>
            <a:r>
              <a:rPr lang="en-US" sz="2800" b="0" u="none" dirty="0"/>
              <a:t> </a:t>
            </a:r>
            <a:r>
              <a:rPr lang="en-US" sz="2800" b="0" u="none" dirty="0" err="1"/>
              <a:t>thủ</a:t>
            </a:r>
            <a:r>
              <a:rPr lang="en-US" sz="2800" b="0" u="none" dirty="0"/>
              <a:t> </a:t>
            </a:r>
            <a:r>
              <a:rPr lang="en-US" sz="2800" b="0" u="none" dirty="0" err="1"/>
              <a:t>tục</a:t>
            </a:r>
            <a:r>
              <a:rPr lang="en-US" sz="2800" b="0" u="none" dirty="0"/>
              <a:t> </a:t>
            </a:r>
            <a:r>
              <a:rPr lang="en-US" sz="2800" b="0" u="none" dirty="0" err="1"/>
              <a:t>đơn</a:t>
            </a:r>
            <a:r>
              <a:rPr lang="en-US" sz="2800" b="0" u="none" dirty="0"/>
              <a:t> </a:t>
            </a:r>
            <a:r>
              <a:rPr lang="en-US" sz="2800" b="0" u="none" dirty="0" err="1"/>
              <a:t>giản</a:t>
            </a:r>
            <a:r>
              <a:rPr lang="en-US" sz="2800" b="0" u="none" dirty="0"/>
              <a:t> (</a:t>
            </a:r>
            <a:r>
              <a:rPr lang="en-US" sz="2800" b="0" u="none" dirty="0" err="1"/>
              <a:t>khoản</a:t>
            </a:r>
            <a:r>
              <a:rPr lang="en-US" sz="2800" b="0" u="none" dirty="0"/>
              <a:t> 1 </a:t>
            </a:r>
            <a:r>
              <a:rPr lang="en-US" sz="2800" b="0" u="none" dirty="0" err="1"/>
              <a:t>Điều</a:t>
            </a:r>
            <a:r>
              <a:rPr lang="en-US" sz="2800" b="0" u="none" dirty="0"/>
              <a:t> 85); </a:t>
            </a:r>
            <a:endParaRPr lang="en-US" sz="2800" b="0" u="none" dirty="0" smtClean="0"/>
          </a:p>
          <a:p>
            <a:endParaRPr lang="en-US" sz="2800" b="0" u="none" dirty="0" smtClean="0"/>
          </a:p>
          <a:p>
            <a:r>
              <a:rPr lang="en-US" sz="2800" b="0" u="none" dirty="0"/>
              <a:t>	</a:t>
            </a:r>
            <a:r>
              <a:rPr lang="en-US" sz="2800" b="0" u="none" dirty="0" smtClean="0"/>
              <a:t>(</a:t>
            </a:r>
            <a:r>
              <a:rPr lang="en-US" sz="2800" b="0" u="none" dirty="0"/>
              <a:t>iii) </a:t>
            </a:r>
            <a:r>
              <a:rPr lang="en-US" sz="2800" b="0" u="none" dirty="0" err="1"/>
              <a:t>Bổ</a:t>
            </a:r>
            <a:r>
              <a:rPr lang="en-US" sz="2800" b="0" u="none" dirty="0"/>
              <a:t> sung </a:t>
            </a:r>
            <a:r>
              <a:rPr lang="en-US" sz="2800" b="0" u="none" dirty="0" err="1"/>
              <a:t>quy</a:t>
            </a:r>
            <a:r>
              <a:rPr lang="en-US" sz="2800" b="0" u="none" dirty="0"/>
              <a:t> </a:t>
            </a:r>
            <a:r>
              <a:rPr lang="en-US" sz="2800" b="0" u="none" dirty="0" err="1"/>
              <a:t>định</a:t>
            </a:r>
            <a:r>
              <a:rPr lang="en-US" sz="2800" b="0" u="none" dirty="0"/>
              <a:t> “</a:t>
            </a:r>
            <a:r>
              <a:rPr lang="en-US" sz="2800" b="0" u="none" dirty="0" err="1"/>
              <a:t>ứng</a:t>
            </a:r>
            <a:r>
              <a:rPr lang="en-US" sz="2800" b="0" u="none" dirty="0"/>
              <a:t> </a:t>
            </a:r>
            <a:r>
              <a:rPr lang="en-US" sz="2800" b="0" u="none" dirty="0" err="1"/>
              <a:t>dụng</a:t>
            </a:r>
            <a:r>
              <a:rPr lang="en-US" sz="2800" b="0" u="none" dirty="0"/>
              <a:t> </a:t>
            </a:r>
            <a:r>
              <a:rPr lang="en-US" sz="2800" b="0" u="none" dirty="0" err="1"/>
              <a:t>công</a:t>
            </a:r>
            <a:r>
              <a:rPr lang="en-US" sz="2800" b="0" u="none" dirty="0"/>
              <a:t> </a:t>
            </a:r>
            <a:r>
              <a:rPr lang="en-US" sz="2800" b="0" u="none" dirty="0" err="1"/>
              <a:t>nghệ</a:t>
            </a:r>
            <a:r>
              <a:rPr lang="en-US" sz="2800" b="0" u="none" dirty="0"/>
              <a:t> </a:t>
            </a:r>
            <a:r>
              <a:rPr lang="en-US" sz="2800" b="0" u="none" dirty="0" err="1"/>
              <a:t>thông</a:t>
            </a:r>
            <a:r>
              <a:rPr lang="en-US" sz="2800" b="0" u="none" dirty="0"/>
              <a:t> tin </a:t>
            </a:r>
            <a:r>
              <a:rPr lang="en-US" sz="2800" b="0" u="none" dirty="0" err="1"/>
              <a:t>trong</a:t>
            </a:r>
            <a:r>
              <a:rPr lang="en-US" sz="2800" b="0" u="none" dirty="0"/>
              <a:t> </a:t>
            </a:r>
            <a:r>
              <a:rPr lang="en-US" sz="2800" b="0" u="none" dirty="0" err="1"/>
              <a:t>công</a:t>
            </a:r>
            <a:r>
              <a:rPr lang="en-US" sz="2800" b="0" u="none" dirty="0"/>
              <a:t> </a:t>
            </a:r>
            <a:r>
              <a:rPr lang="en-US" sz="2800" b="0" u="none" dirty="0" err="1"/>
              <a:t>tác</a:t>
            </a:r>
            <a:r>
              <a:rPr lang="en-US" sz="2800" b="0" u="none" dirty="0"/>
              <a:t> </a:t>
            </a:r>
            <a:r>
              <a:rPr lang="en-US" sz="2800" b="0" u="none" dirty="0" err="1"/>
              <a:t>thi</a:t>
            </a:r>
            <a:r>
              <a:rPr lang="en-US" sz="2800" b="0" u="none" dirty="0"/>
              <a:t> </a:t>
            </a:r>
            <a:r>
              <a:rPr lang="en-US" sz="2800" b="0" u="none" dirty="0" err="1"/>
              <a:t>đua</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và</a:t>
            </a:r>
            <a:r>
              <a:rPr lang="en-US" sz="2800" b="0" u="none" dirty="0"/>
              <a:t> </a:t>
            </a:r>
            <a:r>
              <a:rPr lang="en-US" sz="2800" b="0" u="none" dirty="0" err="1"/>
              <a:t>trong</a:t>
            </a:r>
            <a:r>
              <a:rPr lang="en-US" sz="2800" b="0" u="none" dirty="0"/>
              <a:t> </a:t>
            </a:r>
            <a:r>
              <a:rPr lang="en-US" sz="2800" b="0" u="none" dirty="0" err="1"/>
              <a:t>hệ</a:t>
            </a:r>
            <a:r>
              <a:rPr lang="en-US" sz="2800" b="0" u="none" dirty="0"/>
              <a:t> </a:t>
            </a:r>
            <a:r>
              <a:rPr lang="en-US" sz="2800" b="0" u="none" dirty="0" err="1"/>
              <a:t>thống</a:t>
            </a:r>
            <a:r>
              <a:rPr lang="en-US" sz="2800" b="0" u="none" dirty="0"/>
              <a:t> </a:t>
            </a:r>
            <a:r>
              <a:rPr lang="en-US" sz="2800" b="0" u="none" dirty="0" err="1"/>
              <a:t>thi</a:t>
            </a:r>
            <a:r>
              <a:rPr lang="en-US" sz="2800" b="0" u="none" dirty="0"/>
              <a:t> </a:t>
            </a:r>
            <a:r>
              <a:rPr lang="en-US" sz="2800" b="0" u="none" dirty="0" err="1"/>
              <a:t>đua</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là</a:t>
            </a:r>
            <a:r>
              <a:rPr lang="en-US" sz="2800" b="0" u="none" dirty="0"/>
              <a:t> </a:t>
            </a:r>
            <a:r>
              <a:rPr lang="en-US" sz="2800" b="0" u="none" dirty="0" err="1"/>
              <a:t>một</a:t>
            </a:r>
            <a:r>
              <a:rPr lang="en-US" sz="2800" b="0" u="none" dirty="0"/>
              <a:t> </a:t>
            </a:r>
            <a:r>
              <a:rPr lang="en-US" sz="2800" b="0" u="none" dirty="0" err="1"/>
              <a:t>nội</a:t>
            </a:r>
            <a:r>
              <a:rPr lang="en-US" sz="2800" b="0" u="none" dirty="0"/>
              <a:t> dung </a:t>
            </a:r>
            <a:r>
              <a:rPr lang="en-US" sz="2800" b="0" u="none" dirty="0" err="1"/>
              <a:t>quản</a:t>
            </a:r>
            <a:r>
              <a:rPr lang="en-US" sz="2800" b="0" u="none" dirty="0"/>
              <a:t> </a:t>
            </a:r>
            <a:r>
              <a:rPr lang="en-US" sz="2800" b="0" u="none" dirty="0" err="1"/>
              <a:t>lý</a:t>
            </a:r>
            <a:r>
              <a:rPr lang="en-US" sz="2800" b="0" u="none" dirty="0"/>
              <a:t> </a:t>
            </a:r>
            <a:r>
              <a:rPr lang="en-US" sz="2800" b="0" u="none" dirty="0" err="1"/>
              <a:t>nhà</a:t>
            </a:r>
            <a:r>
              <a:rPr lang="en-US" sz="2800" b="0" u="none" dirty="0"/>
              <a:t> </a:t>
            </a:r>
            <a:r>
              <a:rPr lang="en-US" sz="2800" b="0" u="none" dirty="0" err="1"/>
              <a:t>nước</a:t>
            </a:r>
            <a:r>
              <a:rPr lang="en-US" sz="2800" b="0" u="none" dirty="0"/>
              <a:t> </a:t>
            </a:r>
            <a:r>
              <a:rPr lang="en-US" sz="2800" b="0" u="none" dirty="0" err="1"/>
              <a:t>về</a:t>
            </a:r>
            <a:r>
              <a:rPr lang="en-US" sz="2800" b="0" u="none" dirty="0"/>
              <a:t> </a:t>
            </a:r>
            <a:r>
              <a:rPr lang="en-US" sz="2800" b="0" u="none" dirty="0" err="1"/>
              <a:t>thi</a:t>
            </a:r>
            <a:r>
              <a:rPr lang="en-US" sz="2800" b="0" u="none" dirty="0"/>
              <a:t> </a:t>
            </a:r>
            <a:r>
              <a:rPr lang="en-US" sz="2800" b="0" u="none" dirty="0" err="1"/>
              <a:t>đua</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điểm</a:t>
            </a:r>
            <a:r>
              <a:rPr lang="en-US" sz="2800" b="0" u="none" dirty="0"/>
              <a:t> e </a:t>
            </a:r>
            <a:r>
              <a:rPr lang="en-US" sz="2800" b="0" u="none" dirty="0" err="1"/>
              <a:t>khoản</a:t>
            </a:r>
            <a:r>
              <a:rPr lang="en-US" sz="2800" b="0" u="none" dirty="0"/>
              <a:t> 2 </a:t>
            </a:r>
            <a:r>
              <a:rPr lang="en-US" sz="2800" b="0" u="none" dirty="0" err="1"/>
              <a:t>Điều</a:t>
            </a:r>
            <a:r>
              <a:rPr lang="en-US" sz="2800" b="0" u="none" dirty="0"/>
              <a:t> 89).</a:t>
            </a:r>
          </a:p>
          <a:p>
            <a:endParaRPr lang="en-US" sz="2800" dirty="0"/>
          </a:p>
        </p:txBody>
      </p:sp>
    </p:spTree>
    <p:extLst>
      <p:ext uri="{BB962C8B-B14F-4D97-AF65-F5344CB8AC3E}">
        <p14:creationId xmlns:p14="http://schemas.microsoft.com/office/powerpoint/2010/main" val="14275449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8224615" cy="4062651"/>
          </a:xfrm>
        </p:spPr>
        <p:txBody>
          <a:bodyPr/>
          <a:lstStyle/>
          <a:p>
            <a:pPr algn="just"/>
            <a:r>
              <a:rPr lang="en-US" b="0" u="none" dirty="0" smtClean="0"/>
              <a:t>	</a:t>
            </a:r>
            <a:r>
              <a:rPr lang="en-US" b="0" u="none" dirty="0" err="1" smtClean="0"/>
              <a:t>Với</a:t>
            </a:r>
            <a:r>
              <a:rPr lang="en-US" b="0" u="none" dirty="0" smtClean="0"/>
              <a:t> </a:t>
            </a:r>
            <a:r>
              <a:rPr lang="en-US" b="0" u="none" dirty="0" err="1"/>
              <a:t>các</a:t>
            </a:r>
            <a:r>
              <a:rPr lang="en-US" b="0" u="none" dirty="0"/>
              <a:t> </a:t>
            </a:r>
            <a:r>
              <a:rPr lang="en-US" b="0" u="none" dirty="0" err="1"/>
              <a:t>chính</a:t>
            </a:r>
            <a:r>
              <a:rPr lang="en-US" b="0" u="none" dirty="0"/>
              <a:t> </a:t>
            </a:r>
            <a:r>
              <a:rPr lang="en-US" b="0" u="none" dirty="0" err="1"/>
              <a:t>sách</a:t>
            </a:r>
            <a:r>
              <a:rPr lang="en-US" b="0" u="none" dirty="0"/>
              <a:t> </a:t>
            </a:r>
            <a:r>
              <a:rPr lang="en-US" b="0" u="none" dirty="0" err="1"/>
              <a:t>đột</a:t>
            </a:r>
            <a:r>
              <a:rPr lang="en-US" b="0" u="none" dirty="0"/>
              <a:t> </a:t>
            </a:r>
            <a:r>
              <a:rPr lang="en-US" b="0" u="none" dirty="0" err="1"/>
              <a:t>phá</a:t>
            </a:r>
            <a:r>
              <a:rPr lang="en-US" b="0" u="none" dirty="0"/>
              <a:t> </a:t>
            </a:r>
            <a:r>
              <a:rPr lang="en-US" b="0" u="none" dirty="0" err="1"/>
              <a:t>nêu</a:t>
            </a:r>
            <a:r>
              <a:rPr lang="en-US" b="0" u="none" dirty="0"/>
              <a:t> </a:t>
            </a:r>
            <a:r>
              <a:rPr lang="en-US" b="0" u="none" dirty="0" err="1"/>
              <a:t>trên</a:t>
            </a:r>
            <a:r>
              <a:rPr lang="en-US" b="0" u="none" dirty="0"/>
              <a:t>, </a:t>
            </a:r>
            <a:r>
              <a:rPr lang="en-US" b="0" u="none" dirty="0" err="1"/>
              <a:t>Luật</a:t>
            </a:r>
            <a:r>
              <a:rPr lang="en-US" b="0" u="none" dirty="0"/>
              <a:t> </a:t>
            </a:r>
            <a:r>
              <a:rPr lang="en-US" b="0" u="none" dirty="0" err="1"/>
              <a:t>Thi</a:t>
            </a:r>
            <a:r>
              <a:rPr lang="en-US" b="0" u="none" dirty="0"/>
              <a:t> </a:t>
            </a:r>
            <a:r>
              <a:rPr lang="en-US" b="0" u="none" dirty="0" err="1"/>
              <a:t>đua</a:t>
            </a:r>
            <a:r>
              <a:rPr lang="en-US" b="0" u="none" dirty="0"/>
              <a:t>, </a:t>
            </a:r>
            <a:r>
              <a:rPr lang="en-US" b="0" u="none" dirty="0" err="1"/>
              <a:t>khen</a:t>
            </a:r>
            <a:r>
              <a:rPr lang="en-US" b="0" u="none" dirty="0"/>
              <a:t> </a:t>
            </a:r>
            <a:r>
              <a:rPr lang="en-US" b="0" u="none" dirty="0" err="1"/>
              <a:t>thưởng</a:t>
            </a:r>
            <a:r>
              <a:rPr lang="en-US" b="0" u="none" dirty="0"/>
              <a:t> </a:t>
            </a:r>
            <a:r>
              <a:rPr lang="en-US" b="0" u="none" dirty="0" err="1"/>
              <a:t>năm</a:t>
            </a:r>
            <a:r>
              <a:rPr lang="en-US" b="0" u="none" dirty="0"/>
              <a:t> 2022 </a:t>
            </a:r>
            <a:r>
              <a:rPr lang="en-US" b="0" u="none" dirty="0" err="1"/>
              <a:t>kỳ</a:t>
            </a:r>
            <a:r>
              <a:rPr lang="en-US" b="0" u="none" dirty="0"/>
              <a:t> </a:t>
            </a:r>
            <a:r>
              <a:rPr lang="en-US" b="0" u="none" dirty="0" err="1"/>
              <a:t>vọng</a:t>
            </a:r>
            <a:r>
              <a:rPr lang="en-US" b="0" u="none" dirty="0"/>
              <a:t> </a:t>
            </a:r>
            <a:r>
              <a:rPr lang="en-US" b="0" u="none" dirty="0" err="1"/>
              <a:t>sẽ</a:t>
            </a:r>
            <a:r>
              <a:rPr lang="en-US" b="0" u="none" dirty="0"/>
              <a:t> </a:t>
            </a:r>
            <a:r>
              <a:rPr lang="es-MX" b="0" u="none" dirty="0" err="1"/>
              <a:t>tạo</a:t>
            </a:r>
            <a:r>
              <a:rPr lang="es-MX" b="0" u="none" dirty="0"/>
              <a:t> </a:t>
            </a:r>
            <a:r>
              <a:rPr lang="es-MX" b="0" u="none" dirty="0" err="1"/>
              <a:t>sự</a:t>
            </a:r>
            <a:r>
              <a:rPr lang="es-MX" b="0" u="none" dirty="0"/>
              <a:t> </a:t>
            </a:r>
            <a:r>
              <a:rPr lang="es-MX" b="0" u="none" dirty="0" err="1"/>
              <a:t>chuyển</a:t>
            </a:r>
            <a:r>
              <a:rPr lang="es-MX" b="0" u="none" dirty="0"/>
              <a:t> </a:t>
            </a:r>
            <a:r>
              <a:rPr lang="es-MX" b="0" u="none" dirty="0" err="1"/>
              <a:t>biến</a:t>
            </a:r>
            <a:r>
              <a:rPr lang="es-MX" b="0" u="none" dirty="0"/>
              <a:t> </a:t>
            </a:r>
            <a:r>
              <a:rPr lang="es-MX" b="0" u="none" dirty="0" err="1"/>
              <a:t>mạnh</a:t>
            </a:r>
            <a:r>
              <a:rPr lang="es-MX" b="0" u="none" dirty="0"/>
              <a:t> </a:t>
            </a:r>
            <a:r>
              <a:rPr lang="es-MX" b="0" u="none" dirty="0" err="1"/>
              <a:t>mẽ</a:t>
            </a:r>
            <a:r>
              <a:rPr lang="es-MX" b="0" u="none" dirty="0"/>
              <a:t> </a:t>
            </a:r>
            <a:r>
              <a:rPr lang="es-MX" b="0" u="none" dirty="0" err="1"/>
              <a:t>trong</a:t>
            </a:r>
            <a:r>
              <a:rPr lang="es-MX" b="0" u="none" dirty="0"/>
              <a:t> </a:t>
            </a:r>
            <a:r>
              <a:rPr lang="es-MX" b="0" u="none" dirty="0" err="1"/>
              <a:t>tổ</a:t>
            </a:r>
            <a:r>
              <a:rPr lang="es-MX" b="0" u="none" dirty="0"/>
              <a:t> </a:t>
            </a:r>
            <a:r>
              <a:rPr lang="es-MX" b="0" u="none" dirty="0" err="1"/>
              <a:t>chức</a:t>
            </a:r>
            <a:r>
              <a:rPr lang="es-MX" b="0" u="none" dirty="0"/>
              <a:t> </a:t>
            </a:r>
            <a:r>
              <a:rPr lang="es-MX" b="0" u="none" dirty="0" err="1"/>
              <a:t>thực</a:t>
            </a:r>
            <a:r>
              <a:rPr lang="es-MX" b="0" u="none" dirty="0"/>
              <a:t> </a:t>
            </a:r>
            <a:r>
              <a:rPr lang="es-MX" b="0" u="none" dirty="0" err="1"/>
              <a:t>hiện</a:t>
            </a:r>
            <a:r>
              <a:rPr lang="es-MX" b="0" u="none" dirty="0"/>
              <a:t> </a:t>
            </a:r>
            <a:r>
              <a:rPr lang="es-MX" b="0" u="none" dirty="0" err="1"/>
              <a:t>phong</a:t>
            </a:r>
            <a:r>
              <a:rPr lang="es-MX" b="0" u="none" dirty="0"/>
              <a:t> </a:t>
            </a:r>
            <a:r>
              <a:rPr lang="es-MX" b="0" u="none" dirty="0" err="1"/>
              <a:t>trào</a:t>
            </a:r>
            <a:r>
              <a:rPr lang="es-MX" b="0" u="none" dirty="0"/>
              <a:t> </a:t>
            </a:r>
            <a:r>
              <a:rPr lang="es-MX" b="0" u="none" dirty="0" err="1"/>
              <a:t>thi</a:t>
            </a:r>
            <a:r>
              <a:rPr lang="es-MX" b="0" u="none" dirty="0"/>
              <a:t> </a:t>
            </a:r>
            <a:r>
              <a:rPr lang="es-MX" b="0" u="none" dirty="0" err="1"/>
              <a:t>đua</a:t>
            </a:r>
            <a:r>
              <a:rPr lang="es-MX" b="0" u="none" dirty="0"/>
              <a:t> </a:t>
            </a:r>
            <a:r>
              <a:rPr lang="es-MX" b="0" u="none" dirty="0" err="1"/>
              <a:t>yêu</a:t>
            </a:r>
            <a:r>
              <a:rPr lang="es-MX" b="0" u="none" dirty="0"/>
              <a:t> </a:t>
            </a:r>
            <a:r>
              <a:rPr lang="es-MX" b="0" u="none" dirty="0" err="1"/>
              <a:t>nước</a:t>
            </a:r>
            <a:r>
              <a:rPr lang="es-MX" b="0" u="none" dirty="0"/>
              <a:t> </a:t>
            </a:r>
            <a:r>
              <a:rPr lang="es-MX" b="0" u="none" dirty="0" err="1"/>
              <a:t>và</a:t>
            </a:r>
            <a:r>
              <a:rPr lang="es-MX" b="0" u="none" dirty="0"/>
              <a:t> </a:t>
            </a:r>
            <a:r>
              <a:rPr lang="es-MX" b="0" u="none" dirty="0" err="1"/>
              <a:t>công</a:t>
            </a:r>
            <a:r>
              <a:rPr lang="es-MX" b="0" u="none" dirty="0"/>
              <a:t> </a:t>
            </a:r>
            <a:r>
              <a:rPr lang="es-MX" b="0" u="none" dirty="0" err="1"/>
              <a:t>tác</a:t>
            </a:r>
            <a:r>
              <a:rPr lang="es-MX" b="0" u="none" dirty="0"/>
              <a:t> </a:t>
            </a:r>
            <a:r>
              <a:rPr lang="es-MX" b="0" u="none" dirty="0" err="1"/>
              <a:t>khen</a:t>
            </a:r>
            <a:r>
              <a:rPr lang="es-MX" b="0" u="none" dirty="0"/>
              <a:t> </a:t>
            </a:r>
            <a:r>
              <a:rPr lang="es-MX" b="0" u="none" dirty="0" err="1"/>
              <a:t>thưởng</a:t>
            </a:r>
            <a:r>
              <a:rPr lang="es-MX" b="0" u="none" dirty="0"/>
              <a:t> </a:t>
            </a:r>
            <a:r>
              <a:rPr lang="es-MX" b="0" u="none" dirty="0" err="1"/>
              <a:t>thời</a:t>
            </a:r>
            <a:r>
              <a:rPr lang="es-MX" b="0" u="none" dirty="0"/>
              <a:t> </a:t>
            </a:r>
            <a:r>
              <a:rPr lang="es-MX" b="0" u="none" dirty="0" err="1"/>
              <a:t>kỳ</a:t>
            </a:r>
            <a:r>
              <a:rPr lang="es-MX" b="0" u="none" dirty="0"/>
              <a:t> </a:t>
            </a:r>
            <a:r>
              <a:rPr lang="es-MX" b="0" u="none" dirty="0" err="1"/>
              <a:t>đẩy</a:t>
            </a:r>
            <a:r>
              <a:rPr lang="es-MX" b="0" u="none" dirty="0"/>
              <a:t> </a:t>
            </a:r>
            <a:r>
              <a:rPr lang="es-MX" b="0" u="none" dirty="0" err="1"/>
              <a:t>mạnh</a:t>
            </a:r>
            <a:r>
              <a:rPr lang="es-MX" b="0" u="none" dirty="0"/>
              <a:t> </a:t>
            </a:r>
            <a:r>
              <a:rPr lang="es-MX" b="0" u="none" dirty="0" err="1"/>
              <a:t>công</a:t>
            </a:r>
            <a:r>
              <a:rPr lang="es-MX" b="0" u="none" dirty="0"/>
              <a:t> </a:t>
            </a:r>
            <a:r>
              <a:rPr lang="es-MX" b="0" u="none" dirty="0" err="1"/>
              <a:t>nghiệp</a:t>
            </a:r>
            <a:r>
              <a:rPr lang="es-MX" b="0" u="none" dirty="0"/>
              <a:t> </a:t>
            </a:r>
            <a:r>
              <a:rPr lang="es-MX" b="0" u="none" dirty="0" err="1"/>
              <a:t>hóa</a:t>
            </a:r>
            <a:r>
              <a:rPr lang="es-MX" b="0" u="none" dirty="0"/>
              <a:t>, </a:t>
            </a:r>
            <a:r>
              <a:rPr lang="es-MX" b="0" u="none" dirty="0" err="1"/>
              <a:t>hiện</a:t>
            </a:r>
            <a:r>
              <a:rPr lang="es-MX" b="0" u="none" dirty="0"/>
              <a:t> </a:t>
            </a:r>
            <a:r>
              <a:rPr lang="es-MX" b="0" u="none" dirty="0" err="1"/>
              <a:t>đại</a:t>
            </a:r>
            <a:r>
              <a:rPr lang="es-MX" b="0" u="none" dirty="0"/>
              <a:t> </a:t>
            </a:r>
            <a:r>
              <a:rPr lang="es-MX" b="0" u="none" dirty="0" err="1"/>
              <a:t>hóa</a:t>
            </a:r>
            <a:r>
              <a:rPr lang="es-MX" b="0" u="none" dirty="0"/>
              <a:t> </a:t>
            </a:r>
            <a:r>
              <a:rPr lang="es-MX" b="0" u="none" dirty="0" err="1"/>
              <a:t>đất</a:t>
            </a:r>
            <a:r>
              <a:rPr lang="es-MX" b="0" u="none" dirty="0"/>
              <a:t> </a:t>
            </a:r>
            <a:r>
              <a:rPr lang="es-MX" b="0" u="none" dirty="0" err="1"/>
              <a:t>nước</a:t>
            </a:r>
            <a:r>
              <a:rPr lang="es-MX" b="0" u="none" dirty="0"/>
              <a:t> </a:t>
            </a:r>
            <a:r>
              <a:rPr lang="es-MX" b="0" u="none" dirty="0" err="1"/>
              <a:t>và</a:t>
            </a:r>
            <a:r>
              <a:rPr lang="es-MX" b="0" u="none" dirty="0"/>
              <a:t> </a:t>
            </a:r>
            <a:r>
              <a:rPr lang="es-MX" b="0" u="none" dirty="0" err="1"/>
              <a:t>chủ</a:t>
            </a:r>
            <a:r>
              <a:rPr lang="es-MX" b="0" u="none" dirty="0"/>
              <a:t> </a:t>
            </a:r>
            <a:r>
              <a:rPr lang="es-MX" b="0" u="none" dirty="0" err="1"/>
              <a:t>động</a:t>
            </a:r>
            <a:r>
              <a:rPr lang="es-MX" b="0" u="none" dirty="0"/>
              <a:t> </a:t>
            </a:r>
            <a:r>
              <a:rPr lang="es-MX" b="0" u="none" dirty="0" err="1"/>
              <a:t>hội</a:t>
            </a:r>
            <a:r>
              <a:rPr lang="es-MX" b="0" u="none" dirty="0"/>
              <a:t> </a:t>
            </a:r>
            <a:r>
              <a:rPr lang="es-MX" b="0" u="none" dirty="0" err="1"/>
              <a:t>nhập</a:t>
            </a:r>
            <a:r>
              <a:rPr lang="es-MX" b="0" u="none" dirty="0"/>
              <a:t> </a:t>
            </a:r>
            <a:r>
              <a:rPr lang="es-MX" b="0" u="none" dirty="0" err="1"/>
              <a:t>quốc</a:t>
            </a:r>
            <a:r>
              <a:rPr lang="es-MX" b="0" u="none" dirty="0"/>
              <a:t> </a:t>
            </a:r>
            <a:r>
              <a:rPr lang="es-MX" b="0" u="none" dirty="0" err="1"/>
              <a:t>tế</a:t>
            </a:r>
            <a:r>
              <a:rPr lang="es-MX" b="0" u="none" dirty="0"/>
              <a:t>; </a:t>
            </a:r>
            <a:r>
              <a:rPr lang="vi-VN" b="0" u="none" dirty="0"/>
              <a:t>phát huy sức mạnh đoàn kết toàn dân tộc và cả hệ thống chính trị; </a:t>
            </a:r>
            <a:r>
              <a:rPr lang="en-US" b="0" u="none" dirty="0" err="1"/>
              <a:t>nâng</a:t>
            </a:r>
            <a:r>
              <a:rPr lang="en-US" b="0" u="none" dirty="0"/>
              <a:t> </a:t>
            </a:r>
            <a:r>
              <a:rPr lang="en-US" b="0" u="none" dirty="0" err="1"/>
              <a:t>cao</a:t>
            </a:r>
            <a:r>
              <a:rPr lang="en-US" b="0" u="none" dirty="0"/>
              <a:t> </a:t>
            </a:r>
            <a:r>
              <a:rPr lang="en-US" b="0" u="none" dirty="0" err="1"/>
              <a:t>hiệu</a:t>
            </a:r>
            <a:r>
              <a:rPr lang="en-US" b="0" u="none" dirty="0"/>
              <a:t> </a:t>
            </a:r>
            <a:r>
              <a:rPr lang="en-US" b="0" u="none" dirty="0" err="1"/>
              <a:t>quả</a:t>
            </a:r>
            <a:r>
              <a:rPr lang="en-US" b="0" u="none" dirty="0"/>
              <a:t> </a:t>
            </a:r>
            <a:r>
              <a:rPr lang="en-US" b="0" u="none" dirty="0" err="1"/>
              <a:t>quản</a:t>
            </a:r>
            <a:r>
              <a:rPr lang="en-US" b="0" u="none" dirty="0"/>
              <a:t> </a:t>
            </a:r>
            <a:r>
              <a:rPr lang="en-US" b="0" u="none" dirty="0" err="1"/>
              <a:t>lý</a:t>
            </a:r>
            <a:r>
              <a:rPr lang="en-US" b="0" u="none" dirty="0"/>
              <a:t> </a:t>
            </a:r>
            <a:r>
              <a:rPr lang="en-US" b="0" u="none" dirty="0" err="1"/>
              <a:t>nhà</a:t>
            </a:r>
            <a:r>
              <a:rPr lang="en-US" b="0" u="none" dirty="0"/>
              <a:t> </a:t>
            </a:r>
            <a:r>
              <a:rPr lang="en-US" b="0" u="none" dirty="0" err="1"/>
              <a:t>nước</a:t>
            </a:r>
            <a:r>
              <a:rPr lang="en-US" b="0" u="none" dirty="0"/>
              <a:t> </a:t>
            </a:r>
            <a:r>
              <a:rPr lang="en-US" b="0" u="none" dirty="0" err="1"/>
              <a:t>về</a:t>
            </a:r>
            <a:r>
              <a:rPr lang="en-US" b="0" u="none" dirty="0"/>
              <a:t> </a:t>
            </a:r>
            <a:r>
              <a:rPr lang="en-US" b="0" u="none" dirty="0" err="1"/>
              <a:t>công</a:t>
            </a:r>
            <a:r>
              <a:rPr lang="en-US" b="0" u="none" dirty="0"/>
              <a:t> </a:t>
            </a:r>
            <a:r>
              <a:rPr lang="en-US" b="0" u="none" dirty="0" err="1"/>
              <a:t>tác</a:t>
            </a:r>
            <a:r>
              <a:rPr lang="en-US" b="0" u="none" dirty="0"/>
              <a:t> </a:t>
            </a:r>
            <a:r>
              <a:rPr lang="en-US" b="0" u="none" dirty="0" err="1"/>
              <a:t>thi</a:t>
            </a:r>
            <a:r>
              <a:rPr lang="en-US" b="0" u="none" dirty="0"/>
              <a:t> </a:t>
            </a:r>
            <a:r>
              <a:rPr lang="en-US" b="0" u="none" dirty="0" err="1"/>
              <a:t>đua</a:t>
            </a:r>
            <a:r>
              <a:rPr lang="en-US" b="0" u="none" dirty="0"/>
              <a:t>, </a:t>
            </a:r>
            <a:r>
              <a:rPr lang="en-US" b="0" u="none" dirty="0" err="1"/>
              <a:t>khen</a:t>
            </a:r>
            <a:r>
              <a:rPr lang="en-US" b="0" u="none" dirty="0"/>
              <a:t> </a:t>
            </a:r>
            <a:r>
              <a:rPr lang="en-US" b="0" u="none" dirty="0" err="1"/>
              <a:t>thưởng</a:t>
            </a:r>
            <a:r>
              <a:rPr lang="en-US" b="0" u="none" dirty="0"/>
              <a:t> </a:t>
            </a:r>
            <a:r>
              <a:rPr lang="vi-VN" b="0" u="none" dirty="0"/>
              <a:t>để công tác thi đua, khen thưởng đi vào thực chất, thực sự là động lực thúc đẩy phát triển kinh tế - xã hội, góp phần thực hiện thắng lợi nhiệm vụ của từng bộ, </a:t>
            </a:r>
            <a:r>
              <a:rPr lang="en-US" b="0" u="none" dirty="0"/>
              <a:t>ban, </a:t>
            </a:r>
            <a:r>
              <a:rPr lang="vi-VN" b="0" u="none" dirty="0"/>
              <a:t>ngành, địa phương và của đất nước trong công cuộc xây dựng và bảo vệ Tổ quốc Việt Nam xã hội chủ nghĩa.</a:t>
            </a:r>
            <a:endParaRPr lang="en-US" b="0" u="none" dirty="0"/>
          </a:p>
          <a:p>
            <a:endParaRPr lang="en-US" b="0" dirty="0"/>
          </a:p>
        </p:txBody>
      </p:sp>
    </p:spTree>
    <p:extLst>
      <p:ext uri="{BB962C8B-B14F-4D97-AF65-F5344CB8AC3E}">
        <p14:creationId xmlns:p14="http://schemas.microsoft.com/office/powerpoint/2010/main" val="306194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0634"/>
            <a:ext cx="8839200" cy="6937284"/>
          </a:xfrm>
        </p:spPr>
        <p:txBody>
          <a:bodyPr/>
          <a:lstStyle/>
          <a:p>
            <a:pPr algn="ctr">
              <a:buFont typeface="Wingdings" panose="05000000000000000000" pitchFamily="2" charset="2"/>
              <a:buNone/>
              <a:defRPr/>
            </a:pPr>
            <a:r>
              <a:rPr lang="vi-VN" sz="2800" b="1" u="none" dirty="0">
                <a:solidFill>
                  <a:srgbClr val="C00000"/>
                </a:solidFill>
                <a:latin typeface="+mj-lt"/>
              </a:rPr>
              <a:t>Chương II</a:t>
            </a:r>
            <a:r>
              <a:rPr lang="en-US" sz="2800" b="1" u="none" dirty="0">
                <a:solidFill>
                  <a:srgbClr val="C00000"/>
                </a:solidFill>
                <a:latin typeface="+mj-lt"/>
              </a:rPr>
              <a:t>: </a:t>
            </a:r>
            <a:r>
              <a:rPr lang="vi-VN" sz="2800" b="1" u="none" dirty="0">
                <a:solidFill>
                  <a:srgbClr val="C00000"/>
                </a:solidFill>
                <a:latin typeface="+mj-lt"/>
              </a:rPr>
              <a:t>Tổ chức thi đua,</a:t>
            </a:r>
            <a:r>
              <a:rPr lang="en-US" sz="2800" b="1" u="none" dirty="0">
                <a:solidFill>
                  <a:srgbClr val="C00000"/>
                </a:solidFill>
                <a:latin typeface="+mj-lt"/>
              </a:rPr>
              <a:t> </a:t>
            </a:r>
            <a:r>
              <a:rPr lang="vi-VN" sz="2800" b="1" u="none" dirty="0">
                <a:solidFill>
                  <a:srgbClr val="C00000"/>
                </a:solidFill>
                <a:latin typeface="+mj-lt"/>
              </a:rPr>
              <a:t>danh hiệu</a:t>
            </a:r>
            <a:r>
              <a:rPr lang="en-US" sz="2800" b="1" u="none" dirty="0">
                <a:solidFill>
                  <a:srgbClr val="C00000"/>
                </a:solidFill>
                <a:latin typeface="+mj-lt"/>
              </a:rPr>
              <a:t> </a:t>
            </a:r>
            <a:r>
              <a:rPr lang="en-US" sz="2800" b="1" u="none" dirty="0" smtClean="0">
                <a:solidFill>
                  <a:srgbClr val="C00000"/>
                </a:solidFill>
                <a:latin typeface="+mj-lt"/>
              </a:rPr>
              <a:t>                                    </a:t>
            </a:r>
            <a:r>
              <a:rPr lang="vi-VN" sz="2800" b="1" u="none" dirty="0" smtClean="0">
                <a:solidFill>
                  <a:srgbClr val="C00000"/>
                </a:solidFill>
                <a:latin typeface="+mj-lt"/>
              </a:rPr>
              <a:t>và </a:t>
            </a:r>
            <a:r>
              <a:rPr lang="vi-VN" sz="2800" b="1" u="none" dirty="0">
                <a:solidFill>
                  <a:srgbClr val="C00000"/>
                </a:solidFill>
                <a:latin typeface="+mj-lt"/>
              </a:rPr>
              <a:t>tiêu</a:t>
            </a:r>
            <a:r>
              <a:rPr lang="en-US" sz="2800" b="1" u="none" dirty="0">
                <a:solidFill>
                  <a:srgbClr val="C00000"/>
                </a:solidFill>
                <a:latin typeface="+mj-lt"/>
              </a:rPr>
              <a:t> </a:t>
            </a:r>
            <a:r>
              <a:rPr lang="vi-VN" sz="2800" b="1" u="none" dirty="0">
                <a:solidFill>
                  <a:srgbClr val="C00000"/>
                </a:solidFill>
                <a:latin typeface="+mj-lt"/>
              </a:rPr>
              <a:t>chuẩn</a:t>
            </a:r>
            <a:r>
              <a:rPr lang="en-US" sz="2800" b="1" u="none" dirty="0">
                <a:solidFill>
                  <a:srgbClr val="C00000"/>
                </a:solidFill>
                <a:latin typeface="+mj-lt"/>
              </a:rPr>
              <a:t> </a:t>
            </a:r>
            <a:r>
              <a:rPr lang="vi-VN" sz="2800" b="1" u="none" dirty="0">
                <a:solidFill>
                  <a:srgbClr val="C00000"/>
                </a:solidFill>
                <a:latin typeface="+mj-lt"/>
              </a:rPr>
              <a:t>danh hiệu thi đua</a:t>
            </a:r>
            <a:endParaRPr lang="en-US" sz="2800" b="1" u="none" dirty="0">
              <a:solidFill>
                <a:srgbClr val="C00000"/>
              </a:solidFill>
              <a:latin typeface="+mj-lt"/>
            </a:endParaRPr>
          </a:p>
          <a:p>
            <a:pPr algn="just">
              <a:lnSpc>
                <a:spcPct val="80000"/>
              </a:lnSpc>
              <a:buFont typeface="Wingdings" panose="05000000000000000000" pitchFamily="2" charset="2"/>
              <a:buNone/>
              <a:defRPr/>
            </a:pPr>
            <a:endParaRPr lang="en-US" sz="1400" u="none" dirty="0">
              <a:latin typeface="+mj-lt"/>
            </a:endParaRPr>
          </a:p>
          <a:p>
            <a:pPr algn="just">
              <a:spcBef>
                <a:spcPts val="600"/>
              </a:spcBef>
              <a:spcAft>
                <a:spcPts val="600"/>
              </a:spcAft>
              <a:buNone/>
              <a:defRPr/>
            </a:pPr>
            <a:r>
              <a:rPr lang="en-US" sz="3000" b="1" u="none" dirty="0">
                <a:solidFill>
                  <a:srgbClr val="99FF33"/>
                </a:solidFill>
                <a:latin typeface="+mj-lt"/>
              </a:rPr>
              <a:t> </a:t>
            </a:r>
            <a:r>
              <a:rPr lang="en-US" sz="2800" b="1" u="none" dirty="0" smtClean="0">
                <a:solidFill>
                  <a:srgbClr val="C00000"/>
                </a:solidFill>
                <a:latin typeface="Times New Roman" panose="02020603050405020304" pitchFamily="18" charset="0"/>
                <a:cs typeface="Times New Roman" panose="02020603050405020304" pitchFamily="18" charset="0"/>
              </a:rPr>
              <a:t>1. </a:t>
            </a:r>
            <a:r>
              <a:rPr lang="en-US" sz="2800" b="1" u="none" dirty="0" err="1" smtClean="0">
                <a:solidFill>
                  <a:srgbClr val="C00000"/>
                </a:solidFill>
                <a:latin typeface="Times New Roman" panose="02020603050405020304" pitchFamily="18" charset="0"/>
                <a:cs typeface="Times New Roman" panose="02020603050405020304" pitchFamily="18" charset="0"/>
              </a:rPr>
              <a:t>H</a:t>
            </a:r>
            <a:r>
              <a:rPr lang="en-US" sz="2800" b="1" u="none" dirty="0" err="1" smtClean="0">
                <a:solidFill>
                  <a:srgbClr val="C00000"/>
                </a:solidFill>
                <a:effectLst/>
                <a:latin typeface="Times New Roman" panose="02020603050405020304" pitchFamily="18" charset="0"/>
                <a:cs typeface="Times New Roman" panose="02020603050405020304" pitchFamily="18" charset="0"/>
              </a:rPr>
              <a:t>ình</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thức</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tổ</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chức</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phong</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trào</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thi</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đua</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(Đ4 QĐ24)</a:t>
            </a:r>
            <a:endParaRPr lang="en-US" sz="2800" b="1" u="none" dirty="0" smtClean="0">
              <a:solidFill>
                <a:srgbClr val="99FF33"/>
              </a:solidFill>
              <a:effectLst/>
              <a:latin typeface="Times New Roman" panose="02020603050405020304" pitchFamily="18" charset="0"/>
              <a:cs typeface="Times New Roman" panose="02020603050405020304" pitchFamily="18" charset="0"/>
            </a:endParaRPr>
          </a:p>
          <a:p>
            <a:pPr marL="177800" indent="-177800" algn="just">
              <a:spcBef>
                <a:spcPts val="600"/>
              </a:spcBef>
              <a:spcAft>
                <a:spcPts val="600"/>
              </a:spcAft>
              <a:buFontTx/>
              <a:buChar char="-"/>
              <a:defRPr/>
            </a:pPr>
            <a:r>
              <a:rPr lang="vi-VN" sz="2800" u="none" dirty="0" smtClean="0">
                <a:solidFill>
                  <a:srgbClr val="FF0000"/>
                </a:solidFill>
                <a:latin typeface="Times New Roman" panose="02020603050405020304" pitchFamily="18" charset="0"/>
                <a:cs typeface="Times New Roman" panose="02020603050405020304" pitchFamily="18" charset="0"/>
              </a:rPr>
              <a:t>Thi đua thường xuyên </a:t>
            </a:r>
            <a:r>
              <a:rPr lang="vi-VN" sz="2800" u="none" dirty="0" smtClean="0">
                <a:latin typeface="Times New Roman" panose="02020603050405020304" pitchFamily="18" charset="0"/>
                <a:cs typeface="Times New Roman" panose="02020603050405020304" pitchFamily="18" charset="0"/>
              </a:rPr>
              <a:t>là hình thức thi đua căn cứ vào chức năng, nhiệm vụ được giao của cá nhân, tập thể để tổ chức phát động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đua</a:t>
            </a:r>
            <a:r>
              <a:rPr lang="vi-VN" sz="2800" u="none" dirty="0" smtClean="0">
                <a:latin typeface="Times New Roman" panose="02020603050405020304" pitchFamily="18" charset="0"/>
                <a:cs typeface="Times New Roman" panose="02020603050405020304" pitchFamily="18" charset="0"/>
              </a:rPr>
              <a:t>, nhằm thực hiện tốt công việc hàng ngày, hàng tháng, hàng quý, hàng năm của cơ quan, đơn vị</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địa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phương</a:t>
            </a:r>
            <a:r>
              <a:rPr lang="vi-VN" sz="2800" u="none" dirty="0" smtClean="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pPr marL="177800" indent="-177800" algn="just">
              <a:spcBef>
                <a:spcPts val="600"/>
              </a:spcBef>
              <a:spcAft>
                <a:spcPts val="600"/>
              </a:spcAft>
              <a:buFontTx/>
              <a:buChar char="-"/>
              <a:defRPr/>
            </a:pPr>
            <a:r>
              <a:rPr lang="vi-VN" sz="2800" u="none" dirty="0" smtClean="0">
                <a:solidFill>
                  <a:srgbClr val="FF0000"/>
                </a:solidFill>
                <a:latin typeface="Times New Roman" panose="02020603050405020304" pitchFamily="18" charset="0"/>
                <a:cs typeface="Times New Roman" panose="02020603050405020304" pitchFamily="18" charset="0"/>
              </a:rPr>
              <a:t>Thi đua theo đợt (chuyên đề) </a:t>
            </a:r>
            <a:r>
              <a:rPr lang="vi-VN" sz="2800" u="none" dirty="0" smtClean="0">
                <a:latin typeface="Times New Roman" panose="02020603050405020304" pitchFamily="18" charset="0"/>
                <a:cs typeface="Times New Roman" panose="02020603050405020304" pitchFamily="18" charset="0"/>
              </a:rPr>
              <a:t>là h</a:t>
            </a:r>
            <a:r>
              <a:rPr lang="en-US" sz="2800" u="none" dirty="0" smtClean="0">
                <a:latin typeface="Times New Roman" panose="02020603050405020304" pitchFamily="18" charset="0"/>
                <a:cs typeface="Times New Roman" panose="02020603050405020304" pitchFamily="18" charset="0"/>
              </a:rPr>
              <a:t>ì</a:t>
            </a:r>
            <a:r>
              <a:rPr lang="vi-VN" sz="2800" u="none" dirty="0" smtClean="0">
                <a:latin typeface="Times New Roman" panose="02020603050405020304" pitchFamily="18" charset="0"/>
                <a:cs typeface="Times New Roman" panose="02020603050405020304" pitchFamily="18" charset="0"/>
              </a:rPr>
              <a:t>nh thức thi đua nhằm thực hiện tốt nhiệm vụ trọng tâm hoặc một lĩnh vực cần tập trung được xác định trong khoảng thời gian nhất định để phấn đấu hoàn thành nhiệm vụ trọng tâm, cấp bách của cơ quan, đơn vị</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địa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phương</a:t>
            </a:r>
            <a:r>
              <a:rPr lang="vi-VN" sz="2800" u="none" dirty="0" smtClean="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pPr marL="177800" indent="-177800" algn="just">
              <a:lnSpc>
                <a:spcPct val="120000"/>
              </a:lnSpc>
              <a:spcBef>
                <a:spcPts val="1200"/>
              </a:spcBef>
              <a:buFont typeface="Wingdings" panose="05000000000000000000" pitchFamily="2" charset="2"/>
              <a:buNone/>
              <a:defRPr/>
            </a:pPr>
            <a:endParaRPr lang="en-US" sz="2800" u="none" dirty="0">
              <a:solidFill>
                <a:srgbClr val="99FF33"/>
              </a:solidFill>
              <a:effectLst/>
              <a:latin typeface="Arial" panose="020B0604020202020204" pitchFamily="34" charset="0"/>
            </a:endParaRPr>
          </a:p>
        </p:txBody>
      </p:sp>
    </p:spTree>
    <p:extLst>
      <p:ext uri="{BB962C8B-B14F-4D97-AF65-F5344CB8AC3E}">
        <p14:creationId xmlns:p14="http://schemas.microsoft.com/office/powerpoint/2010/main" val="209160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40197"/>
          </a:xfrm>
        </p:spPr>
        <p:txBody>
          <a:bodyPr/>
          <a:lstStyle/>
          <a:p>
            <a:pPr marL="228600" indent="-228600" algn="just">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chức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đợt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gửi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Kế</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hoạch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tổ</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chức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phát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động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phong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trào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đua</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về</a:t>
            </a:r>
            <a:r>
              <a:rPr lang="en-US" sz="2800" u="none" dirty="0">
                <a:solidFill>
                  <a:srgbClr val="FF0000"/>
                </a:solidFill>
                <a:latin typeface="Times New Roman" panose="02020603050405020304" pitchFamily="18" charset="0"/>
                <a:cs typeface="Times New Roman" panose="02020603050405020304" pitchFamily="18" charset="0"/>
              </a:rPr>
              <a:t> Ban </a:t>
            </a:r>
            <a:r>
              <a:rPr lang="en-US" sz="2800" u="none" dirty="0" err="1">
                <a:solidFill>
                  <a:srgbClr val="FF0000"/>
                </a:solidFill>
                <a:latin typeface="Times New Roman" panose="02020603050405020304" pitchFamily="18" charset="0"/>
                <a:cs typeface="Times New Roman" panose="02020603050405020304" pitchFamily="18" charset="0"/>
              </a:rPr>
              <a:t>Thi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đua</a:t>
            </a:r>
            <a:r>
              <a:rPr lang="en-US" sz="2800" u="none" dirty="0">
                <a:solidFill>
                  <a:srgbClr val="FF0000"/>
                </a:solidFill>
                <a:latin typeface="Times New Roman" panose="02020603050405020304" pitchFamily="18" charset="0"/>
                <a:cs typeface="Times New Roman" panose="02020603050405020304" pitchFamily="18" charset="0"/>
              </a:rPr>
              <a:t> - </a:t>
            </a:r>
            <a:r>
              <a:rPr lang="en-US" sz="2800" u="none" dirty="0" err="1">
                <a:solidFill>
                  <a:srgbClr val="FF0000"/>
                </a:solidFill>
                <a:latin typeface="Times New Roman" panose="02020603050405020304" pitchFamily="18" charset="0"/>
                <a:cs typeface="Times New Roman" panose="02020603050405020304" pitchFamily="18" charset="0"/>
              </a:rPr>
              <a:t>Khen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thưởng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err="1" smtClean="0">
                <a:solidFill>
                  <a:srgbClr val="FF0000"/>
                </a:solidFill>
                <a:latin typeface="Times New Roman" panose="02020603050405020304" pitchFamily="18" charset="0"/>
                <a:cs typeface="Times New Roman" panose="02020603050405020304" pitchFamily="18" charset="0"/>
              </a:rPr>
              <a:t>Sở</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Nội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vụ</a:t>
            </a:r>
            <a:r>
              <a:rPr lang="en-US"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smtClean="0">
                <a:solidFill>
                  <a:srgbClr val="00B05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dõi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hợp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và</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hướng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dẫn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thưởng</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 typeface="Wingdings" panose="05000000000000000000" pitchFamily="2" charset="2"/>
              <a:buNone/>
              <a:defRPr/>
            </a:pP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Người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đứng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đầu</a:t>
            </a:r>
            <a:r>
              <a:rPr lang="en-US" sz="2800" u="none" dirty="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cơ quan, đơn 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đợt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phạm</a:t>
            </a:r>
            <a:r>
              <a:rPr lang="en-US" sz="2800" u="none" dirty="0">
                <a:latin typeface="Times New Roman" panose="02020603050405020304" pitchFamily="18" charset="0"/>
                <a:cs typeface="Times New Roman" panose="02020603050405020304" pitchFamily="18" charset="0"/>
              </a:rPr>
              <a:t> vi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thực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hiện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việc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khen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thưởng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thẩm</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quyền</a:t>
            </a:r>
            <a:r>
              <a:rPr lang="en-US" sz="2800" u="none" dirty="0">
                <a:solidFill>
                  <a:srgbClr val="FF0000"/>
                </a:solidFill>
                <a:latin typeface="Times New Roman" panose="02020603050405020304" pitchFamily="18" charset="0"/>
                <a:cs typeface="Times New Roman" panose="02020603050405020304" pitchFamily="18" charset="0"/>
              </a:rPr>
              <a:t>. </a:t>
            </a:r>
          </a:p>
          <a:p>
            <a:pPr marL="228600" indent="-228600" algn="just">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thời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gian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từ</a:t>
            </a:r>
            <a:r>
              <a:rPr lang="en-US" sz="2800" u="none" dirty="0">
                <a:latin typeface="Times New Roman" panose="02020603050405020304" pitchFamily="18" charset="0"/>
                <a:cs typeface="Times New Roman" panose="02020603050405020304" pitchFamily="18" charset="0"/>
              </a:rPr>
              <a:t> </a:t>
            </a:r>
            <a:r>
              <a:rPr lang="en-US" sz="2800" u="none" dirty="0" smtClean="0">
                <a:solidFill>
                  <a:srgbClr val="FF0000"/>
                </a:solidFill>
                <a:latin typeface="Times New Roman" panose="02020603050405020304" pitchFamily="18" charset="0"/>
                <a:cs typeface="Times New Roman" panose="02020603050405020304" pitchFamily="18" charset="0"/>
              </a:rPr>
              <a:t>0</a:t>
            </a:r>
            <a:r>
              <a:rPr lang="en-US" sz="2800" b="1" u="none" dirty="0" smtClean="0">
                <a:solidFill>
                  <a:srgbClr val="FF0000"/>
                </a:solidFill>
                <a:latin typeface="Times New Roman" panose="02020603050405020304" pitchFamily="18" charset="0"/>
                <a:cs typeface="Times New Roman" panose="02020603050405020304" pitchFamily="18" charset="0"/>
              </a:rPr>
              <a:t>3 </a:t>
            </a:r>
            <a:r>
              <a:rPr lang="en-US" sz="2800" b="1" u="none" dirty="0" err="1">
                <a:solidFill>
                  <a:srgbClr val="FF0000"/>
                </a:solidFill>
                <a:latin typeface="Times New Roman" panose="02020603050405020304" pitchFamily="18" charset="0"/>
                <a:cs typeface="Times New Roman" panose="02020603050405020304" pitchFamily="18" charset="0"/>
              </a:rPr>
              <a:t>năm</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trở</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lên</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lựa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chọn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xuất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sắc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tiêu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biểu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Chủ</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tịch</a:t>
            </a:r>
            <a:r>
              <a:rPr lang="en-US" sz="2800" u="none" dirty="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UBND </a:t>
            </a:r>
            <a:r>
              <a:rPr lang="en-US" sz="2800" u="none" dirty="0" err="1">
                <a:latin typeface="Times New Roman" panose="02020603050405020304" pitchFamily="18" charset="0"/>
                <a:cs typeface="Times New Roman" panose="02020603050405020304" pitchFamily="18" charset="0"/>
              </a:rPr>
              <a:t>T</a:t>
            </a:r>
            <a:r>
              <a:rPr lang="en-US" sz="2800" u="none" dirty="0" err="1" smtClean="0">
                <a:latin typeface="Times New Roman" panose="02020603050405020304" pitchFamily="18" charset="0"/>
                <a:cs typeface="Times New Roman" panose="02020603050405020304" pitchFamily="18" charset="0"/>
              </a:rPr>
              <a: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phố</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trên</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cơ</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sở</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có</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chủ</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trương</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và</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được</a:t>
            </a:r>
            <a:r>
              <a:rPr lang="en-US" sz="2800" i="1" u="none" dirty="0">
                <a:latin typeface="Times New Roman" panose="02020603050405020304" pitchFamily="18" charset="0"/>
                <a:cs typeface="Times New Roman" panose="02020603050405020304" pitchFamily="18" charset="0"/>
              </a:rPr>
              <a:t> </a:t>
            </a:r>
            <a:r>
              <a:rPr lang="en-US" sz="2800" i="1" u="none" dirty="0" smtClean="0">
                <a:latin typeface="Times New Roman" panose="02020603050405020304" pitchFamily="18" charset="0"/>
                <a:cs typeface="Times New Roman" panose="02020603050405020304" pitchFamily="18" charset="0"/>
              </a:rPr>
              <a:t>UBND </a:t>
            </a:r>
            <a:r>
              <a:rPr lang="en-US" sz="2800" i="1" u="none" dirty="0" err="1" smtClean="0">
                <a:latin typeface="Times New Roman" panose="02020603050405020304" pitchFamily="18" charset="0"/>
                <a:cs typeface="Times New Roman" panose="02020603050405020304" pitchFamily="18" charset="0"/>
              </a:rPr>
              <a:t>Thành</a:t>
            </a:r>
            <a:r>
              <a:rPr lang="en-US" sz="2800" i="1" u="none" dirty="0" smtClean="0">
                <a:latin typeface="Times New Roman" panose="02020603050405020304" pitchFamily="18" charset="0"/>
                <a:cs typeface="Times New Roman" panose="02020603050405020304" pitchFamily="18" charset="0"/>
              </a:rPr>
              <a:t> </a:t>
            </a:r>
            <a:r>
              <a:rPr lang="en-US" sz="2800" i="1" u="none" dirty="0" err="1" smtClean="0">
                <a:latin typeface="Times New Roman" panose="02020603050405020304" pitchFamily="18" charset="0"/>
                <a:cs typeface="Times New Roman" panose="02020603050405020304" pitchFamily="18" charset="0"/>
              </a:rPr>
              <a:t>phố</a:t>
            </a:r>
            <a:r>
              <a:rPr lang="en-US" sz="2800" i="1" u="none" dirty="0" smtClean="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chấp</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thuận</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việc</a:t>
            </a:r>
            <a:r>
              <a:rPr lang="en-US" sz="2800" i="1" u="none" dirty="0">
                <a:latin typeface="Times New Roman" panose="02020603050405020304" pitchFamily="18" charset="0"/>
                <a:cs typeface="Times New Roman" panose="02020603050405020304" pitchFamily="18" charset="0"/>
              </a:rPr>
              <a:t> </a:t>
            </a:r>
            <a:r>
              <a:rPr lang="en-US" sz="2800" i="1" u="none" dirty="0" err="1">
                <a:latin typeface="Times New Roman" panose="02020603050405020304" pitchFamily="18" charset="0"/>
                <a:cs typeface="Times New Roman" panose="02020603050405020304" pitchFamily="18" charset="0"/>
              </a:rPr>
              <a:t>khen</a:t>
            </a:r>
            <a:r>
              <a:rPr lang="en-US" sz="2800" i="1" u="none" dirty="0">
                <a:latin typeface="Times New Roman" panose="02020603050405020304" pitchFamily="18" charset="0"/>
                <a:cs typeface="Times New Roman" panose="02020603050405020304" pitchFamily="18" charset="0"/>
              </a:rPr>
              <a:t> </a:t>
            </a:r>
            <a:r>
              <a:rPr lang="en-US" sz="2800" i="1" u="none" dirty="0" err="1" smtClean="0">
                <a:latin typeface="Times New Roman" panose="02020603050405020304" pitchFamily="18" charset="0"/>
                <a:cs typeface="Times New Roman" panose="02020603050405020304" pitchFamily="18" charset="0"/>
              </a:rPr>
              <a:t>thưởng</a:t>
            </a:r>
            <a:r>
              <a:rPr lang="en-US" sz="2800" dirty="0">
                <a:latin typeface="Times New Roman" panose="02020603050405020304" pitchFamily="18" charset="0"/>
                <a:cs typeface="Times New Roman" panose="02020603050405020304" pitchFamily="18" charset="0"/>
              </a:rPr>
              <a:t>.</a:t>
            </a:r>
            <a:endParaRPr lang="en-US" sz="2500" dirty="0">
              <a:latin typeface="+mj-lt"/>
            </a:endParaRPr>
          </a:p>
        </p:txBody>
      </p:sp>
    </p:spTree>
    <p:extLst>
      <p:ext uri="{BB962C8B-B14F-4D97-AF65-F5344CB8AC3E}">
        <p14:creationId xmlns:p14="http://schemas.microsoft.com/office/powerpoint/2010/main" val="412291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46404"/>
            <a:ext cx="8763000" cy="5549596"/>
          </a:xfrm>
        </p:spPr>
        <p:txBody>
          <a:bodyPr/>
          <a:lstStyle/>
          <a:p>
            <a:pPr algn="just">
              <a:spcBef>
                <a:spcPts val="600"/>
              </a:spcBef>
              <a:spcAft>
                <a:spcPts val="600"/>
              </a:spcAft>
              <a:buFont typeface="Wingdings" panose="05000000000000000000" pitchFamily="2" charset="2"/>
              <a:buNone/>
              <a:defRPr/>
            </a:pPr>
            <a:r>
              <a:rPr lang="en-US" sz="2800" b="1" u="none" dirty="0">
                <a:solidFill>
                  <a:srgbClr val="C00000"/>
                </a:solidFill>
                <a:latin typeface="Times New Roman" panose="02020603050405020304" pitchFamily="18" charset="0"/>
                <a:cs typeface="Times New Roman" panose="02020603050405020304" pitchFamily="18" charset="0"/>
              </a:rPr>
              <a:t>2. </a:t>
            </a:r>
            <a:r>
              <a:rPr lang="x-none" sz="2800" b="1" u="none" dirty="0">
                <a:solidFill>
                  <a:srgbClr val="C00000"/>
                </a:solidFill>
                <a:latin typeface="Times New Roman" panose="02020603050405020304" pitchFamily="18" charset="0"/>
                <a:cs typeface="Times New Roman" panose="02020603050405020304" pitchFamily="18" charset="0"/>
              </a:rPr>
              <a:t>Nội dung tổ chức phong trào thi đua </a:t>
            </a:r>
            <a:r>
              <a:rPr lang="en-US" sz="2800" u="none" dirty="0">
                <a:solidFill>
                  <a:srgbClr val="C00000"/>
                </a:solidFill>
                <a:latin typeface="Times New Roman" panose="02020603050405020304" pitchFamily="18" charset="0"/>
                <a:cs typeface="Times New Roman" panose="02020603050405020304" pitchFamily="18" charset="0"/>
              </a:rPr>
              <a:t>(</a:t>
            </a:r>
            <a:r>
              <a:rPr lang="en-US" sz="2800" u="none" dirty="0" smtClean="0">
                <a:solidFill>
                  <a:srgbClr val="C00000"/>
                </a:solidFill>
                <a:latin typeface="Times New Roman" panose="02020603050405020304" pitchFamily="18" charset="0"/>
                <a:cs typeface="Times New Roman" panose="02020603050405020304" pitchFamily="18" charset="0"/>
              </a:rPr>
              <a:t>Đ5 QĐ24)</a:t>
            </a:r>
            <a:endParaRPr lang="en-US" sz="2800" u="none" dirty="0">
              <a:solidFill>
                <a:srgbClr val="C00000"/>
              </a:solidFill>
              <a:latin typeface="Times New Roman" panose="02020603050405020304" pitchFamily="18" charset="0"/>
              <a:cs typeface="Times New Roman" panose="02020603050405020304" pitchFamily="18" charset="0"/>
            </a:endParaRPr>
          </a:p>
          <a:p>
            <a:pPr indent="406400" algn="just">
              <a:spcBef>
                <a:spcPts val="600"/>
              </a:spcBef>
              <a:spcAft>
                <a:spcPts val="600"/>
              </a:spcAft>
              <a:buNone/>
              <a:defRPr/>
            </a:pPr>
            <a:r>
              <a:rPr lang="en-US" sz="2800" u="none" dirty="0" err="1" smtClean="0">
                <a:latin typeface="Times New Roman" panose="02020603050405020304" pitchFamily="18" charset="0"/>
                <a:cs typeface="Times New Roman" panose="02020603050405020304" pitchFamily="18" charset="0"/>
              </a:rPr>
              <a:t>Người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đứng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đầu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trách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nhiệm</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triển</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khai</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tổ</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chức</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phong</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trào</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thi</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đua</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phạm</a:t>
            </a:r>
            <a:r>
              <a:rPr lang="en-US" sz="2800" u="none" dirty="0">
                <a:latin typeface="Times New Roman" panose="02020603050405020304" pitchFamily="18" charset="0"/>
                <a:cs typeface="Times New Roman" panose="02020603050405020304" pitchFamily="18" charset="0"/>
              </a:rPr>
              <a:t> vi </a:t>
            </a:r>
            <a:r>
              <a:rPr lang="en-US" sz="2800" u="none" dirty="0" err="1">
                <a:latin typeface="Times New Roman" panose="02020603050405020304" pitchFamily="18" charset="0"/>
                <a:cs typeface="Times New Roman" panose="02020603050405020304" pitchFamily="18" charset="0"/>
              </a:rPr>
              <a:t>quản</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lý</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gồm</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nội</a:t>
            </a:r>
            <a:r>
              <a:rPr lang="en-US" sz="2800" u="none" dirty="0">
                <a:latin typeface="Times New Roman" panose="02020603050405020304" pitchFamily="18" charset="0"/>
                <a:cs typeface="Times New Roman" panose="02020603050405020304" pitchFamily="18" charset="0"/>
              </a:rPr>
              <a:t> dung:</a:t>
            </a:r>
          </a:p>
          <a:p>
            <a:pPr algn="just">
              <a:spcBef>
                <a:spcPts val="600"/>
              </a:spcBef>
              <a:spcAft>
                <a:spcPts val="600"/>
              </a:spcAft>
              <a:buNone/>
              <a:defRPr/>
            </a:pPr>
            <a:r>
              <a:rPr lang="en-US" sz="2800" b="1" i="1" u="none" dirty="0">
                <a:latin typeface="Times New Roman" panose="02020603050405020304" pitchFamily="18" charset="0"/>
                <a:cs typeface="Times New Roman" panose="02020603050405020304" pitchFamily="18" charset="0"/>
              </a:rPr>
              <a:t>	-  </a:t>
            </a:r>
            <a:r>
              <a:rPr lang="en-US" sz="2800" b="1" i="1" u="none" dirty="0" err="1">
                <a:latin typeface="Times New Roman" panose="02020603050405020304" pitchFamily="18" charset="0"/>
                <a:cs typeface="Times New Roman" panose="02020603050405020304" pitchFamily="18" charset="0"/>
              </a:rPr>
              <a:t>Phát</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động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phong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trào</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thi</a:t>
            </a:r>
            <a:r>
              <a:rPr lang="en-US" sz="2800" b="1" i="1" u="none" dirty="0">
                <a:latin typeface="Times New Roman" panose="02020603050405020304" pitchFamily="18" charset="0"/>
                <a:cs typeface="Times New Roman" panose="02020603050405020304" pitchFamily="18" charset="0"/>
              </a:rPr>
              <a:t> </a:t>
            </a:r>
            <a:r>
              <a:rPr lang="en-US" sz="2800" b="1" i="1" u="none" dirty="0" err="1" smtClean="0">
                <a:latin typeface="Times New Roman" panose="02020603050405020304" pitchFamily="18" charset="0"/>
                <a:cs typeface="Times New Roman" panose="02020603050405020304" pitchFamily="18" charset="0"/>
              </a:rPr>
              <a:t>đua</a:t>
            </a:r>
            <a:r>
              <a:rPr lang="en-US" sz="2800" b="1" i="1" u="none" dirty="0" smtClean="0">
                <a:latin typeface="Times New Roman" panose="02020603050405020304" pitchFamily="18" charset="0"/>
                <a:cs typeface="Times New Roman" panose="02020603050405020304" pitchFamily="18" charset="0"/>
              </a:rPr>
              <a:t>;</a:t>
            </a:r>
            <a:endParaRPr lang="en-US" sz="2800" b="1" i="1" u="none" dirty="0">
              <a:latin typeface="Times New Roman" panose="02020603050405020304" pitchFamily="18" charset="0"/>
              <a:cs typeface="Times New Roman" panose="02020603050405020304" pitchFamily="18" charset="0"/>
            </a:endParaRPr>
          </a:p>
          <a:p>
            <a:pPr algn="just">
              <a:spcBef>
                <a:spcPts val="600"/>
              </a:spcBef>
              <a:spcAft>
                <a:spcPts val="600"/>
              </a:spcAft>
              <a:buNone/>
              <a:defRPr/>
            </a:pPr>
            <a:r>
              <a:rPr lang="en-US" sz="2800" b="1" i="1" u="none" dirty="0">
                <a:latin typeface="Times New Roman" panose="02020603050405020304" pitchFamily="18" charset="0"/>
                <a:cs typeface="Times New Roman" panose="02020603050405020304" pitchFamily="18" charset="0"/>
              </a:rPr>
              <a:t>	- </a:t>
            </a:r>
            <a:r>
              <a:rPr lang="en-US" sz="2800" b="1" i="1" u="none" dirty="0" err="1">
                <a:latin typeface="Times New Roman" panose="02020603050405020304" pitchFamily="18" charset="0"/>
                <a:cs typeface="Times New Roman" panose="02020603050405020304" pitchFamily="18" charset="0"/>
              </a:rPr>
              <a:t>Tuyên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truyền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vận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động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các</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đối</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tượng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tham</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gia</a:t>
            </a:r>
            <a:r>
              <a:rPr lang="en-US" sz="2800" b="1" i="1" u="none" dirty="0">
                <a:latin typeface="Times New Roman" panose="02020603050405020304" pitchFamily="18" charset="0"/>
                <a:cs typeface="Times New Roman" panose="02020603050405020304" pitchFamily="18" charset="0"/>
              </a:rPr>
              <a:t>;</a:t>
            </a:r>
          </a:p>
          <a:p>
            <a:pPr algn="just">
              <a:spcBef>
                <a:spcPts val="600"/>
              </a:spcBef>
              <a:spcAft>
                <a:spcPts val="600"/>
              </a:spcAft>
              <a:buNone/>
              <a:defRPr/>
            </a:pPr>
            <a:r>
              <a:rPr lang="en-US" sz="2800" b="1" i="1" u="none" dirty="0">
                <a:latin typeface="Times New Roman" panose="02020603050405020304" pitchFamily="18" charset="0"/>
                <a:cs typeface="Times New Roman" panose="02020603050405020304" pitchFamily="18" charset="0"/>
              </a:rPr>
              <a:t>	- Theo </a:t>
            </a:r>
            <a:r>
              <a:rPr lang="en-US" sz="2800" b="1" i="1" u="none" dirty="0" err="1">
                <a:latin typeface="Times New Roman" panose="02020603050405020304" pitchFamily="18" charset="0"/>
                <a:cs typeface="Times New Roman" panose="02020603050405020304" pitchFamily="18" charset="0"/>
              </a:rPr>
              <a:t>dõi</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kiểm</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tra</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đôn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đốc</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việc</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thực</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hiện</a:t>
            </a:r>
            <a:r>
              <a:rPr lang="en-US" sz="2800" b="1" i="1" u="none" dirty="0">
                <a:latin typeface="Times New Roman" panose="02020603050405020304" pitchFamily="18" charset="0"/>
                <a:cs typeface="Times New Roman" panose="02020603050405020304" pitchFamily="18" charset="0"/>
              </a:rPr>
              <a:t>;</a:t>
            </a:r>
          </a:p>
          <a:p>
            <a:pPr algn="just">
              <a:spcBef>
                <a:spcPts val="600"/>
              </a:spcBef>
              <a:spcAft>
                <a:spcPts val="600"/>
              </a:spcAft>
              <a:buNone/>
              <a:defRPr/>
            </a:pPr>
            <a:r>
              <a:rPr lang="en-US" sz="2800" b="1" i="1" u="none" dirty="0">
                <a:latin typeface="Times New Roman" panose="02020603050405020304" pitchFamily="18" charset="0"/>
                <a:cs typeface="Times New Roman" panose="02020603050405020304" pitchFamily="18" charset="0"/>
              </a:rPr>
              <a:t>	- </a:t>
            </a:r>
            <a:r>
              <a:rPr lang="en-US" sz="2800" b="1" i="1" u="none" dirty="0" err="1">
                <a:latin typeface="Times New Roman" panose="02020603050405020304" pitchFamily="18" charset="0"/>
                <a:cs typeface="Times New Roman" panose="02020603050405020304" pitchFamily="18" charset="0"/>
              </a:rPr>
              <a:t>Sơ</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kết</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tổng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kết</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biểu</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dương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khen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thưởng</a:t>
            </a:r>
            <a:r>
              <a:rPr lang="en-US" sz="2800" b="1" i="1" u="none" dirty="0">
                <a:latin typeface="Times New Roman" panose="02020603050405020304" pitchFamily="18" charset="0"/>
                <a:cs typeface="Times New Roman" panose="02020603050405020304" pitchFamily="18" charset="0"/>
              </a:rPr>
              <a:t>;</a:t>
            </a:r>
          </a:p>
          <a:p>
            <a:pPr algn="just">
              <a:spcBef>
                <a:spcPts val="600"/>
              </a:spcBef>
              <a:spcAft>
                <a:spcPts val="600"/>
              </a:spcAft>
              <a:buNone/>
              <a:defRPr/>
            </a:pPr>
            <a:r>
              <a:rPr lang="en-US" sz="2800" b="1" i="1" u="none" dirty="0">
                <a:latin typeface="Times New Roman" panose="02020603050405020304" pitchFamily="18" charset="0"/>
                <a:cs typeface="Times New Roman" panose="02020603050405020304" pitchFamily="18" charset="0"/>
              </a:rPr>
              <a:t>	- </a:t>
            </a:r>
            <a:r>
              <a:rPr lang="en-US" sz="2800" b="1" i="1" u="none" dirty="0" err="1">
                <a:latin typeface="Times New Roman" panose="02020603050405020304" pitchFamily="18" charset="0"/>
                <a:cs typeface="Times New Roman" panose="02020603050405020304" pitchFamily="18" charset="0"/>
              </a:rPr>
              <a:t>Nhân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rộng</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điển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hình</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tiên</a:t>
            </a:r>
            <a:r>
              <a:rPr lang="en-US" sz="2800" b="1" i="1" u="none" dirty="0">
                <a:latin typeface="Times New Roman" panose="02020603050405020304" pitchFamily="18" charset="0"/>
                <a:cs typeface="Times New Roman" panose="02020603050405020304" pitchFamily="18" charset="0"/>
              </a:rPr>
              <a:t> </a:t>
            </a:r>
            <a:r>
              <a:rPr lang="en-US" sz="2800" b="1" i="1" u="none" dirty="0" err="1">
                <a:latin typeface="Times New Roman" panose="02020603050405020304" pitchFamily="18" charset="0"/>
                <a:cs typeface="Times New Roman" panose="02020603050405020304" pitchFamily="18" charset="0"/>
              </a:rPr>
              <a:t>tiến</a:t>
            </a:r>
            <a:r>
              <a:rPr lang="en-US" sz="2800" b="1" i="1"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algn="just">
              <a:lnSpc>
                <a:spcPct val="150000"/>
              </a:lnSpc>
              <a:spcBef>
                <a:spcPts val="1200"/>
              </a:spcBef>
              <a:buFont typeface="Wingdings" panose="05000000000000000000" pitchFamily="2" charset="2"/>
              <a:buNone/>
              <a:defRPr/>
            </a:pPr>
            <a:endParaRPr lang="en-US" sz="2500" dirty="0">
              <a:latin typeface="+mj-lt"/>
            </a:endParaRPr>
          </a:p>
        </p:txBody>
      </p:sp>
    </p:spTree>
    <p:extLst>
      <p:ext uri="{BB962C8B-B14F-4D97-AF65-F5344CB8AC3E}">
        <p14:creationId xmlns:p14="http://schemas.microsoft.com/office/powerpoint/2010/main" val="373530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686800" cy="1169551"/>
          </a:xfrm>
        </p:spPr>
        <p:txBody>
          <a:bodyPr/>
          <a:lstStyle/>
          <a:p>
            <a:pPr algn="just">
              <a:spcBef>
                <a:spcPts val="1200"/>
              </a:spcBef>
              <a:spcAft>
                <a:spcPts val="1200"/>
              </a:spcAft>
              <a:buFont typeface="Wingdings" panose="05000000000000000000" pitchFamily="2" charset="2"/>
              <a:buNone/>
              <a:defRPr/>
            </a:pPr>
            <a:r>
              <a:rPr lang="en-US" sz="2800" b="1" u="none" dirty="0">
                <a:solidFill>
                  <a:srgbClr val="C00000"/>
                </a:solidFill>
                <a:latin typeface="Times New Roman" panose="02020603050405020304" pitchFamily="18" charset="0"/>
                <a:cs typeface="Times New Roman" panose="02020603050405020304" pitchFamily="18" charset="0"/>
              </a:rPr>
              <a:t>3. </a:t>
            </a:r>
            <a:r>
              <a:rPr lang="en-US" sz="2800" b="1" u="none" spc="-100" dirty="0" err="1">
                <a:solidFill>
                  <a:srgbClr val="C00000"/>
                </a:solidFill>
                <a:latin typeface="Times New Roman" panose="02020603050405020304" pitchFamily="18" charset="0"/>
                <a:cs typeface="Times New Roman" panose="02020603050405020304" pitchFamily="18" charset="0"/>
              </a:rPr>
              <a:t>Danh</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hiệu</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thi</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đua</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và</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tiêu</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chuẩn</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danh</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hiệu</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a:solidFill>
                  <a:srgbClr val="C00000"/>
                </a:solidFill>
                <a:latin typeface="Times New Roman" panose="02020603050405020304" pitchFamily="18" charset="0"/>
                <a:cs typeface="Times New Roman" panose="02020603050405020304" pitchFamily="18" charset="0"/>
              </a:rPr>
              <a:t>thi</a:t>
            </a:r>
            <a:r>
              <a:rPr lang="en-US" sz="2800" b="1" u="none" spc="-100" dirty="0">
                <a:solidFill>
                  <a:srgbClr val="C00000"/>
                </a:solidFill>
                <a:latin typeface="Times New Roman" panose="02020603050405020304" pitchFamily="18" charset="0"/>
                <a:cs typeface="Times New Roman" panose="02020603050405020304" pitchFamily="18" charset="0"/>
              </a:rPr>
              <a:t> </a:t>
            </a:r>
            <a:r>
              <a:rPr lang="en-US" sz="2800" b="1" u="none" spc="-100" dirty="0" err="1" smtClean="0">
                <a:solidFill>
                  <a:srgbClr val="C00000"/>
                </a:solidFill>
                <a:latin typeface="Times New Roman" panose="02020603050405020304" pitchFamily="18" charset="0"/>
                <a:cs typeface="Times New Roman" panose="02020603050405020304" pitchFamily="18" charset="0"/>
              </a:rPr>
              <a:t>đua</a:t>
            </a:r>
            <a:endParaRPr lang="en-US" sz="2800" u="none" spc="-100" dirty="0">
              <a:solidFill>
                <a:srgbClr val="C00000"/>
              </a:solidFill>
              <a:latin typeface="Times New Roman" panose="02020603050405020304" pitchFamily="18" charset="0"/>
              <a:cs typeface="Times New Roman" panose="02020603050405020304" pitchFamily="18" charset="0"/>
            </a:endParaRPr>
          </a:p>
          <a:p>
            <a:pPr algn="just">
              <a:spcBef>
                <a:spcPts val="1200"/>
              </a:spcBef>
              <a:spcAft>
                <a:spcPts val="1200"/>
              </a:spcAft>
              <a:buFont typeface="Wingdings" panose="05000000000000000000" pitchFamily="2" charset="2"/>
              <a:buNone/>
              <a:defRPr/>
            </a:pPr>
            <a:r>
              <a:rPr lang="en-US" sz="2800" b="1" u="none" dirty="0" smtClean="0">
                <a:solidFill>
                  <a:srgbClr val="002060"/>
                </a:solidFill>
                <a:latin typeface="Times New Roman" panose="02020603050405020304" pitchFamily="18" charset="0"/>
                <a:cs typeface="Times New Roman" panose="02020603050405020304" pitchFamily="18" charset="0"/>
              </a:rPr>
              <a:t>3.1. </a:t>
            </a:r>
            <a:r>
              <a:rPr lang="x-none" sz="2800" b="1" u="none" dirty="0" smtClean="0">
                <a:solidFill>
                  <a:srgbClr val="002060"/>
                </a:solidFill>
                <a:latin typeface="Times New Roman" panose="02020603050405020304" pitchFamily="18" charset="0"/>
                <a:cs typeface="Times New Roman" panose="02020603050405020304" pitchFamily="18" charset="0"/>
              </a:rPr>
              <a:t>Các </a:t>
            </a:r>
            <a:r>
              <a:rPr lang="x-none" sz="2800" b="1" u="none" dirty="0">
                <a:solidFill>
                  <a:srgbClr val="002060"/>
                </a:solidFill>
                <a:latin typeface="Times New Roman" panose="02020603050405020304" pitchFamily="18" charset="0"/>
                <a:cs typeface="Times New Roman" panose="02020603050405020304" pitchFamily="18" charset="0"/>
              </a:rPr>
              <a:t>danh hiệu thi đua</a:t>
            </a:r>
            <a:r>
              <a:rPr lang="en-US" sz="2800" b="1" u="none" dirty="0">
                <a:solidFill>
                  <a:srgbClr val="002060"/>
                </a:solidFill>
                <a:latin typeface="Times New Roman" panose="02020603050405020304" pitchFamily="18" charset="0"/>
                <a:cs typeface="Times New Roman" panose="02020603050405020304" pitchFamily="18" charset="0"/>
              </a:rPr>
              <a:t> </a:t>
            </a:r>
            <a:r>
              <a:rPr lang="en-US" sz="2800" b="1" u="none" dirty="0" err="1">
                <a:solidFill>
                  <a:srgbClr val="002060"/>
                </a:solidFill>
                <a:latin typeface="Times New Roman" panose="02020603050405020304" pitchFamily="18" charset="0"/>
                <a:cs typeface="Times New Roman" panose="02020603050405020304" pitchFamily="18" charset="0"/>
              </a:rPr>
              <a:t>gồm</a:t>
            </a:r>
            <a:r>
              <a:rPr lang="en-US" sz="2800" b="1" u="none" dirty="0" smtClean="0">
                <a:solidFill>
                  <a:srgbClr val="002060"/>
                </a:solidFill>
                <a:latin typeface="Times New Roman" panose="02020603050405020304" pitchFamily="18" charset="0"/>
                <a:cs typeface="Times New Roman" panose="02020603050405020304" pitchFamily="18" charset="0"/>
              </a:rPr>
              <a:t>:</a:t>
            </a:r>
            <a:endParaRPr lang="en-US" sz="2800" u="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Group 40"/>
          <p:cNvGraphicFramePr>
            <a:graphicFrameLocks noGrp="1"/>
          </p:cNvGraphicFramePr>
          <p:nvPr>
            <p:extLst>
              <p:ext uri="{D42A27DB-BD31-4B8C-83A1-F6EECF244321}">
                <p14:modId xmlns:p14="http://schemas.microsoft.com/office/powerpoint/2010/main" val="2197372234"/>
              </p:ext>
            </p:extLst>
          </p:nvPr>
        </p:nvGraphicFramePr>
        <p:xfrm>
          <a:off x="304800" y="1752601"/>
          <a:ext cx="8610604" cy="5623592"/>
        </p:xfrm>
        <a:graphic>
          <a:graphicData uri="http://schemas.openxmlformats.org/drawingml/2006/table">
            <a:tbl>
              <a:tblPr/>
              <a:tblGrid>
                <a:gridCol w="2590800">
                  <a:extLst>
                    <a:ext uri="{9D8B030D-6E8A-4147-A177-3AD203B41FA5}">
                      <a16:colId xmlns:a16="http://schemas.microsoft.com/office/drawing/2014/main" xmlns="" val="20000"/>
                    </a:ext>
                  </a:extLst>
                </a:gridCol>
                <a:gridCol w="4038602">
                  <a:extLst>
                    <a:ext uri="{9D8B030D-6E8A-4147-A177-3AD203B41FA5}">
                      <a16:colId xmlns:a16="http://schemas.microsoft.com/office/drawing/2014/main" xmlns="" val="20001"/>
                    </a:ext>
                  </a:extLst>
                </a:gridCol>
                <a:gridCol w="1981202">
                  <a:extLst>
                    <a:ext uri="{9D8B030D-6E8A-4147-A177-3AD203B41FA5}">
                      <a16:colId xmlns:a16="http://schemas.microsoft.com/office/drawing/2014/main" xmlns="" val="20002"/>
                    </a:ext>
                  </a:extLst>
                </a:gridCol>
              </a:tblGrid>
              <a:tr h="1341391">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anose="05000000000000000000" pitchFamily="2" charset="2"/>
                        <a:buNone/>
                      </a:pPr>
                      <a:endPar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
                          <a:schemeClr val="hlink"/>
                        </a:buClr>
                        <a:buSzPct val="60000"/>
                        <a:buFont typeface="Wingdings" panose="05000000000000000000" pitchFamily="2" charset="2"/>
                        <a:buNone/>
                      </a:pP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Cá</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nhân</a:t>
                      </a:r>
                      <a:endPar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anose="05000000000000000000" pitchFamily="2" charset="2"/>
                        <a:buNone/>
                      </a:pPr>
                      <a:endPar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
                          <a:schemeClr val="hlink"/>
                        </a:buClr>
                        <a:buSzPct val="60000"/>
                        <a:buFont typeface="Wingdings" panose="05000000000000000000" pitchFamily="2" charset="2"/>
                        <a:buNone/>
                      </a:pP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thể</a:t>
                      </a:r>
                      <a:endPar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
                          <a:schemeClr val="hlink"/>
                        </a:buClr>
                        <a:buSzPct val="60000"/>
                        <a:buFontTx/>
                        <a:buNone/>
                        <a:tabLst/>
                        <a:defRPr/>
                      </a:pP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Ấp</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khu</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phố</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gia</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đình</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văn</a:t>
                      </a:r>
                      <a:r>
                        <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hóa</a:t>
                      </a:r>
                      <a:endParaRPr kumimoji="0" lang="en-US" sz="2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18512">
                <a:tc>
                  <a:txBody>
                    <a:bodyPr/>
                    <a:lstStyle/>
                    <a:p>
                      <a:pPr marL="0" marR="0" lvl="0" indent="0" algn="just" defTabSz="914400" rtl="0" eaLnBrk="1" fontAlgn="base" latinLnBrk="0" hangingPunct="1">
                        <a:lnSpc>
                          <a:spcPct val="100000"/>
                        </a:lnSpc>
                        <a:spcBef>
                          <a:spcPts val="600"/>
                        </a:spcBef>
                        <a:spcAft>
                          <a:spcPts val="60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Lao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động</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tiên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tiến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ts val="600"/>
                        </a:spcBef>
                        <a:spcAft>
                          <a:spcPts val="60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Chiến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sĩ</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đua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cơ</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sở</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ts val="600"/>
                        </a:spcBef>
                        <a:spcAft>
                          <a:spcPts val="600"/>
                        </a:spcAft>
                        <a:buClr>
                          <a:schemeClr val="hlink"/>
                        </a:buClr>
                        <a:buSzPct val="60000"/>
                        <a:buFontTx/>
                        <a:buNone/>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Chiến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sĩ</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đua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phố</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ts val="600"/>
                        </a:spcBef>
                        <a:spcAft>
                          <a:spcPts val="600"/>
                        </a:spcAft>
                        <a:buClr>
                          <a:schemeClr val="hlink"/>
                        </a:buClr>
                        <a:buSzPct val="60000"/>
                        <a:buFontTx/>
                        <a:buNone/>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Chiến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sĩ</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đua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toàn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quốc</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6000"/>
                        </a:lnSpc>
                        <a:spcBef>
                          <a:spcPts val="0"/>
                        </a:spcBef>
                        <a:spcAft>
                          <a:spcPct val="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thể</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lao</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động</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tiên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tiến</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ts val="6000"/>
                        </a:lnSpc>
                        <a:spcBef>
                          <a:spcPts val="0"/>
                        </a:spcBef>
                        <a:spcAft>
                          <a:spcPct val="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thể</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lao</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động</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xuất</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sắc</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ts val="6000"/>
                        </a:lnSpc>
                        <a:spcBef>
                          <a:spcPts val="0"/>
                        </a:spcBef>
                        <a:spcAft>
                          <a:spcPct val="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Cờ</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đua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phố</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ts val="6000"/>
                        </a:lnSpc>
                        <a:spcBef>
                          <a:spcPts val="0"/>
                        </a:spcBef>
                        <a:spcAft>
                          <a:spcPct val="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Cờ</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đua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Chính</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phủ</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200"/>
                        </a:spcBef>
                        <a:spcAft>
                          <a:spcPts val="120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Ấp</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văn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hóa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ts val="1200"/>
                        </a:spcBef>
                        <a:spcAft>
                          <a:spcPts val="1200"/>
                        </a:spcAft>
                        <a:buClr>
                          <a:schemeClr val="hlink"/>
                        </a:buClr>
                        <a:buSzPct val="60000"/>
                        <a:buFontTx/>
                        <a:buNone/>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phố</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văn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hóa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ts val="1200"/>
                        </a:spcBef>
                        <a:spcAft>
                          <a:spcPts val="1200"/>
                        </a:spcAft>
                        <a:buClr>
                          <a:schemeClr val="hlink"/>
                        </a:buClr>
                        <a:buSzPct val="60000"/>
                        <a:buFontTx/>
                        <a:buNone/>
                        <a:tabLst>
                          <a:tab pos="177800" algn="l"/>
                        </a:tabLst>
                        <a:defRPr/>
                      </a:pP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đình</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văn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hóa</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40696">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60000"/>
                        <a:buFontTx/>
                        <a:buNone/>
                      </a:pP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60000"/>
                        <a:buFontTx/>
                        <a:buNone/>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60000"/>
                        <a:buFontTx/>
                        <a:buNone/>
                        <a:tabLst>
                          <a:tab pos="177800" algn="l"/>
                        </a:tabLst>
                        <a:defRPr/>
                      </a:pP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0353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228600"/>
            <a:ext cx="8686800" cy="5632311"/>
          </a:xfrm>
        </p:spPr>
        <p:txBody>
          <a:bodyPr/>
          <a:lstStyle/>
          <a:p>
            <a:pPr algn="just">
              <a:spcBef>
                <a:spcPts val="600"/>
              </a:spcBef>
              <a:spcAft>
                <a:spcPts val="600"/>
              </a:spcAft>
              <a:buNone/>
            </a:pPr>
            <a:r>
              <a:rPr lang="en-US" sz="2800" b="1" u="none" dirty="0" smtClean="0">
                <a:solidFill>
                  <a:srgbClr val="C00000"/>
                </a:solidFill>
                <a:latin typeface="Times New Roman" panose="02020603050405020304" pitchFamily="18" charset="0"/>
                <a:cs typeface="Times New Roman" panose="02020603050405020304" pitchFamily="18" charset="0"/>
              </a:rPr>
              <a:t>3.1. </a:t>
            </a:r>
            <a:r>
              <a:rPr lang="x-none" sz="2800" b="1" u="none" dirty="0" smtClean="0">
                <a:solidFill>
                  <a:srgbClr val="C00000"/>
                </a:solidFill>
                <a:latin typeface="Times New Roman" panose="02020603050405020304" pitchFamily="18" charset="0"/>
                <a:cs typeface="Times New Roman" panose="02020603050405020304" pitchFamily="18" charset="0"/>
              </a:rPr>
              <a:t>Danh hiệu</a:t>
            </a:r>
            <a:r>
              <a:rPr lang="x-none" sz="2800" u="none" dirty="0" smtClean="0">
                <a:solidFill>
                  <a:srgbClr val="C00000"/>
                </a:solidFill>
                <a:latin typeface="Times New Roman" panose="02020603050405020304" pitchFamily="18" charset="0"/>
                <a:cs typeface="Times New Roman" panose="02020603050405020304" pitchFamily="18" charset="0"/>
              </a:rPr>
              <a:t> </a:t>
            </a:r>
            <a:r>
              <a:rPr lang="x-none" sz="2800" b="1" u="none" dirty="0" smtClean="0">
                <a:solidFill>
                  <a:srgbClr val="C00000"/>
                </a:solidFill>
                <a:latin typeface="Times New Roman" panose="02020603050405020304" pitchFamily="18" charset="0"/>
                <a:cs typeface="Times New Roman" panose="02020603050405020304" pitchFamily="18" charset="0"/>
              </a:rPr>
              <a:t>“Lao động tiên tiến”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Chiến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sĩ</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tiên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tiến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i="1" u="none" dirty="0" smtClean="0">
                <a:solidFill>
                  <a:srgbClr val="FF0000"/>
                </a:solidFill>
                <a:latin typeface="Times New Roman" panose="02020603050405020304" pitchFamily="18" charset="0"/>
                <a:cs typeface="Times New Roman" panose="02020603050405020304" pitchFamily="18" charset="0"/>
              </a:rPr>
              <a:t>(Đ11 QĐ24)</a:t>
            </a:r>
            <a:endParaRPr lang="en-US" sz="2800" u="none" dirty="0" smtClean="0">
              <a:solidFill>
                <a:srgbClr val="FF0000"/>
              </a:solidFill>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Tx/>
              <a:buChar char="-"/>
            </a:pPr>
            <a:r>
              <a:rPr lang="en-US" sz="2800" u="none" dirty="0" smtClean="0">
                <a:solidFill>
                  <a:srgbClr val="FF0000"/>
                </a:solidFill>
                <a:latin typeface="Times New Roman" panose="02020603050405020304" pitchFamily="18" charset="0"/>
                <a:cs typeface="Times New Roman" panose="02020603050405020304" pitchFamily="18" charset="0"/>
              </a:rPr>
              <a:t>X</a:t>
            </a:r>
            <a:r>
              <a:rPr lang="x-none" sz="2800" u="none" dirty="0" smtClean="0">
                <a:solidFill>
                  <a:srgbClr val="FF0000"/>
                </a:solidFill>
                <a:latin typeface="Times New Roman" panose="02020603050405020304" pitchFamily="18" charset="0"/>
                <a:cs typeface="Times New Roman" panose="02020603050405020304" pitchFamily="18" charset="0"/>
              </a:rPr>
              <a:t>ét tặng cho cán bộ</a:t>
            </a:r>
            <a:r>
              <a:rPr lang="en-US" sz="2800" u="none" dirty="0" smtClean="0">
                <a:solidFill>
                  <a:srgbClr val="FF0000"/>
                </a:solidFill>
                <a:latin typeface="Times New Roman" panose="02020603050405020304" pitchFamily="18" charset="0"/>
                <a:cs typeface="Times New Roman" panose="02020603050405020304" pitchFamily="18" charset="0"/>
              </a:rPr>
              <a:t>, </a:t>
            </a:r>
            <a:r>
              <a:rPr lang="x-none" sz="2800" u="none" dirty="0" smtClean="0">
                <a:solidFill>
                  <a:srgbClr val="FF0000"/>
                </a:solidFill>
                <a:latin typeface="Times New Roman" panose="02020603050405020304" pitchFamily="18" charset="0"/>
                <a:cs typeface="Times New Roman" panose="02020603050405020304" pitchFamily="18" charset="0"/>
              </a:rPr>
              <a:t>công chức, viên chức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đạt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tiêu</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chuẩn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Hoàn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nhiệm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vụ</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được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giao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đạt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năng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suất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chất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lượng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cao</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Chấp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chủ</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chính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sách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của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Đảng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pháp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luật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của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Nhà</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nước</a:t>
            </a:r>
            <a:r>
              <a:rPr lang="en-US" sz="2800" u="none"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Tx/>
              <a:buChar char="-"/>
            </a:pPr>
            <a:r>
              <a:rPr lang="en-US" sz="2800" u="none" dirty="0" err="1" smtClean="0">
                <a:solidFill>
                  <a:srgbClr val="FF0000"/>
                </a:solidFill>
                <a:latin typeface="Times New Roman" panose="02020603050405020304" pitchFamily="18" charset="0"/>
                <a:cs typeface="Times New Roman" panose="02020603050405020304" pitchFamily="18" charset="0"/>
              </a:rPr>
              <a:t>Xét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tặng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x-none" sz="2800" u="none" dirty="0" smtClean="0">
                <a:solidFill>
                  <a:srgbClr val="FF0000"/>
                </a:solidFill>
                <a:latin typeface="Times New Roman" panose="02020603050405020304" pitchFamily="18" charset="0"/>
                <a:cs typeface="Times New Roman" panose="02020603050405020304" pitchFamily="18" charset="0"/>
              </a:rPr>
              <a:t>công nhân, nông dân, người lao động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đạt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tiêu</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chuẩn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Lao </a:t>
            </a:r>
            <a:r>
              <a:rPr lang="en-US" sz="2800" u="none" dirty="0" err="1" smtClean="0">
                <a:latin typeface="Times New Roman" panose="02020603050405020304" pitchFamily="18" charset="0"/>
                <a:cs typeface="Times New Roman" panose="02020603050405020304" pitchFamily="18" charset="0"/>
              </a:rPr>
              <a:t>động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sản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xuất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có</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hiệu</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quả</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tích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cực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tham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gia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phong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trào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đua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hoạt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động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xã</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hội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Gương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mẫu</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chấp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tốt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chủ</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trương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chính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sách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của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Đảng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pháp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luật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của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nước</a:t>
            </a:r>
            <a:r>
              <a:rPr lang="en-US" sz="2800" u="none" dirty="0" smtClean="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None/>
            </a:pPr>
            <a:endParaRPr lang="en-US" sz="2800" u="none"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471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599" y="566202"/>
            <a:ext cx="8686800" cy="6063198"/>
          </a:xfrm>
        </p:spPr>
        <p:txBody>
          <a:bodyPr/>
          <a:lstStyle/>
          <a:p>
            <a:pPr marL="228600" indent="-228600" algn="just">
              <a:spcBef>
                <a:spcPts val="600"/>
              </a:spcBef>
              <a:spcAft>
                <a:spcPts val="600"/>
              </a:spcAft>
              <a:buNone/>
            </a:pPr>
            <a:r>
              <a:rPr lang="en-US" sz="2800" u="none" dirty="0">
                <a:latin typeface="Times New Roman" panose="02020603050405020304" pitchFamily="18" charset="0"/>
                <a:cs typeface="Times New Roman" panose="02020603050405020304" pitchFamily="18" charset="0"/>
              </a:rPr>
              <a:t>-</a:t>
            </a:r>
            <a:r>
              <a:rPr lang="x-none" sz="2800" u="none" dirty="0">
                <a:latin typeface="Times New Roman" panose="02020603050405020304" pitchFamily="18" charset="0"/>
                <a:cs typeface="Times New Roman" panose="02020603050405020304" pitchFamily="18" charset="0"/>
              </a:rPr>
              <a:t> Cá nhân có hành động dũng cảm cứu người, cứu tài sản của Nhà nước, của nhân dân dẫn đến bị thương tích cần điều trị, điều dưỡng theo kết luận của cơ sở y tế cấp huyện hoặc tương đương trở lên </a:t>
            </a:r>
            <a:r>
              <a:rPr lang="x-none" sz="2800" u="none" dirty="0">
                <a:solidFill>
                  <a:srgbClr val="FF0000"/>
                </a:solidFill>
                <a:latin typeface="Times New Roman" panose="02020603050405020304" pitchFamily="18" charset="0"/>
                <a:cs typeface="Times New Roman" panose="02020603050405020304" pitchFamily="18" charset="0"/>
              </a:rPr>
              <a:t>thì thời gian điều trị, điều dưỡng được tính</a:t>
            </a:r>
            <a:r>
              <a:rPr lang="x-none" sz="2800" u="none" dirty="0">
                <a:solidFill>
                  <a:srgbClr val="C00000"/>
                </a:solidFill>
                <a:latin typeface="Times New Roman" panose="02020603050405020304" pitchFamily="18" charset="0"/>
                <a:cs typeface="Times New Roman" panose="02020603050405020304" pitchFamily="18" charset="0"/>
              </a:rPr>
              <a:t> </a:t>
            </a:r>
            <a:r>
              <a:rPr lang="x-none" sz="2800" u="none" dirty="0">
                <a:latin typeface="Times New Roman" panose="02020603050405020304" pitchFamily="18" charset="0"/>
                <a:cs typeface="Times New Roman" panose="02020603050405020304" pitchFamily="18" charset="0"/>
              </a:rPr>
              <a:t>để bình xét tặng danh hiệu “Lao động tiên tiến”</a:t>
            </a:r>
            <a:endParaRPr lang="en-US" sz="2800" u="none"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Tx/>
              <a:buChar char="-"/>
            </a:pPr>
            <a:r>
              <a:rPr lang="x-none" sz="2800" u="none" spc="-100" dirty="0" smtClean="0">
                <a:latin typeface="Times New Roman" panose="02020603050405020304" pitchFamily="18" charset="0"/>
                <a:cs typeface="Times New Roman" panose="02020603050405020304" pitchFamily="18" charset="0"/>
              </a:rPr>
              <a:t>Cá </a:t>
            </a:r>
            <a:r>
              <a:rPr lang="x-none" sz="2800" u="none" spc="-100" dirty="0">
                <a:latin typeface="Times New Roman" panose="02020603050405020304" pitchFamily="18" charset="0"/>
                <a:cs typeface="Times New Roman" panose="02020603050405020304" pitchFamily="18" charset="0"/>
              </a:rPr>
              <a:t>nhân được cử tham gia đào tạo, bồi dưỡng ngắn hạn </a:t>
            </a:r>
            <a:r>
              <a:rPr lang="x-none" sz="2800" u="none" spc="-100" dirty="0">
                <a:solidFill>
                  <a:srgbClr val="FF0000"/>
                </a:solidFill>
                <a:latin typeface="Times New Roman" panose="02020603050405020304" pitchFamily="18" charset="0"/>
                <a:cs typeface="Times New Roman" panose="02020603050405020304" pitchFamily="18" charset="0"/>
              </a:rPr>
              <a:t>dưới 01 năm </a:t>
            </a:r>
            <a:r>
              <a:rPr lang="en-US" sz="2800" u="none" spc="-100" dirty="0" err="1">
                <a:latin typeface="Times New Roman" panose="02020603050405020304" pitchFamily="18" charset="0"/>
                <a:cs typeface="Times New Roman" panose="02020603050405020304" pitchFamily="18" charset="0"/>
              </a:rPr>
              <a:t>được</a:t>
            </a:r>
            <a:r>
              <a:rPr lang="en-US" sz="2800" u="none" spc="-100" dirty="0">
                <a:latin typeface="Times New Roman" panose="02020603050405020304" pitchFamily="18" charset="0"/>
                <a:cs typeface="Times New Roman" panose="02020603050405020304" pitchFamily="18" charset="0"/>
              </a:rPr>
              <a:t> </a:t>
            </a:r>
            <a:r>
              <a:rPr lang="en-US" sz="2800" u="none" spc="-100" dirty="0" err="1">
                <a:latin typeface="Times New Roman" panose="02020603050405020304" pitchFamily="18" charset="0"/>
                <a:cs typeface="Times New Roman" panose="02020603050405020304" pitchFamily="18" charset="0"/>
              </a:rPr>
              <a:t>tính</a:t>
            </a:r>
            <a:r>
              <a:rPr lang="x-none" sz="2800" u="none" spc="-100" dirty="0">
                <a:latin typeface="Times New Roman" panose="02020603050405020304" pitchFamily="18" charset="0"/>
                <a:cs typeface="Times New Roman" panose="02020603050405020304" pitchFamily="18" charset="0"/>
              </a:rPr>
              <a:t> </a:t>
            </a:r>
            <a:r>
              <a:rPr lang="en-US" sz="2800" u="none" spc="-100" dirty="0" err="1">
                <a:latin typeface="Times New Roman" panose="02020603050405020304" pitchFamily="18" charset="0"/>
                <a:cs typeface="Times New Roman" panose="02020603050405020304" pitchFamily="18" charset="0"/>
              </a:rPr>
              <a:t>xét</a:t>
            </a:r>
            <a:r>
              <a:rPr lang="en-US" sz="2800" u="none" spc="-100" dirty="0">
                <a:latin typeface="Times New Roman" panose="02020603050405020304" pitchFamily="18" charset="0"/>
                <a:cs typeface="Times New Roman" panose="02020603050405020304" pitchFamily="18" charset="0"/>
              </a:rPr>
              <a:t> d</a:t>
            </a:r>
            <a:r>
              <a:rPr lang="x-none" sz="2800" u="none" spc="-100" dirty="0">
                <a:latin typeface="Times New Roman" panose="02020603050405020304" pitchFamily="18" charset="0"/>
                <a:cs typeface="Times New Roman" panose="02020603050405020304" pitchFamily="18" charset="0"/>
              </a:rPr>
              <a:t>anh hiệu “Lao động tiên tiến”. </a:t>
            </a:r>
            <a:r>
              <a:rPr lang="en-US" sz="2800" u="none" spc="-100" dirty="0">
                <a:solidFill>
                  <a:srgbClr val="C00000"/>
                </a:solidFill>
                <a:latin typeface="Times New Roman" panose="02020603050405020304" pitchFamily="18" charset="0"/>
                <a:cs typeface="Times New Roman" panose="02020603050405020304" pitchFamily="18" charset="0"/>
              </a:rPr>
              <a:t>T</a:t>
            </a:r>
            <a:r>
              <a:rPr lang="x-none" sz="2800" u="none" spc="-100" dirty="0">
                <a:solidFill>
                  <a:srgbClr val="FF0000"/>
                </a:solidFill>
                <a:latin typeface="Times New Roman" panose="02020603050405020304" pitchFamily="18" charset="0"/>
                <a:cs typeface="Times New Roman" panose="02020603050405020304" pitchFamily="18" charset="0"/>
              </a:rPr>
              <a:t>ừ 01 năm trở lên, có kết quả học tập từ loại khá trở lên </a:t>
            </a:r>
            <a:r>
              <a:rPr lang="x-none" sz="2800" u="none" spc="-100" dirty="0">
                <a:latin typeface="Times New Roman" panose="02020603050405020304" pitchFamily="18" charset="0"/>
                <a:cs typeface="Times New Roman" panose="02020603050405020304" pitchFamily="18" charset="0"/>
              </a:rPr>
              <a:t>được tính xét danh hiệu “Lao động tiên tiến”</a:t>
            </a:r>
            <a:r>
              <a:rPr lang="en-US" sz="2800" u="none" spc="-100" dirty="0" smtClean="0">
                <a:latin typeface="Times New Roman" panose="02020603050405020304" pitchFamily="18" charset="0"/>
                <a:cs typeface="Times New Roman" panose="02020603050405020304" pitchFamily="18" charset="0"/>
              </a:rPr>
              <a:t>.</a:t>
            </a:r>
            <a:r>
              <a:rPr lang="en-US" sz="2800" u="none" dirty="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Tx/>
              <a:buChar char="-"/>
            </a:pPr>
            <a:r>
              <a:rPr lang="en-US" sz="2800" u="none" dirty="0" err="1" smtClean="0">
                <a:latin typeface="Times New Roman" panose="02020603050405020304" pitchFamily="18" charset="0"/>
                <a:cs typeface="Times New Roman" panose="02020603050405020304" pitchFamily="18" charset="0"/>
              </a:rPr>
              <a:t>Thời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gian</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nghỉ</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thai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sản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quy</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định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được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tính</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bình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xét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danh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hiệu</a:t>
            </a:r>
            <a:r>
              <a:rPr lang="en-US" sz="2800" u="none" dirty="0">
                <a:latin typeface="Times New Roman" panose="02020603050405020304" pitchFamily="18" charset="0"/>
                <a:cs typeface="Times New Roman" panose="02020603050405020304" pitchFamily="18" charset="0"/>
              </a:rPr>
              <a:t> “Lao </a:t>
            </a:r>
            <a:r>
              <a:rPr lang="en-US" sz="2800" u="none" dirty="0" err="1">
                <a:latin typeface="Times New Roman" panose="02020603050405020304" pitchFamily="18" charset="0"/>
                <a:cs typeface="Times New Roman" panose="02020603050405020304" pitchFamily="18" charset="0"/>
              </a:rPr>
              <a:t>động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tiên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tiến</a:t>
            </a:r>
            <a:r>
              <a:rPr lang="en-US" sz="2800" u="none"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None/>
            </a:pPr>
            <a:endParaRPr lang="en-US" sz="2800" dirty="0"/>
          </a:p>
        </p:txBody>
      </p:sp>
    </p:spTree>
    <p:extLst>
      <p:ext uri="{BB962C8B-B14F-4D97-AF65-F5344CB8AC3E}">
        <p14:creationId xmlns:p14="http://schemas.microsoft.com/office/powerpoint/2010/main" val="1441013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28600"/>
            <a:ext cx="8763000" cy="6237605"/>
          </a:xfrm>
        </p:spPr>
        <p:txBody>
          <a:bodyPr/>
          <a:lstStyle/>
          <a:p>
            <a:pPr marL="177800" indent="-177800" algn="just">
              <a:spcBef>
                <a:spcPts val="400"/>
              </a:spcBef>
              <a:spcAft>
                <a:spcPts val="400"/>
              </a:spcAft>
              <a:buNone/>
            </a:pPr>
            <a:r>
              <a:rPr lang="en-US" sz="2800" u="none" dirty="0" smtClean="0">
                <a:latin typeface="Times New Roman" panose="02020603050405020304" pitchFamily="18" charset="0"/>
                <a:cs typeface="Times New Roman" panose="02020603050405020304" pitchFamily="18" charset="0"/>
              </a:rPr>
              <a:t>- C</a:t>
            </a:r>
            <a:r>
              <a:rPr lang="vi-VN" sz="2800" u="none" dirty="0">
                <a:latin typeface="Times New Roman" panose="02020603050405020304" pitchFamily="18" charset="0"/>
                <a:cs typeface="Times New Roman" panose="02020603050405020304" pitchFamily="18" charset="0"/>
              </a:rPr>
              <a:t>á nhân chuyển công tác, cơ quan, tổ chức, </a:t>
            </a:r>
            <a:r>
              <a:rPr lang="vi-VN" sz="2800" u="none" dirty="0">
                <a:solidFill>
                  <a:srgbClr val="FF0000"/>
                </a:solidFill>
                <a:latin typeface="Times New Roman" panose="02020603050405020304" pitchFamily="18" charset="0"/>
                <a:cs typeface="Times New Roman" panose="02020603050405020304" pitchFamily="18" charset="0"/>
              </a:rPr>
              <a:t>đơn vị mới </a:t>
            </a:r>
            <a:r>
              <a:rPr lang="vi-VN" sz="2800" u="none" dirty="0">
                <a:latin typeface="Times New Roman" panose="02020603050405020304" pitchFamily="18" charset="0"/>
                <a:cs typeface="Times New Roman" panose="02020603050405020304" pitchFamily="18" charset="0"/>
              </a:rPr>
              <a:t>có trách nhiệm xem xét, bình bầu danh hiệu “Lao động tiên tiến” (trường hợp có thời gian công tác ở cơ quan cũ từ </a:t>
            </a:r>
            <a:r>
              <a:rPr lang="en-US" sz="2800" u="none" dirty="0" smtClean="0">
                <a:latin typeface="Times New Roman" panose="02020603050405020304" pitchFamily="18" charset="0"/>
                <a:cs typeface="Times New Roman" panose="02020603050405020304" pitchFamily="18" charset="0"/>
              </a:rPr>
              <a:t>0</a:t>
            </a:r>
            <a:r>
              <a:rPr lang="vi-VN" sz="2800" u="none" dirty="0" smtClean="0">
                <a:latin typeface="Times New Roman" panose="02020603050405020304" pitchFamily="18" charset="0"/>
                <a:cs typeface="Times New Roman" panose="02020603050405020304" pitchFamily="18" charset="0"/>
              </a:rPr>
              <a:t>6 </a:t>
            </a:r>
            <a:r>
              <a:rPr lang="vi-VN" sz="2800" u="none" dirty="0">
                <a:latin typeface="Times New Roman" panose="02020603050405020304" pitchFamily="18" charset="0"/>
                <a:cs typeface="Times New Roman" panose="02020603050405020304" pitchFamily="18" charset="0"/>
              </a:rPr>
              <a:t>tháng trở lên phải có ý kiến nhận xét của cơ quan cũ).</a:t>
            </a:r>
          </a:p>
          <a:p>
            <a:pPr marL="177800" indent="-177800" algn="just">
              <a:spcBef>
                <a:spcPts val="400"/>
              </a:spcBef>
              <a:spcAft>
                <a:spcPts val="400"/>
              </a:spcAft>
              <a:buNone/>
            </a:pPr>
            <a:r>
              <a:rPr lang="en-US" sz="2800" u="none" dirty="0" smtClean="0">
                <a:latin typeface="Times New Roman" panose="02020603050405020304" pitchFamily="18" charset="0"/>
                <a:cs typeface="Times New Roman" panose="02020603050405020304" pitchFamily="18" charset="0"/>
              </a:rPr>
              <a:t>- </a:t>
            </a:r>
            <a:r>
              <a:rPr lang="vi-VN" sz="2800" u="none" dirty="0" smtClean="0">
                <a:latin typeface="Times New Roman" panose="02020603050405020304" pitchFamily="18" charset="0"/>
                <a:cs typeface="Times New Roman" panose="02020603050405020304" pitchFamily="18" charset="0"/>
              </a:rPr>
              <a:t>Trường </a:t>
            </a:r>
            <a:r>
              <a:rPr lang="vi-VN" sz="2800" u="none" dirty="0">
                <a:latin typeface="Times New Roman" panose="02020603050405020304" pitchFamily="18" charset="0"/>
                <a:cs typeface="Times New Roman" panose="02020603050405020304" pitchFamily="18" charset="0"/>
              </a:rPr>
              <a:t>hợp được điều động, biệt phái đến cơ quan, đơn vị khác trong một thời gian nhất định thì việc xem xét, bình bầu danh hiệu “Lao động tiên tiến”</a:t>
            </a:r>
            <a:r>
              <a:rPr lang="en-US" sz="2800" u="none" dirty="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do </a:t>
            </a:r>
            <a:r>
              <a:rPr lang="vi-VN" sz="2800" u="none" dirty="0">
                <a:solidFill>
                  <a:srgbClr val="FF0000"/>
                </a:solidFill>
                <a:latin typeface="Times New Roman" panose="02020603050405020304" pitchFamily="18" charset="0"/>
                <a:cs typeface="Times New Roman" panose="02020603050405020304" pitchFamily="18" charset="0"/>
              </a:rPr>
              <a:t>cơ quan, tổ chức, đơn vị điều động, biệt phái</a:t>
            </a:r>
            <a:r>
              <a:rPr lang="vi-VN" sz="2800" u="none" dirty="0">
                <a:latin typeface="Times New Roman" panose="02020603050405020304" pitchFamily="18" charset="0"/>
                <a:cs typeface="Times New Roman" panose="02020603050405020304" pitchFamily="18" charset="0"/>
              </a:rPr>
              <a:t> xem xét quyết định và phải có ý kiến nhận xét của cơ quan, tổ chức, đơn vị tiếp nhận. </a:t>
            </a:r>
            <a:endParaRPr lang="en-US" sz="2800" u="none" dirty="0" smtClean="0">
              <a:latin typeface="Times New Roman" panose="02020603050405020304" pitchFamily="18" charset="0"/>
              <a:cs typeface="Times New Roman" panose="02020603050405020304" pitchFamily="18" charset="0"/>
            </a:endParaRPr>
          </a:p>
          <a:p>
            <a:pPr marL="177800" indent="-177800" algn="just">
              <a:spcBef>
                <a:spcPts val="400"/>
              </a:spcBef>
              <a:spcAft>
                <a:spcPts val="400"/>
              </a:spcAft>
              <a:buNone/>
            </a:pPr>
            <a:r>
              <a:rPr lang="en-US" sz="2800" u="none" dirty="0" smtClean="0">
                <a:latin typeface="Times New Roman" panose="02020603050405020304" pitchFamily="18" charset="0"/>
                <a:cs typeface="Times New Roman" panose="02020603050405020304" pitchFamily="18" charset="0"/>
              </a:rPr>
              <a:t>- </a:t>
            </a:r>
            <a:r>
              <a:rPr lang="vi-VN" sz="2800" u="none" dirty="0" smtClean="0">
                <a:solidFill>
                  <a:srgbClr val="FF0000"/>
                </a:solidFill>
                <a:latin typeface="Times New Roman" panose="02020603050405020304" pitchFamily="18" charset="0"/>
                <a:cs typeface="Times New Roman" panose="02020603050405020304" pitchFamily="18" charset="0"/>
              </a:rPr>
              <a:t>Không </a:t>
            </a:r>
            <a:r>
              <a:rPr lang="vi-VN" sz="2800" u="none" dirty="0">
                <a:solidFill>
                  <a:srgbClr val="FF0000"/>
                </a:solidFill>
                <a:latin typeface="Times New Roman" panose="02020603050405020304" pitchFamily="18" charset="0"/>
                <a:cs typeface="Times New Roman" panose="02020603050405020304" pitchFamily="18" charset="0"/>
              </a:rPr>
              <a:t>xét tặng </a:t>
            </a:r>
            <a:r>
              <a:rPr lang="vi-VN" sz="2800" u="none" dirty="0">
                <a:latin typeface="Times New Roman" panose="02020603050405020304" pitchFamily="18" charset="0"/>
                <a:cs typeface="Times New Roman" panose="02020603050405020304" pitchFamily="18" charset="0"/>
              </a:rPr>
              <a:t>danh hiệu “Lao động tiên tiến” đối với cá nhân </a:t>
            </a:r>
            <a:r>
              <a:rPr lang="vi-VN" sz="2800" u="none" dirty="0">
                <a:solidFill>
                  <a:srgbClr val="FF0000"/>
                </a:solidFill>
                <a:latin typeface="Times New Roman" panose="02020603050405020304" pitchFamily="18" charset="0"/>
                <a:cs typeface="Times New Roman" panose="02020603050405020304" pitchFamily="18" charset="0"/>
              </a:rPr>
              <a:t>bị kỷ luật từ hình thức khiển trách trở lên</a:t>
            </a:r>
            <a:r>
              <a:rPr lang="en-US" sz="2800" u="none" dirty="0">
                <a:latin typeface="Times New Roman" panose="02020603050405020304" pitchFamily="18" charset="0"/>
                <a:cs typeface="Times New Roman" panose="02020603050405020304" pitchFamily="18" charset="0"/>
              </a:rPr>
              <a: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mới tuyển dụng </a:t>
            </a:r>
            <a:r>
              <a:rPr lang="vi-VN" sz="2800" u="none" dirty="0">
                <a:solidFill>
                  <a:srgbClr val="FF0000"/>
                </a:solidFill>
                <a:latin typeface="Times New Roman" panose="02020603050405020304" pitchFamily="18" charset="0"/>
                <a:cs typeface="Times New Roman" panose="02020603050405020304" pitchFamily="18" charset="0"/>
              </a:rPr>
              <a:t>dưới 10 </a:t>
            </a:r>
            <a:r>
              <a:rPr lang="vi-VN" sz="2800" u="none" dirty="0" smtClean="0">
                <a:solidFill>
                  <a:srgbClr val="FF0000"/>
                </a:solidFill>
                <a:latin typeface="Times New Roman" panose="02020603050405020304" pitchFamily="18" charset="0"/>
                <a:cs typeface="Times New Roman" panose="02020603050405020304" pitchFamily="18" charset="0"/>
              </a:rPr>
              <a:t>tháng</a:t>
            </a:r>
            <a:r>
              <a:rPr lang="en-US" sz="2800" u="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663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462385"/>
            <a:ext cx="8686800" cy="6971524"/>
          </a:xfrm>
        </p:spPr>
        <p:txBody>
          <a:bodyPr/>
          <a:lstStyle/>
          <a:p>
            <a:pPr algn="just">
              <a:lnSpc>
                <a:spcPts val="4000"/>
              </a:lnSpc>
              <a:spcBef>
                <a:spcPts val="600"/>
              </a:spcBef>
              <a:spcAft>
                <a:spcPts val="600"/>
              </a:spcAft>
              <a:buFont typeface="Wingdings" panose="05000000000000000000" pitchFamily="2" charset="2"/>
              <a:buNone/>
              <a:defRPr/>
            </a:pPr>
            <a:r>
              <a:rPr lang="en-US" sz="2800" u="none" dirty="0" smtClean="0">
                <a:solidFill>
                  <a:srgbClr val="C00000"/>
                </a:solidFill>
                <a:latin typeface="Times New Roman" panose="02020603050405020304" pitchFamily="18" charset="0"/>
                <a:cs typeface="Times New Roman" panose="02020603050405020304" pitchFamily="18" charset="0"/>
              </a:rPr>
              <a:t>3.2. </a:t>
            </a:r>
            <a:r>
              <a:rPr lang="en-US" sz="2800" u="none" spc="-50" dirty="0" err="1">
                <a:solidFill>
                  <a:srgbClr val="C00000"/>
                </a:solidFill>
                <a:latin typeface="Times New Roman" panose="02020603050405020304" pitchFamily="18" charset="0"/>
                <a:cs typeface="Times New Roman" panose="02020603050405020304" pitchFamily="18" charset="0"/>
              </a:rPr>
              <a:t>Danh</a:t>
            </a:r>
            <a:r>
              <a:rPr lang="en-US" sz="2800" u="none" spc="-50" dirty="0">
                <a:solidFill>
                  <a:srgbClr val="C00000"/>
                </a:solidFill>
                <a:latin typeface="Times New Roman" panose="02020603050405020304" pitchFamily="18" charset="0"/>
                <a:cs typeface="Times New Roman" panose="02020603050405020304" pitchFamily="18" charset="0"/>
              </a:rPr>
              <a:t> </a:t>
            </a:r>
            <a:r>
              <a:rPr lang="en-US" sz="2800" u="none" spc="-50" dirty="0" err="1">
                <a:solidFill>
                  <a:srgbClr val="C00000"/>
                </a:solidFill>
                <a:latin typeface="Times New Roman" panose="02020603050405020304" pitchFamily="18" charset="0"/>
                <a:cs typeface="Times New Roman" panose="02020603050405020304" pitchFamily="18" charset="0"/>
              </a:rPr>
              <a:t>hiệu</a:t>
            </a:r>
            <a:r>
              <a:rPr lang="en-US" sz="2800"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a:solidFill>
                  <a:srgbClr val="C00000"/>
                </a:solidFill>
                <a:latin typeface="Times New Roman" panose="02020603050405020304" pitchFamily="18" charset="0"/>
                <a:cs typeface="Times New Roman" panose="02020603050405020304" pitchFamily="18" charset="0"/>
              </a:rPr>
              <a:t>“</a:t>
            </a:r>
            <a:r>
              <a:rPr lang="en-US" sz="2800" b="1" u="none" spc="-50" dirty="0" err="1">
                <a:solidFill>
                  <a:srgbClr val="C00000"/>
                </a:solidFill>
                <a:latin typeface="Times New Roman" panose="02020603050405020304" pitchFamily="18" charset="0"/>
                <a:cs typeface="Times New Roman" panose="02020603050405020304" pitchFamily="18" charset="0"/>
              </a:rPr>
              <a:t>Chiến</a:t>
            </a:r>
            <a:r>
              <a:rPr lang="en-US" sz="2800" b="1"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err="1">
                <a:solidFill>
                  <a:srgbClr val="C00000"/>
                </a:solidFill>
                <a:latin typeface="Times New Roman" panose="02020603050405020304" pitchFamily="18" charset="0"/>
                <a:cs typeface="Times New Roman" panose="02020603050405020304" pitchFamily="18" charset="0"/>
              </a:rPr>
              <a:t>sĩ</a:t>
            </a:r>
            <a:r>
              <a:rPr lang="en-US" sz="2800" b="1"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err="1">
                <a:solidFill>
                  <a:srgbClr val="C00000"/>
                </a:solidFill>
                <a:latin typeface="Times New Roman" panose="02020603050405020304" pitchFamily="18" charset="0"/>
                <a:cs typeface="Times New Roman" panose="02020603050405020304" pitchFamily="18" charset="0"/>
              </a:rPr>
              <a:t>thi</a:t>
            </a:r>
            <a:r>
              <a:rPr lang="en-US" sz="2800" b="1"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err="1">
                <a:solidFill>
                  <a:srgbClr val="C00000"/>
                </a:solidFill>
                <a:latin typeface="Times New Roman" panose="02020603050405020304" pitchFamily="18" charset="0"/>
                <a:cs typeface="Times New Roman" panose="02020603050405020304" pitchFamily="18" charset="0"/>
              </a:rPr>
              <a:t>đua</a:t>
            </a:r>
            <a:r>
              <a:rPr lang="en-US" sz="2800" b="1"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err="1">
                <a:solidFill>
                  <a:srgbClr val="C00000"/>
                </a:solidFill>
                <a:latin typeface="Times New Roman" panose="02020603050405020304" pitchFamily="18" charset="0"/>
                <a:cs typeface="Times New Roman" panose="02020603050405020304" pitchFamily="18" charset="0"/>
              </a:rPr>
              <a:t>cơ</a:t>
            </a:r>
            <a:r>
              <a:rPr lang="en-US" sz="2800" b="1" u="none" spc="-50" dirty="0">
                <a:solidFill>
                  <a:srgbClr val="C00000"/>
                </a:solidFill>
                <a:latin typeface="Times New Roman" panose="02020603050405020304" pitchFamily="18" charset="0"/>
                <a:cs typeface="Times New Roman" panose="02020603050405020304" pitchFamily="18" charset="0"/>
              </a:rPr>
              <a:t> </a:t>
            </a:r>
            <a:r>
              <a:rPr lang="en-US" sz="2800" b="1" u="none" spc="-50" dirty="0" err="1">
                <a:solidFill>
                  <a:srgbClr val="C00000"/>
                </a:solidFill>
                <a:latin typeface="Times New Roman" panose="02020603050405020304" pitchFamily="18" charset="0"/>
                <a:cs typeface="Times New Roman" panose="02020603050405020304" pitchFamily="18" charset="0"/>
              </a:rPr>
              <a:t>sở</a:t>
            </a:r>
            <a:r>
              <a:rPr lang="en-US" sz="2800" b="1" u="none" spc="-50" dirty="0">
                <a:solidFill>
                  <a:srgbClr val="C00000"/>
                </a:solidFill>
                <a:latin typeface="Times New Roman" panose="02020603050405020304" pitchFamily="18" charset="0"/>
                <a:cs typeface="Times New Roman" panose="02020603050405020304" pitchFamily="18" charset="0"/>
              </a:rPr>
              <a:t>”</a:t>
            </a:r>
            <a:r>
              <a:rPr lang="en-US" sz="2800" u="none" spc="-50" dirty="0">
                <a:solidFill>
                  <a:srgbClr val="C00000"/>
                </a:solidFill>
                <a:latin typeface="Times New Roman" panose="02020603050405020304" pitchFamily="18" charset="0"/>
                <a:cs typeface="Times New Roman" panose="02020603050405020304" pitchFamily="18" charset="0"/>
              </a:rPr>
              <a:t> </a:t>
            </a:r>
            <a:r>
              <a:rPr lang="en-US" sz="2800" i="1" u="none" spc="-50" dirty="0" smtClean="0">
                <a:solidFill>
                  <a:srgbClr val="FF0000"/>
                </a:solidFill>
                <a:latin typeface="Times New Roman" panose="02020603050405020304" pitchFamily="18" charset="0"/>
                <a:cs typeface="Times New Roman" panose="02020603050405020304" pitchFamily="18" charset="0"/>
              </a:rPr>
              <a:t>(K2, Đ10, QĐ24)</a:t>
            </a:r>
          </a:p>
          <a:p>
            <a:pPr algn="just">
              <a:lnSpc>
                <a:spcPts val="4000"/>
              </a:lnSpc>
              <a:spcBef>
                <a:spcPts val="600"/>
              </a:spcBef>
              <a:spcAft>
                <a:spcPts val="600"/>
              </a:spcAft>
              <a:buFont typeface="Wingdings" panose="05000000000000000000" pitchFamily="2" charset="2"/>
              <a:buNone/>
              <a:defRPr/>
            </a:pPr>
            <a:r>
              <a:rPr lang="en-US" sz="2800" u="none" spc="-50" dirty="0" err="1" smtClean="0">
                <a:latin typeface="Times New Roman" panose="02020603050405020304" pitchFamily="18" charset="0"/>
                <a:cs typeface="Times New Roman" panose="02020603050405020304" pitchFamily="18" charset="0"/>
              </a:rPr>
              <a:t>Xét</a:t>
            </a:r>
            <a:r>
              <a:rPr lang="en-US" sz="2800" u="none" spc="-50" dirty="0" smtClean="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tặng</a:t>
            </a:r>
            <a:r>
              <a:rPr lang="en-US" sz="2800" u="none" spc="-50" dirty="0">
                <a:latin typeface="Times New Roman" panose="02020603050405020304" pitchFamily="18" charset="0"/>
                <a:cs typeface="Times New Roman" panose="02020603050405020304" pitchFamily="18" charset="0"/>
              </a:rPr>
              <a:t> </a:t>
            </a:r>
            <a:r>
              <a:rPr lang="en-US" sz="2800" u="none" spc="-50" dirty="0" err="1">
                <a:solidFill>
                  <a:srgbClr val="FF0000"/>
                </a:solidFill>
                <a:latin typeface="Times New Roman" panose="02020603050405020304" pitchFamily="18" charset="0"/>
                <a:cs typeface="Times New Roman" panose="02020603050405020304" pitchFamily="18" charset="0"/>
              </a:rPr>
              <a:t>hàng</a:t>
            </a:r>
            <a:r>
              <a:rPr lang="en-US" sz="2800" u="none" spc="-50" dirty="0">
                <a:solidFill>
                  <a:srgbClr val="FF0000"/>
                </a:solidFill>
                <a:latin typeface="Times New Roman" panose="02020603050405020304" pitchFamily="18" charset="0"/>
                <a:cs typeface="Times New Roman" panose="02020603050405020304" pitchFamily="18" charset="0"/>
              </a:rPr>
              <a:t> </a:t>
            </a:r>
            <a:r>
              <a:rPr lang="en-US" sz="2800" u="none" spc="-50" dirty="0" err="1">
                <a:solidFill>
                  <a:srgbClr val="FF0000"/>
                </a:solidFill>
                <a:latin typeface="Times New Roman" panose="02020603050405020304" pitchFamily="18" charset="0"/>
                <a:cs typeface="Times New Roman" panose="02020603050405020304" pitchFamily="18" charset="0"/>
              </a:rPr>
              <a:t>năm</a:t>
            </a:r>
            <a:r>
              <a:rPr lang="en-US" sz="2800" u="none" spc="-50" dirty="0">
                <a:solidFill>
                  <a:srgbClr val="FF0000"/>
                </a:solidFill>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cho</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các</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cá</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nhân</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đạt</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các</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tiêu</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chuẩn</a:t>
            </a:r>
            <a:r>
              <a:rPr lang="en-US" sz="2800" u="none" spc="-50" dirty="0">
                <a:latin typeface="Times New Roman" panose="02020603050405020304" pitchFamily="18" charset="0"/>
                <a:cs typeface="Times New Roman" panose="02020603050405020304" pitchFamily="18" charset="0"/>
              </a:rPr>
              <a:t> </a:t>
            </a:r>
            <a:r>
              <a:rPr lang="en-US" sz="2800" u="none" spc="-50" dirty="0" err="1">
                <a:latin typeface="Times New Roman" panose="02020603050405020304" pitchFamily="18" charset="0"/>
                <a:cs typeface="Times New Roman" panose="02020603050405020304" pitchFamily="18" charset="0"/>
              </a:rPr>
              <a:t>sau</a:t>
            </a:r>
            <a:r>
              <a:rPr lang="en-US" sz="2800" u="none" spc="-50" dirty="0">
                <a:latin typeface="Times New Roman" panose="02020603050405020304" pitchFamily="18" charset="0"/>
                <a:cs typeface="Times New Roman" panose="02020603050405020304" pitchFamily="18" charset="0"/>
              </a:rPr>
              <a:t>:</a:t>
            </a:r>
          </a:p>
          <a:p>
            <a:pPr marL="177800" indent="-177800" algn="just">
              <a:lnSpc>
                <a:spcPts val="4000"/>
              </a:lnSpc>
              <a:spcBef>
                <a:spcPts val="600"/>
              </a:spcBef>
              <a:spcAft>
                <a:spcPts val="6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Được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công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nhận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danh</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hiệu</a:t>
            </a:r>
            <a:r>
              <a:rPr lang="en-US" sz="2800" u="none" dirty="0">
                <a:latin typeface="Times New Roman" panose="02020603050405020304" pitchFamily="18" charset="0"/>
                <a:cs typeface="Times New Roman" panose="02020603050405020304" pitchFamily="18" charset="0"/>
              </a:rPr>
              <a:t> </a:t>
            </a:r>
            <a:r>
              <a:rPr lang="en-US" sz="2800" u="none" dirty="0">
                <a:solidFill>
                  <a:srgbClr val="C00000"/>
                </a:solidFill>
                <a:latin typeface="Times New Roman" panose="02020603050405020304" pitchFamily="18" charset="0"/>
                <a:cs typeface="Times New Roman" panose="02020603050405020304" pitchFamily="18" charset="0"/>
              </a:rPr>
              <a:t>“Lao </a:t>
            </a:r>
            <a:r>
              <a:rPr lang="en-US" sz="2800" u="none" dirty="0" err="1">
                <a:solidFill>
                  <a:srgbClr val="C00000"/>
                </a:solidFill>
                <a:latin typeface="Times New Roman" panose="02020603050405020304" pitchFamily="18" charset="0"/>
                <a:cs typeface="Times New Roman" panose="02020603050405020304" pitchFamily="18" charset="0"/>
              </a:rPr>
              <a:t>động</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tiên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tiến</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err="1" smtClean="0">
                <a:solidFill>
                  <a:srgbClr val="FF0000"/>
                </a:solidFill>
                <a:latin typeface="Times New Roman" panose="02020603050405020304" pitchFamily="18" charset="0"/>
                <a:cs typeface="Times New Roman" panose="02020603050405020304" pitchFamily="18" charset="0"/>
              </a:rPr>
              <a:t>được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đánh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giá</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Hoàn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thành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tốt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nhiệm</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vụ</a:t>
            </a:r>
            <a:r>
              <a:rPr lang="en-US" sz="2800" u="none" dirty="0" smtClean="0">
                <a:solidFill>
                  <a:srgbClr val="FF0000"/>
                </a:solidFill>
                <a:latin typeface="Times New Roman" panose="02020603050405020304" pitchFamily="18" charset="0"/>
                <a:cs typeface="Times New Roman" panose="02020603050405020304" pitchFamily="18" charset="0"/>
              </a:rPr>
              <a:t>).</a:t>
            </a:r>
            <a:endParaRPr lang="en-US" sz="2800" u="none" dirty="0">
              <a:solidFill>
                <a:srgbClr val="FF0000"/>
              </a:solidFill>
              <a:latin typeface="Times New Roman" panose="02020603050405020304" pitchFamily="18" charset="0"/>
              <a:cs typeface="Times New Roman" panose="02020603050405020304" pitchFamily="18" charset="0"/>
            </a:endParaRPr>
          </a:p>
          <a:p>
            <a:pPr marL="177800" indent="-177800" algn="just">
              <a:lnSpc>
                <a:spcPts val="4000"/>
              </a:lnSpc>
              <a:spcBef>
                <a:spcPts val="600"/>
              </a:spcBef>
              <a:spcAft>
                <a:spcPts val="6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Có</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sáng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kiến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Thủ</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trưởng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cơ</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quan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đơn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vị</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địa</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phương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quyết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định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công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nhận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hoặc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tài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nghiên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cứu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khoa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học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đã</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nghiệm</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áp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dụng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tại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a:t>
            </a:r>
          </a:p>
          <a:p>
            <a:pPr marL="177800" indent="-177800" algn="just">
              <a:lnSpc>
                <a:spcPts val="4000"/>
              </a:lnSpc>
              <a:spcBef>
                <a:spcPts val="600"/>
              </a:spcBef>
              <a:spcAft>
                <a:spcPts val="6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Tỷ</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lệ</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công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nhận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danh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Chiến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sĩ</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sở</a:t>
            </a:r>
            <a:r>
              <a:rPr lang="en-US" sz="2800" u="none" dirty="0">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không</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quá</a:t>
            </a:r>
            <a:r>
              <a:rPr lang="en-US" sz="2800" b="1" u="none" dirty="0">
                <a:solidFill>
                  <a:srgbClr val="FF0000"/>
                </a:solidFill>
                <a:latin typeface="Times New Roman" panose="02020603050405020304" pitchFamily="18" charset="0"/>
                <a:cs typeface="Times New Roman" panose="02020603050405020304" pitchFamily="18" charset="0"/>
              </a:rPr>
              <a:t> 15% </a:t>
            </a:r>
            <a:r>
              <a:rPr lang="en-US" sz="2800" b="1" u="none" dirty="0" err="1">
                <a:solidFill>
                  <a:srgbClr val="FF0000"/>
                </a:solidFill>
                <a:latin typeface="Times New Roman" panose="02020603050405020304" pitchFamily="18" charset="0"/>
                <a:cs typeface="Times New Roman" panose="02020603050405020304" pitchFamily="18" charset="0"/>
              </a:rPr>
              <a:t>trên</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tổng</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số</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cá</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nhân</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đạt</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danh</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hiệu</a:t>
            </a:r>
            <a:r>
              <a:rPr lang="en-US" sz="2800" b="1" u="none" dirty="0">
                <a:solidFill>
                  <a:srgbClr val="FF0000"/>
                </a:solidFill>
                <a:latin typeface="Times New Roman" panose="02020603050405020304" pitchFamily="18" charset="0"/>
                <a:cs typeface="Times New Roman" panose="02020603050405020304" pitchFamily="18" charset="0"/>
              </a:rPr>
              <a:t> “Lao </a:t>
            </a:r>
            <a:r>
              <a:rPr lang="en-US" sz="2800" b="1" u="none" dirty="0" err="1">
                <a:solidFill>
                  <a:srgbClr val="FF0000"/>
                </a:solidFill>
                <a:latin typeface="Times New Roman" panose="02020603050405020304" pitchFamily="18" charset="0"/>
                <a:cs typeface="Times New Roman" panose="02020603050405020304" pitchFamily="18" charset="0"/>
              </a:rPr>
              <a:t>động</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tiên</a:t>
            </a:r>
            <a:r>
              <a:rPr lang="en-US" sz="2800" b="1" u="none" dirty="0">
                <a:solidFill>
                  <a:srgbClr val="FF0000"/>
                </a:solidFill>
                <a:latin typeface="Times New Roman" panose="02020603050405020304" pitchFamily="18" charset="0"/>
                <a:cs typeface="Times New Roman" panose="02020603050405020304" pitchFamily="18" charset="0"/>
              </a:rPr>
              <a:t> </a:t>
            </a:r>
            <a:r>
              <a:rPr lang="en-US" sz="2800" b="1" u="none" dirty="0" err="1">
                <a:solidFill>
                  <a:srgbClr val="FF0000"/>
                </a:solidFill>
                <a:latin typeface="Times New Roman" panose="02020603050405020304" pitchFamily="18" charset="0"/>
                <a:cs typeface="Times New Roman" panose="02020603050405020304" pitchFamily="18" charset="0"/>
              </a:rPr>
              <a:t>tiến</a:t>
            </a:r>
            <a:r>
              <a:rPr lang="en-US" sz="2800" b="1" u="none" dirty="0" smtClean="0">
                <a:solidFill>
                  <a:srgbClr val="FF0000"/>
                </a:solidFill>
                <a:latin typeface="Times New Roman" panose="02020603050405020304" pitchFamily="18" charset="0"/>
                <a:cs typeface="Times New Roman" panose="02020603050405020304" pitchFamily="18" charset="0"/>
              </a:rPr>
              <a:t>”.</a:t>
            </a:r>
            <a:endParaRPr lang="en-US" sz="2800" u="none" dirty="0">
              <a:solidFill>
                <a:srgbClr val="FF0000"/>
              </a:solidFill>
              <a:latin typeface="Times New Roman" panose="02020603050405020304" pitchFamily="18" charset="0"/>
              <a:cs typeface="Times New Roman" panose="02020603050405020304" pitchFamily="18" charset="0"/>
            </a:endParaRPr>
          </a:p>
          <a:p>
            <a:pPr algn="just">
              <a:lnSpc>
                <a:spcPct val="120000"/>
              </a:lnSpc>
              <a:spcBef>
                <a:spcPts val="1200"/>
              </a:spcBef>
              <a:buFont typeface="Wingdings" panose="05000000000000000000" pitchFamily="2" charset="2"/>
              <a:buNone/>
              <a:defRPr/>
            </a:pPr>
            <a:endParaRPr lang="en-US" sz="2800" dirty="0">
              <a:latin typeface="+mj-lt"/>
            </a:endParaRPr>
          </a:p>
        </p:txBody>
      </p:sp>
    </p:spTree>
    <p:extLst>
      <p:ext uri="{BB962C8B-B14F-4D97-AF65-F5344CB8AC3E}">
        <p14:creationId xmlns:p14="http://schemas.microsoft.com/office/powerpoint/2010/main" val="174222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339171"/>
          </a:xfrm>
        </p:spPr>
        <p:txBody>
          <a:bodyPr/>
          <a:lstStyle/>
          <a:p>
            <a:pPr algn="just">
              <a:lnSpc>
                <a:spcPts val="4000"/>
              </a:lnSpc>
              <a:spcBef>
                <a:spcPts val="600"/>
              </a:spcBef>
              <a:spcAft>
                <a:spcPts val="600"/>
              </a:spcAft>
              <a:defRPr/>
            </a:pPr>
            <a:r>
              <a:rPr lang="en-US" sz="2800" u="none" dirty="0" smtClean="0">
                <a:solidFill>
                  <a:srgbClr val="C00000"/>
                </a:solidFill>
                <a:latin typeface="Times New Roman" panose="02020603050405020304" pitchFamily="18" charset="0"/>
                <a:cs typeface="Times New Roman" panose="02020603050405020304" pitchFamily="18" charset="0"/>
              </a:rPr>
              <a:t>3.3</a:t>
            </a:r>
            <a:r>
              <a:rPr lang="vi-VN" sz="2800" u="none" dirty="0" smtClean="0">
                <a:solidFill>
                  <a:srgbClr val="C00000"/>
                </a:solidFill>
                <a:latin typeface="Times New Roman" panose="02020603050405020304" pitchFamily="18" charset="0"/>
                <a:cs typeface="Times New Roman" panose="02020603050405020304" pitchFamily="18" charset="0"/>
              </a:rPr>
              <a:t>. </a:t>
            </a:r>
            <a:r>
              <a:rPr lang="vi-VN" sz="2800" u="none" dirty="0">
                <a:solidFill>
                  <a:srgbClr val="C00000"/>
                </a:solidFill>
                <a:latin typeface="Times New Roman" panose="02020603050405020304" pitchFamily="18" charset="0"/>
                <a:cs typeface="Times New Roman" panose="02020603050405020304" pitchFamily="18" charset="0"/>
              </a:rPr>
              <a:t>Danh hiệu </a:t>
            </a:r>
            <a:r>
              <a:rPr lang="en-US" sz="2800" b="1" u="none" dirty="0">
                <a:solidFill>
                  <a:srgbClr val="C00000"/>
                </a:solidFill>
                <a:latin typeface="Times New Roman" panose="02020603050405020304" pitchFamily="18" charset="0"/>
                <a:cs typeface="Times New Roman" panose="02020603050405020304" pitchFamily="18" charset="0"/>
              </a:rPr>
              <a:t>“C</a:t>
            </a:r>
            <a:r>
              <a:rPr lang="vi-VN" sz="2800" b="1" u="none" dirty="0">
                <a:solidFill>
                  <a:srgbClr val="C00000"/>
                </a:solidFill>
                <a:latin typeface="Times New Roman" panose="02020603050405020304" pitchFamily="18" charset="0"/>
                <a:cs typeface="Times New Roman" panose="02020603050405020304" pitchFamily="18" charset="0"/>
              </a:rPr>
              <a:t>hiến </a:t>
            </a:r>
            <a:r>
              <a:rPr lang="vi-VN" sz="2800" b="1" u="none" dirty="0" smtClean="0">
                <a:solidFill>
                  <a:srgbClr val="C00000"/>
                </a:solidFill>
                <a:latin typeface="Times New Roman" panose="02020603050405020304" pitchFamily="18" charset="0"/>
                <a:cs typeface="Times New Roman" panose="02020603050405020304" pitchFamily="18" charset="0"/>
              </a:rPr>
              <a:t>s</a:t>
            </a:r>
            <a:r>
              <a:rPr lang="en-US" sz="2800" b="1" u="none" dirty="0" smtClean="0">
                <a:solidFill>
                  <a:srgbClr val="C00000"/>
                </a:solidFill>
                <a:latin typeface="Times New Roman" panose="02020603050405020304" pitchFamily="18" charset="0"/>
                <a:cs typeface="Times New Roman" panose="02020603050405020304" pitchFamily="18" charset="0"/>
              </a:rPr>
              <a:t>ĩ</a:t>
            </a:r>
            <a:r>
              <a:rPr lang="vi-VN" sz="2800" b="1" u="none" dirty="0" smtClean="0">
                <a:solidFill>
                  <a:srgbClr val="C00000"/>
                </a:solidFill>
                <a:latin typeface="Times New Roman" panose="02020603050405020304" pitchFamily="18" charset="0"/>
                <a:cs typeface="Times New Roman" panose="02020603050405020304" pitchFamily="18" charset="0"/>
              </a:rPr>
              <a:t> </a:t>
            </a:r>
            <a:r>
              <a:rPr lang="vi-VN" sz="2800" b="1" u="none" dirty="0">
                <a:solidFill>
                  <a:srgbClr val="C00000"/>
                </a:solidFill>
                <a:latin typeface="Times New Roman" panose="02020603050405020304" pitchFamily="18" charset="0"/>
                <a:cs typeface="Times New Roman" panose="02020603050405020304" pitchFamily="18" charset="0"/>
              </a:rPr>
              <a:t>thi đua </a:t>
            </a:r>
            <a:r>
              <a:rPr lang="en-US" sz="2800" b="1" u="none" dirty="0" err="1">
                <a:solidFill>
                  <a:srgbClr val="C00000"/>
                </a:solidFill>
                <a:latin typeface="Times New Roman" panose="02020603050405020304" pitchFamily="18" charset="0"/>
                <a:cs typeface="Times New Roman" panose="02020603050405020304" pitchFamily="18" charset="0"/>
              </a:rPr>
              <a:t>thành</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phố</a:t>
            </a:r>
            <a:r>
              <a:rPr lang="en-US" sz="2800" b="1" u="none" dirty="0">
                <a:solidFill>
                  <a:srgbClr val="C00000"/>
                </a:solidFill>
                <a:latin typeface="Times New Roman" panose="02020603050405020304" pitchFamily="18" charset="0"/>
                <a:cs typeface="Times New Roman" panose="02020603050405020304" pitchFamily="18" charset="0"/>
              </a:rPr>
              <a:t>”</a:t>
            </a:r>
            <a:r>
              <a:rPr lang="vi-VN" sz="2800" u="none" dirty="0">
                <a:solidFill>
                  <a:srgbClr val="C00000"/>
                </a:solidFill>
                <a:latin typeface="Times New Roman" panose="02020603050405020304" pitchFamily="18" charset="0"/>
                <a:cs typeface="Times New Roman" panose="02020603050405020304" pitchFamily="18" charset="0"/>
              </a:rPr>
              <a:t> </a:t>
            </a:r>
            <a:r>
              <a:rPr lang="en-US" sz="2800" i="1" u="none" spc="-50" dirty="0">
                <a:solidFill>
                  <a:srgbClr val="FF0000"/>
                </a:solidFill>
                <a:latin typeface="Times New Roman" panose="02020603050405020304" pitchFamily="18" charset="0"/>
                <a:cs typeface="Times New Roman" panose="02020603050405020304" pitchFamily="18" charset="0"/>
              </a:rPr>
              <a:t>(K2, Đ10, </a:t>
            </a:r>
            <a:r>
              <a:rPr lang="en-US" sz="2800" i="1" u="none" spc="-50" dirty="0" smtClean="0">
                <a:solidFill>
                  <a:srgbClr val="FF0000"/>
                </a:solidFill>
                <a:latin typeface="Times New Roman" panose="02020603050405020304" pitchFamily="18" charset="0"/>
                <a:cs typeface="Times New Roman" panose="02020603050405020304" pitchFamily="18" charset="0"/>
              </a:rPr>
              <a:t>QĐ24 </a:t>
            </a:r>
            <a:r>
              <a:rPr lang="en-US" sz="2800" i="1" u="none" spc="-50" dirty="0" err="1" smtClean="0">
                <a:solidFill>
                  <a:srgbClr val="FF0000"/>
                </a:solidFill>
                <a:latin typeface="Times New Roman" panose="02020603050405020304" pitchFamily="18" charset="0"/>
                <a:cs typeface="Times New Roman" panose="02020603050405020304" pitchFamily="18" charset="0"/>
              </a:rPr>
              <a:t>hoặc</a:t>
            </a:r>
            <a:r>
              <a:rPr lang="en-US" sz="2800" i="1" u="none" spc="-50" dirty="0" smtClean="0">
                <a:solidFill>
                  <a:srgbClr val="FF0000"/>
                </a:solidFill>
                <a:latin typeface="Times New Roman" panose="02020603050405020304" pitchFamily="18" charset="0"/>
                <a:cs typeface="Times New Roman" panose="02020603050405020304" pitchFamily="18" charset="0"/>
              </a:rPr>
              <a:t> K2, Đ9, NĐ91)</a:t>
            </a:r>
            <a:endParaRPr lang="en-US" sz="2800" dirty="0" smtClean="0">
              <a:solidFill>
                <a:srgbClr val="00B05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buNone/>
              <a:defRPr/>
            </a:pPr>
            <a:r>
              <a:rPr lang="en-US" sz="2800" u="none" dirty="0" smtClean="0">
                <a:latin typeface="Times New Roman" panose="02020603050405020304" pitchFamily="18" charset="0"/>
                <a:cs typeface="Times New Roman" panose="02020603050405020304" pitchFamily="18" charset="0"/>
              </a:rPr>
              <a:t>X</a:t>
            </a:r>
            <a:r>
              <a:rPr lang="vi-VN" sz="2800" u="none" dirty="0" smtClean="0">
                <a:latin typeface="Times New Roman" panose="02020603050405020304" pitchFamily="18" charset="0"/>
                <a:cs typeface="Times New Roman" panose="02020603050405020304" pitchFamily="18" charset="0"/>
              </a:rPr>
              <a:t>ét </a:t>
            </a:r>
            <a:r>
              <a:rPr lang="vi-VN" sz="2800" u="none" dirty="0">
                <a:latin typeface="Times New Roman" panose="02020603050405020304" pitchFamily="18" charset="0"/>
                <a:cs typeface="Times New Roman" panose="02020603050405020304" pitchFamily="18" charset="0"/>
              </a:rPr>
              <a:t>tặng cho cá </a:t>
            </a:r>
            <a:r>
              <a:rPr lang="vi-VN" sz="2800" u="none" dirty="0" smtClean="0">
                <a:latin typeface="Times New Roman" panose="02020603050405020304" pitchFamily="18" charset="0"/>
                <a:cs typeface="Times New Roman" panose="02020603050405020304" pitchFamily="18" charset="0"/>
              </a:rPr>
              <a:t>nhân</a:t>
            </a:r>
            <a:r>
              <a:rPr lang="en-US" sz="2800" u="none" dirty="0" smtClean="0">
                <a:latin typeface="Times New Roman" panose="02020603050405020304" pitchFamily="18" charset="0"/>
                <a:cs typeface="Times New Roman" panose="02020603050405020304" pitchFamily="18" charset="0"/>
              </a:rPr>
              <a:t>:</a:t>
            </a:r>
          </a:p>
          <a:p>
            <a:pPr marL="228600" indent="-228600" algn="just">
              <a:lnSpc>
                <a:spcPts val="4000"/>
              </a:lnSpc>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a:t>
            </a:r>
            <a:r>
              <a:rPr lang="vi-VN" sz="2800" u="none" dirty="0" smtClean="0">
                <a:latin typeface="Times New Roman" panose="02020603050405020304" pitchFamily="18" charset="0"/>
                <a:cs typeface="Times New Roman" panose="02020603050405020304" pitchFamily="18" charset="0"/>
              </a:rPr>
              <a:t> </a:t>
            </a:r>
            <a:r>
              <a:rPr lang="en-US" sz="2800" u="none" dirty="0" smtClean="0">
                <a:solidFill>
                  <a:srgbClr val="002060"/>
                </a:solidFill>
                <a:latin typeface="Times New Roman" panose="02020603050405020304" pitchFamily="18" charset="0"/>
                <a:cs typeface="Times New Roman" panose="02020603050405020304" pitchFamily="18" charset="0"/>
              </a:rPr>
              <a:t>C</a:t>
            </a:r>
            <a:r>
              <a:rPr lang="vi-VN" sz="2800" b="1" u="none" dirty="0" smtClean="0">
                <a:solidFill>
                  <a:srgbClr val="002060"/>
                </a:solidFill>
                <a:latin typeface="Times New Roman" panose="02020603050405020304" pitchFamily="18" charset="0"/>
                <a:cs typeface="Times New Roman" panose="02020603050405020304" pitchFamily="18" charset="0"/>
              </a:rPr>
              <a:t>ó </a:t>
            </a:r>
            <a:r>
              <a:rPr lang="vi-VN" sz="2800" b="1" u="none" dirty="0">
                <a:solidFill>
                  <a:srgbClr val="002060"/>
                </a:solidFill>
                <a:latin typeface="Times New Roman" panose="02020603050405020304" pitchFamily="18" charset="0"/>
                <a:cs typeface="Times New Roman" panose="02020603050405020304" pitchFamily="18" charset="0"/>
              </a:rPr>
              <a:t>thành tích tiêu biểu xuất sắc trong số</a:t>
            </a:r>
            <a:r>
              <a:rPr lang="vi-VN" sz="2800" u="none" dirty="0">
                <a:solidFill>
                  <a:srgbClr val="002060"/>
                </a:solidFill>
                <a:latin typeface="Times New Roman" panose="02020603050405020304" pitchFamily="18" charset="0"/>
                <a:cs typeface="Times New Roman" panose="02020603050405020304" pitchFamily="18" charset="0"/>
              </a:rPr>
              <a:t> những cá nhân </a:t>
            </a:r>
            <a:r>
              <a:rPr lang="vi-VN" sz="2800" b="1" u="none" dirty="0">
                <a:solidFill>
                  <a:srgbClr val="002060"/>
                </a:solidFill>
                <a:latin typeface="Times New Roman" panose="02020603050405020304" pitchFamily="18" charset="0"/>
                <a:cs typeface="Times New Roman" panose="02020603050405020304" pitchFamily="18" charset="0"/>
              </a:rPr>
              <a:t>có </a:t>
            </a:r>
            <a:r>
              <a:rPr lang="en-US" sz="2800" b="1" u="none" dirty="0" smtClean="0">
                <a:solidFill>
                  <a:srgbClr val="FF0000"/>
                </a:solidFill>
                <a:latin typeface="Times New Roman" panose="02020603050405020304" pitchFamily="18" charset="0"/>
                <a:cs typeface="Times New Roman" panose="02020603050405020304" pitchFamily="18" charset="0"/>
              </a:rPr>
              <a:t>03</a:t>
            </a:r>
            <a:r>
              <a:rPr lang="vi-VN" sz="2800" b="1" u="none" dirty="0" smtClean="0">
                <a:solidFill>
                  <a:srgbClr val="FF0000"/>
                </a:solidFill>
                <a:latin typeface="Times New Roman" panose="02020603050405020304" pitchFamily="18" charset="0"/>
                <a:cs typeface="Times New Roman" panose="02020603050405020304" pitchFamily="18" charset="0"/>
              </a:rPr>
              <a:t> </a:t>
            </a:r>
            <a:r>
              <a:rPr lang="vi-VN" sz="2800" b="1" u="none" dirty="0">
                <a:solidFill>
                  <a:srgbClr val="FF0000"/>
                </a:solidFill>
                <a:latin typeface="Times New Roman" panose="02020603050405020304" pitchFamily="18" charset="0"/>
                <a:cs typeface="Times New Roman" panose="02020603050405020304" pitchFamily="18" charset="0"/>
              </a:rPr>
              <a:t>lần liên tục</a:t>
            </a:r>
            <a:r>
              <a:rPr lang="vi-VN" sz="2800" u="none" dirty="0">
                <a:solidFill>
                  <a:srgbClr val="FF0000"/>
                </a:solidFill>
                <a:latin typeface="Times New Roman" panose="02020603050405020304" pitchFamily="18" charset="0"/>
                <a:cs typeface="Times New Roman" panose="02020603050405020304" pitchFamily="18" charset="0"/>
              </a:rPr>
              <a:t> </a:t>
            </a:r>
            <a:r>
              <a:rPr lang="vi-VN" sz="2800" u="none" dirty="0">
                <a:solidFill>
                  <a:srgbClr val="002060"/>
                </a:solidFill>
                <a:latin typeface="Times New Roman" panose="02020603050405020304" pitchFamily="18" charset="0"/>
                <a:cs typeface="Times New Roman" panose="02020603050405020304" pitchFamily="18" charset="0"/>
              </a:rPr>
              <a:t>đạt danh hiệu </a:t>
            </a:r>
            <a:r>
              <a:rPr lang="vi-VN" sz="2800" u="none" dirty="0">
                <a:solidFill>
                  <a:srgbClr val="FF0000"/>
                </a:solidFill>
                <a:latin typeface="Times New Roman" panose="02020603050405020304" pitchFamily="18" charset="0"/>
                <a:cs typeface="Times New Roman" panose="02020603050405020304" pitchFamily="18" charset="0"/>
              </a:rPr>
              <a:t>Chiến sĩ thi đua cơ </a:t>
            </a:r>
            <a:r>
              <a:rPr lang="vi-VN" sz="2800" u="none" dirty="0" smtClean="0">
                <a:solidFill>
                  <a:srgbClr val="FF0000"/>
                </a:solidFill>
                <a:latin typeface="Times New Roman" panose="02020603050405020304" pitchFamily="18" charset="0"/>
                <a:cs typeface="Times New Roman" panose="02020603050405020304" pitchFamily="18" charset="0"/>
              </a:rPr>
              <a:t>sở.</a:t>
            </a:r>
            <a:endParaRPr lang="en-US" sz="2800" u="none" dirty="0">
              <a:solidFill>
                <a:srgbClr val="FF0000"/>
              </a:solidFill>
              <a:latin typeface="Times New Roman" panose="02020603050405020304" pitchFamily="18" charset="0"/>
              <a:cs typeface="Times New Roman" panose="02020603050405020304" pitchFamily="18" charset="0"/>
            </a:endParaRPr>
          </a:p>
          <a:p>
            <a:pPr marL="228600" indent="-228600" algn="just">
              <a:lnSpc>
                <a:spcPts val="4000"/>
              </a:lnSpc>
              <a:spcBef>
                <a:spcPts val="600"/>
              </a:spcBef>
              <a:spcAft>
                <a:spcPts val="600"/>
              </a:spcAft>
              <a:buNone/>
              <a:defRPr/>
            </a:pP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Có</a:t>
            </a:r>
            <a:r>
              <a:rPr lang="en-US" sz="2800" u="none" dirty="0" smtClean="0">
                <a:solidFill>
                  <a:srgbClr val="FF0000"/>
                </a:solidFill>
                <a:latin typeface="Times New Roman" panose="02020603050405020304" pitchFamily="18" charset="0"/>
                <a:cs typeface="Times New Roman" panose="02020603050405020304" pitchFamily="18" charset="0"/>
              </a:rPr>
              <a:t> s</a:t>
            </a:r>
            <a:r>
              <a:rPr lang="vi-VN" sz="2800" u="none" dirty="0" smtClean="0">
                <a:solidFill>
                  <a:srgbClr val="FF0000"/>
                </a:solidFill>
                <a:latin typeface="Times New Roman" panose="02020603050405020304" pitchFamily="18" charset="0"/>
                <a:cs typeface="Times New Roman" panose="02020603050405020304" pitchFamily="18" charset="0"/>
              </a:rPr>
              <a:t>áng kiến </a:t>
            </a:r>
            <a:r>
              <a:rPr lang="en-US" sz="2800" u="none" dirty="0" err="1" smtClean="0">
                <a:solidFill>
                  <a:srgbClr val="002060"/>
                </a:solidFill>
                <a:latin typeface="Times New Roman" panose="02020603050405020304" pitchFamily="18" charset="0"/>
                <a:cs typeface="Times New Roman" panose="02020603050405020304" pitchFamily="18" charset="0"/>
              </a:rPr>
              <a:t>hoặc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đề</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tài</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nghiên</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cứu</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khoa</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học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có</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hiệu</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quả</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áp</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dụng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và</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phạm</a:t>
            </a:r>
            <a:r>
              <a:rPr lang="en-US" sz="2800" u="none" dirty="0" smtClean="0">
                <a:solidFill>
                  <a:srgbClr val="002060"/>
                </a:solidFill>
                <a:latin typeface="Times New Roman" panose="02020603050405020304" pitchFamily="18" charset="0"/>
                <a:cs typeface="Times New Roman" panose="02020603050405020304" pitchFamily="18" charset="0"/>
              </a:rPr>
              <a:t> vi </a:t>
            </a:r>
            <a:r>
              <a:rPr lang="en-US" sz="2800" u="none" dirty="0" err="1" smtClean="0">
                <a:solidFill>
                  <a:srgbClr val="002060"/>
                </a:solidFill>
                <a:latin typeface="Times New Roman" panose="02020603050405020304" pitchFamily="18" charset="0"/>
                <a:cs typeface="Times New Roman" panose="02020603050405020304" pitchFamily="18" charset="0"/>
              </a:rPr>
              <a:t>ảnh</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hưởng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trong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Thành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phố</a:t>
            </a:r>
            <a:r>
              <a:rPr lang="en-US" sz="2800" u="none" dirty="0" smtClean="0">
                <a:solidFill>
                  <a:srgbClr val="00B05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do </a:t>
            </a:r>
            <a:r>
              <a:rPr lang="en-US" sz="2800" u="none" dirty="0" err="1">
                <a:solidFill>
                  <a:srgbClr val="002060"/>
                </a:solidFill>
                <a:latin typeface="Times New Roman" panose="02020603050405020304" pitchFamily="18" charset="0"/>
                <a:cs typeface="Times New Roman" panose="02020603050405020304" pitchFamily="18" charset="0"/>
              </a:rPr>
              <a:t>người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đứng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đầu</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bộ</a:t>
            </a:r>
            <a:r>
              <a:rPr lang="en-US" sz="2800" u="none" dirty="0">
                <a:solidFill>
                  <a:srgbClr val="002060"/>
                </a:solidFill>
                <a:latin typeface="Times New Roman" panose="02020603050405020304" pitchFamily="18" charset="0"/>
                <a:cs typeface="Times New Roman" panose="02020603050405020304" pitchFamily="18" charset="0"/>
              </a:rPr>
              <a:t>, ban, </a:t>
            </a:r>
            <a:r>
              <a:rPr lang="en-US" sz="2800" u="none" dirty="0" err="1">
                <a:solidFill>
                  <a:srgbClr val="002060"/>
                </a:solidFill>
                <a:latin typeface="Times New Roman" panose="02020603050405020304" pitchFamily="18" charset="0"/>
                <a:cs typeface="Times New Roman" panose="02020603050405020304" pitchFamily="18" charset="0"/>
              </a:rPr>
              <a:t>ngành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tỉnh</a:t>
            </a:r>
            <a:r>
              <a:rPr lang="en-US" sz="2800" u="none" dirty="0">
                <a:solidFill>
                  <a:srgbClr val="FF0000"/>
                </a:solidFill>
                <a:latin typeface="Times New Roman" panose="02020603050405020304" pitchFamily="18" charset="0"/>
                <a:cs typeface="Times New Roman" panose="02020603050405020304" pitchFamily="18" charset="0"/>
              </a:rPr>
              <a: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đoàn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thể</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Trung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ương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công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nhận</a:t>
            </a:r>
            <a:r>
              <a:rPr lang="en-US" sz="2800" u="none" dirty="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 </a:t>
            </a:r>
            <a:endParaRPr lang="en-US" sz="2800" u="none" dirty="0" smtClean="0">
              <a:solidFill>
                <a:srgbClr val="002060"/>
              </a:solidFill>
              <a:latin typeface="Times New Roman" panose="02020603050405020304" pitchFamily="18" charset="0"/>
              <a:cs typeface="Times New Roman" panose="02020603050405020304" pitchFamily="18" charset="0"/>
            </a:endParaRPr>
          </a:p>
          <a:p>
            <a:pPr algn="just">
              <a:lnSpc>
                <a:spcPct val="120000"/>
              </a:lnSpc>
              <a:spcBef>
                <a:spcPts val="1200"/>
              </a:spcBef>
              <a:buFont typeface="Wingdings" panose="05000000000000000000" pitchFamily="2" charset="2"/>
              <a:buNone/>
              <a:defRPr/>
            </a:pPr>
            <a:endParaRPr lang="en-US" sz="2800" dirty="0">
              <a:latin typeface="+mj-lt"/>
            </a:endParaRPr>
          </a:p>
        </p:txBody>
      </p:sp>
    </p:spTree>
    <p:extLst>
      <p:ext uri="{BB962C8B-B14F-4D97-AF65-F5344CB8AC3E}">
        <p14:creationId xmlns:p14="http://schemas.microsoft.com/office/powerpoint/2010/main" val="177766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0420" y="749554"/>
            <a:ext cx="8915400" cy="3619452"/>
          </a:xfrm>
          <a:prstGeom prst="rect">
            <a:avLst/>
          </a:prstGeom>
        </p:spPr>
        <p:txBody>
          <a:bodyPr wrap="square">
            <a:spAutoFit/>
          </a:bodyPr>
          <a:lstStyle/>
          <a:p>
            <a:pPr marL="609600" indent="-609600" algn="ctr">
              <a:buFontTx/>
              <a:buNone/>
            </a:pPr>
            <a:endParaRPr lang="en-US" sz="3000" dirty="0">
              <a:solidFill>
                <a:srgbClr val="99FF33"/>
              </a:solidFill>
              <a:latin typeface="+mj-lt"/>
            </a:endParaRPr>
          </a:p>
          <a:p>
            <a:pPr marL="609600" indent="-609600" algn="ctr">
              <a:buFontTx/>
              <a:buNone/>
            </a:pPr>
            <a:endParaRPr lang="en-US" sz="3000" b="1" dirty="0">
              <a:solidFill>
                <a:srgbClr val="99FF33"/>
              </a:solidFill>
              <a:latin typeface="+mj-lt"/>
            </a:endParaRPr>
          </a:p>
          <a:p>
            <a:pPr marL="609600" indent="-609600" algn="ctr">
              <a:buFontTx/>
              <a:buNone/>
            </a:pPr>
            <a:endParaRPr lang="en-US" sz="3000" b="1" dirty="0">
              <a:solidFill>
                <a:srgbClr val="FF0000"/>
              </a:solidFill>
              <a:latin typeface="+mj-lt"/>
            </a:endParaRPr>
          </a:p>
          <a:p>
            <a:pPr algn="ctr">
              <a:lnSpc>
                <a:spcPct val="120000"/>
              </a:lnSpc>
              <a:buFontTx/>
              <a:buNone/>
            </a:pPr>
            <a:r>
              <a:rPr lang="en-US" sz="4400" b="1" dirty="0" smtClean="0">
                <a:solidFill>
                  <a:srgbClr val="FF0000"/>
                </a:solidFill>
                <a:latin typeface="Times New Roman" panose="02020603050405020304" pitchFamily="18" charset="0"/>
                <a:cs typeface="Times New Roman" panose="02020603050405020304" pitchFamily="18" charset="0"/>
              </a:rPr>
              <a:t>NỘI DUNG TẬP HUẤN</a:t>
            </a:r>
          </a:p>
          <a:p>
            <a:pPr algn="ctr">
              <a:lnSpc>
                <a:spcPct val="120000"/>
              </a:lnSpc>
              <a:buFontTx/>
              <a:buNone/>
            </a:pPr>
            <a:r>
              <a:rPr lang="en-US" sz="3600" b="1" dirty="0" err="1" smtClean="0">
                <a:solidFill>
                  <a:srgbClr val="002060"/>
                </a:solidFill>
                <a:latin typeface="Times New Roman" panose="02020603050405020304" pitchFamily="18" charset="0"/>
                <a:cs typeface="Times New Roman" panose="02020603050405020304" pitchFamily="18" charset="0"/>
              </a:rPr>
              <a:t>Giới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thiệu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một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số</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nội</a:t>
            </a:r>
            <a:r>
              <a:rPr lang="en-US" sz="3600" b="1" dirty="0" smtClean="0">
                <a:solidFill>
                  <a:srgbClr val="002060"/>
                </a:solidFill>
                <a:latin typeface="Times New Roman" panose="02020603050405020304" pitchFamily="18" charset="0"/>
                <a:cs typeface="Times New Roman" panose="02020603050405020304" pitchFamily="18" charset="0"/>
              </a:rPr>
              <a:t> dung </a:t>
            </a:r>
            <a:r>
              <a:rPr lang="en-US" sz="3600" b="1" dirty="0" err="1" smtClean="0">
                <a:solidFill>
                  <a:srgbClr val="002060"/>
                </a:solidFill>
                <a:latin typeface="Times New Roman" panose="02020603050405020304" pitchFamily="18" charset="0"/>
                <a:cs typeface="Times New Roman" panose="02020603050405020304" pitchFamily="18" charset="0"/>
              </a:rPr>
              <a:t>cơ</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bản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err="1">
                <a:solidFill>
                  <a:srgbClr val="002060"/>
                </a:solidFill>
                <a:latin typeface="Times New Roman" panose="02020603050405020304" pitchFamily="18" charset="0"/>
                <a:cs typeface="Times New Roman" panose="02020603050405020304" pitchFamily="18" charset="0"/>
              </a:rPr>
              <a:t>Quy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định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đua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khen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thưởng</a:t>
            </a:r>
            <a:r>
              <a:rPr lang="en-US" sz="3600" b="1" dirty="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122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762000"/>
            <a:ext cx="8229600" cy="1139825"/>
          </a:xfrm>
        </p:spPr>
        <p:txBody>
          <a:bodyPr/>
          <a:lstStyle/>
          <a:p>
            <a:r>
              <a:rPr lang="en-US" sz="4200" b="1" i="1">
                <a:solidFill>
                  <a:srgbClr val="FF0000"/>
                </a:solidFill>
                <a:effectLst/>
              </a:rPr>
              <a:t/>
            </a:r>
            <a:br>
              <a:rPr lang="en-US" sz="4200" b="1" i="1">
                <a:solidFill>
                  <a:srgbClr val="FF0000"/>
                </a:solidFill>
                <a:effectLst/>
              </a:rPr>
            </a:br>
            <a:r>
              <a:rPr lang="en-US" sz="4200" b="1">
                <a:solidFill>
                  <a:srgbClr val="FF0000"/>
                </a:solidFill>
                <a:effectLst/>
              </a:rPr>
              <a:t/>
            </a:r>
            <a:br>
              <a:rPr lang="en-US" sz="4200" b="1">
                <a:solidFill>
                  <a:srgbClr val="FF0000"/>
                </a:solidFill>
                <a:effectLst/>
              </a:rPr>
            </a:br>
            <a:endParaRPr lang="en-US" sz="4200" b="1">
              <a:solidFill>
                <a:srgbClr val="FF0000"/>
              </a:solidFill>
              <a:effectLst/>
            </a:endParaRPr>
          </a:p>
        </p:txBody>
      </p:sp>
      <p:sp>
        <p:nvSpPr>
          <p:cNvPr id="3" name="Content Placeholder 2"/>
          <p:cNvSpPr>
            <a:spLocks noGrp="1"/>
          </p:cNvSpPr>
          <p:nvPr>
            <p:ph idx="1"/>
          </p:nvPr>
        </p:nvSpPr>
        <p:spPr>
          <a:xfrm>
            <a:off x="152400" y="453350"/>
            <a:ext cx="8763000" cy="6176050"/>
          </a:xfrm>
        </p:spPr>
        <p:txBody>
          <a:bodyPr/>
          <a:lstStyle/>
          <a:p>
            <a:pPr algn="just">
              <a:lnSpc>
                <a:spcPts val="4000"/>
              </a:lnSpc>
              <a:spcBef>
                <a:spcPts val="600"/>
              </a:spcBef>
              <a:spcAft>
                <a:spcPts val="600"/>
              </a:spcAft>
              <a:defRPr/>
            </a:pPr>
            <a:r>
              <a:rPr lang="en-US" sz="2800" u="none" dirty="0" smtClean="0">
                <a:solidFill>
                  <a:srgbClr val="C00000"/>
                </a:solidFill>
                <a:latin typeface="Times New Roman" panose="02020603050405020304" pitchFamily="18" charset="0"/>
                <a:cs typeface="Times New Roman" panose="02020603050405020304" pitchFamily="18" charset="0"/>
              </a:rPr>
              <a:t>3.4</a:t>
            </a:r>
            <a:r>
              <a:rPr lang="vi-VN" sz="2800" u="none" dirty="0" smtClean="0">
                <a:solidFill>
                  <a:srgbClr val="C00000"/>
                </a:solidFill>
                <a:latin typeface="Times New Roman" panose="02020603050405020304" pitchFamily="18" charset="0"/>
                <a:cs typeface="Times New Roman" panose="02020603050405020304" pitchFamily="18" charset="0"/>
              </a:rPr>
              <a:t>. </a:t>
            </a:r>
            <a:r>
              <a:rPr lang="vi-VN" sz="2800" u="none" dirty="0">
                <a:solidFill>
                  <a:srgbClr val="C00000"/>
                </a:solidFill>
                <a:latin typeface="Times New Roman" panose="02020603050405020304" pitchFamily="18" charset="0"/>
                <a:cs typeface="Times New Roman" panose="02020603050405020304" pitchFamily="18" charset="0"/>
              </a:rPr>
              <a:t>Danh hiệu </a:t>
            </a:r>
            <a:r>
              <a:rPr lang="vi-VN" sz="2800" b="1" u="none" dirty="0">
                <a:solidFill>
                  <a:srgbClr val="C00000"/>
                </a:solidFill>
                <a:latin typeface="Times New Roman" panose="02020603050405020304" pitchFamily="18" charset="0"/>
                <a:cs typeface="Times New Roman" panose="02020603050405020304" pitchFamily="18" charset="0"/>
              </a:rPr>
              <a:t>“Chiến sĩ thi đua toàn quốc</a:t>
            </a:r>
            <a:r>
              <a:rPr lang="vi-VN" sz="2800" b="1" u="none" dirty="0" smtClean="0">
                <a:solidFill>
                  <a:srgbClr val="C00000"/>
                </a:solidFill>
                <a:latin typeface="Times New Roman" panose="02020603050405020304" pitchFamily="18" charset="0"/>
                <a:cs typeface="Times New Roman" panose="02020603050405020304" pitchFamily="18" charset="0"/>
              </a:rPr>
              <a: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i="1" u="none" spc="-50" dirty="0" smtClean="0">
                <a:solidFill>
                  <a:srgbClr val="FF0000"/>
                </a:solidFill>
                <a:latin typeface="Times New Roman" panose="02020603050405020304" pitchFamily="18" charset="0"/>
                <a:cs typeface="Times New Roman" panose="02020603050405020304" pitchFamily="18" charset="0"/>
              </a:rPr>
              <a:t>(K2</a:t>
            </a:r>
            <a:r>
              <a:rPr lang="en-US" sz="2800" i="1" u="none" spc="-50" dirty="0">
                <a:solidFill>
                  <a:srgbClr val="FF0000"/>
                </a:solidFill>
                <a:latin typeface="Times New Roman" panose="02020603050405020304" pitchFamily="18" charset="0"/>
                <a:cs typeface="Times New Roman" panose="02020603050405020304" pitchFamily="18" charset="0"/>
              </a:rPr>
              <a:t>, Đ10, QĐ24 </a:t>
            </a:r>
            <a:r>
              <a:rPr lang="en-US" sz="2800" i="1" u="none" spc="-50" dirty="0" err="1">
                <a:solidFill>
                  <a:srgbClr val="FF0000"/>
                </a:solidFill>
                <a:latin typeface="Times New Roman" panose="02020603050405020304" pitchFamily="18" charset="0"/>
                <a:cs typeface="Times New Roman" panose="02020603050405020304" pitchFamily="18" charset="0"/>
              </a:rPr>
              <a:t>hoặc</a:t>
            </a:r>
            <a:r>
              <a:rPr lang="en-US" sz="2800" i="1" u="none" spc="-50" dirty="0">
                <a:solidFill>
                  <a:srgbClr val="FF0000"/>
                </a:solidFill>
                <a:latin typeface="Times New Roman" panose="02020603050405020304" pitchFamily="18" charset="0"/>
                <a:cs typeface="Times New Roman" panose="02020603050405020304" pitchFamily="18" charset="0"/>
              </a:rPr>
              <a:t> </a:t>
            </a:r>
            <a:r>
              <a:rPr lang="en-US" sz="2800" i="1" u="none" spc="-50" dirty="0" smtClean="0">
                <a:solidFill>
                  <a:srgbClr val="FF0000"/>
                </a:solidFill>
                <a:latin typeface="Times New Roman" panose="02020603050405020304" pitchFamily="18" charset="0"/>
                <a:cs typeface="Times New Roman" panose="02020603050405020304" pitchFamily="18" charset="0"/>
              </a:rPr>
              <a:t>K1, </a:t>
            </a:r>
            <a:r>
              <a:rPr lang="en-US" sz="2800" i="1" u="none" spc="-50" dirty="0">
                <a:solidFill>
                  <a:srgbClr val="FF0000"/>
                </a:solidFill>
                <a:latin typeface="Times New Roman" panose="02020603050405020304" pitchFamily="18" charset="0"/>
                <a:cs typeface="Times New Roman" panose="02020603050405020304" pitchFamily="18" charset="0"/>
              </a:rPr>
              <a:t>Đ9, NĐ91)</a:t>
            </a:r>
            <a:endParaRPr lang="en-US" sz="2800" dirty="0">
              <a:solidFill>
                <a:srgbClr val="00B05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X</a:t>
            </a:r>
            <a:r>
              <a:rPr lang="vi-VN" sz="2800" u="none" dirty="0">
                <a:latin typeface="Times New Roman" panose="02020603050405020304" pitchFamily="18" charset="0"/>
                <a:cs typeface="Times New Roman" panose="02020603050405020304" pitchFamily="18" charset="0"/>
              </a:rPr>
              <a:t>ét tặng cho </a:t>
            </a:r>
            <a:r>
              <a:rPr lang="vi-VN" sz="2800" u="none" dirty="0">
                <a:solidFill>
                  <a:srgbClr val="FF0000"/>
                </a:solidFill>
                <a:latin typeface="Times New Roman" panose="02020603050405020304" pitchFamily="18" charset="0"/>
                <a:cs typeface="Times New Roman" panose="02020603050405020304" pitchFamily="18" charset="0"/>
              </a:rPr>
              <a:t>cá nhân</a:t>
            </a:r>
            <a:r>
              <a:rPr lang="en-US" sz="2800" u="none" dirty="0">
                <a:latin typeface="Times New Roman" panose="02020603050405020304" pitchFamily="18" charset="0"/>
                <a:cs typeface="Times New Roman" panose="02020603050405020304" pitchFamily="18" charset="0"/>
              </a:rPr>
              <a:t>:</a:t>
            </a:r>
          </a:p>
          <a:p>
            <a:pPr marL="228600" indent="-228600" algn="just">
              <a:lnSpc>
                <a:spcPts val="4000"/>
              </a:lnSpc>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a:t>
            </a:r>
            <a:r>
              <a:rPr lang="vi-VN" sz="2800" u="none" dirty="0">
                <a:latin typeface="Times New Roman" panose="02020603050405020304" pitchFamily="18" charset="0"/>
                <a:cs typeface="Times New Roman" panose="02020603050405020304" pitchFamily="18" charset="0"/>
              </a:rPr>
              <a:t> </a:t>
            </a:r>
            <a:r>
              <a:rPr lang="en-US" sz="2800" u="none" dirty="0">
                <a:solidFill>
                  <a:srgbClr val="002060"/>
                </a:solidFill>
                <a:latin typeface="Times New Roman" panose="02020603050405020304" pitchFamily="18" charset="0"/>
                <a:cs typeface="Times New Roman" panose="02020603050405020304" pitchFamily="18" charset="0"/>
              </a:rPr>
              <a:t>C</a:t>
            </a:r>
            <a:r>
              <a:rPr lang="vi-VN" sz="2800" u="none" dirty="0">
                <a:solidFill>
                  <a:srgbClr val="002060"/>
                </a:solidFill>
                <a:latin typeface="Times New Roman" panose="02020603050405020304" pitchFamily="18" charset="0"/>
                <a:cs typeface="Times New Roman" panose="02020603050405020304" pitchFamily="18" charset="0"/>
              </a:rPr>
              <a:t>ó thành tích tiêu biểu xuất sắc </a:t>
            </a:r>
            <a:r>
              <a:rPr lang="en-US" sz="2800" u="none" dirty="0" err="1" smtClean="0">
                <a:solidFill>
                  <a:srgbClr val="002060"/>
                </a:solidFill>
                <a:latin typeface="Times New Roman" panose="02020603050405020304" pitchFamily="18" charset="0"/>
                <a:cs typeface="Times New Roman" panose="02020603050405020304" pitchFamily="18" charset="0"/>
              </a:rPr>
              <a:t>nhất</a:t>
            </a:r>
            <a:r>
              <a:rPr lang="en-US" sz="2800" u="none" dirty="0" smtClean="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trong </a:t>
            </a:r>
            <a:r>
              <a:rPr lang="vi-VN" sz="2800" u="none" dirty="0">
                <a:solidFill>
                  <a:srgbClr val="002060"/>
                </a:solidFill>
                <a:latin typeface="Times New Roman" panose="02020603050405020304" pitchFamily="18" charset="0"/>
                <a:cs typeface="Times New Roman" panose="02020603050405020304" pitchFamily="18" charset="0"/>
              </a:rPr>
              <a:t>số những cá nhân có </a:t>
            </a:r>
            <a:r>
              <a:rPr lang="en-US" sz="2800" u="none" dirty="0" smtClean="0">
                <a:solidFill>
                  <a:srgbClr val="FF0000"/>
                </a:solidFill>
                <a:latin typeface="Times New Roman" panose="02020603050405020304" pitchFamily="18" charset="0"/>
                <a:cs typeface="Times New Roman" panose="02020603050405020304" pitchFamily="18" charset="0"/>
              </a:rPr>
              <a:t>02</a:t>
            </a:r>
            <a:r>
              <a:rPr lang="vi-VN" sz="2800" u="none" dirty="0" smtClean="0">
                <a:solidFill>
                  <a:srgbClr val="FF0000"/>
                </a:solidFill>
                <a:latin typeface="Times New Roman" panose="02020603050405020304" pitchFamily="18" charset="0"/>
                <a:cs typeface="Times New Roman" panose="02020603050405020304" pitchFamily="18" charset="0"/>
              </a:rPr>
              <a:t> </a:t>
            </a:r>
            <a:r>
              <a:rPr lang="vi-VN" sz="2800" u="none" dirty="0">
                <a:solidFill>
                  <a:srgbClr val="FF0000"/>
                </a:solidFill>
                <a:latin typeface="Times New Roman" panose="02020603050405020304" pitchFamily="18" charset="0"/>
                <a:cs typeface="Times New Roman" panose="02020603050405020304" pitchFamily="18" charset="0"/>
              </a:rPr>
              <a:t>lần liên tục </a:t>
            </a:r>
            <a:r>
              <a:rPr lang="vi-VN" sz="2800" u="none" dirty="0">
                <a:solidFill>
                  <a:srgbClr val="002060"/>
                </a:solidFill>
                <a:latin typeface="Times New Roman" panose="02020603050405020304" pitchFamily="18" charset="0"/>
                <a:cs typeface="Times New Roman" panose="02020603050405020304" pitchFamily="18" charset="0"/>
              </a:rPr>
              <a:t>đạt danh hiệu </a:t>
            </a:r>
            <a:r>
              <a:rPr lang="vi-VN" sz="2800" u="none" dirty="0">
                <a:solidFill>
                  <a:srgbClr val="FF0000"/>
                </a:solidFill>
                <a:latin typeface="Times New Roman" panose="02020603050405020304" pitchFamily="18" charset="0"/>
                <a:cs typeface="Times New Roman" panose="02020603050405020304" pitchFamily="18" charset="0"/>
              </a:rPr>
              <a:t>Chiến sĩ thi đua </a:t>
            </a:r>
            <a:r>
              <a:rPr lang="en-US" sz="2800" u="none" dirty="0" err="1" smtClean="0">
                <a:solidFill>
                  <a:srgbClr val="FF0000"/>
                </a:solidFill>
                <a:latin typeface="Times New Roman" panose="02020603050405020304" pitchFamily="18" charset="0"/>
                <a:cs typeface="Times New Roman" panose="02020603050405020304" pitchFamily="18" charset="0"/>
              </a:rPr>
              <a:t>thành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phố</a:t>
            </a:r>
            <a:r>
              <a:rPr lang="vi-VN" sz="2800" u="none" dirty="0" smtClean="0">
                <a:solidFill>
                  <a:srgbClr val="FF0000"/>
                </a:solidFill>
                <a:latin typeface="Times New Roman" panose="02020603050405020304" pitchFamily="18" charset="0"/>
                <a:cs typeface="Times New Roman" panose="02020603050405020304" pitchFamily="18" charset="0"/>
              </a:rPr>
              <a:t>.</a:t>
            </a:r>
            <a:endParaRPr lang="en-US" sz="2800" u="none" dirty="0">
              <a:solidFill>
                <a:srgbClr val="FF0000"/>
              </a:solidFill>
              <a:latin typeface="Times New Roman" panose="02020603050405020304" pitchFamily="18" charset="0"/>
              <a:cs typeface="Times New Roman" panose="02020603050405020304" pitchFamily="18" charset="0"/>
            </a:endParaRPr>
          </a:p>
          <a:p>
            <a:pPr marL="228600" indent="-228600" algn="just">
              <a:lnSpc>
                <a:spcPts val="4000"/>
              </a:lnSpc>
              <a:spcBef>
                <a:spcPts val="600"/>
              </a:spcBef>
              <a:spcAft>
                <a:spcPts val="600"/>
              </a:spcAft>
              <a:buNone/>
              <a:defRPr/>
            </a:pP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Có</a:t>
            </a:r>
            <a:r>
              <a:rPr lang="en-US" sz="2800" u="none" dirty="0" smtClean="0">
                <a:solidFill>
                  <a:srgbClr val="FF0000"/>
                </a:solidFill>
                <a:latin typeface="Times New Roman" panose="02020603050405020304" pitchFamily="18" charset="0"/>
                <a:cs typeface="Times New Roman" panose="02020603050405020304" pitchFamily="18" charset="0"/>
              </a:rPr>
              <a:t> s</a:t>
            </a:r>
            <a:r>
              <a:rPr lang="vi-VN" sz="2800" u="none" dirty="0">
                <a:solidFill>
                  <a:srgbClr val="FF0000"/>
                </a:solidFill>
                <a:latin typeface="Times New Roman" panose="02020603050405020304" pitchFamily="18" charset="0"/>
                <a:cs typeface="Times New Roman" panose="02020603050405020304" pitchFamily="18" charset="0"/>
              </a:rPr>
              <a:t>áng kiến </a:t>
            </a:r>
            <a:r>
              <a:rPr lang="en-US" sz="2800" u="none" dirty="0" err="1" smtClean="0">
                <a:solidFill>
                  <a:srgbClr val="002060"/>
                </a:solidFill>
                <a:latin typeface="Times New Roman" panose="02020603050405020304" pitchFamily="18" charset="0"/>
                <a:cs typeface="Times New Roman" panose="02020603050405020304" pitchFamily="18" charset="0"/>
              </a:rPr>
              <a:t>hoặc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đề</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tài</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nghiên</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cứu</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khoa</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học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có</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hiệu</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quả</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áp</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dụng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và</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phạm</a:t>
            </a:r>
            <a:r>
              <a:rPr lang="en-US" sz="2800" u="none" dirty="0" smtClean="0">
                <a:solidFill>
                  <a:srgbClr val="002060"/>
                </a:solidFill>
                <a:latin typeface="Times New Roman" panose="02020603050405020304" pitchFamily="18" charset="0"/>
                <a:cs typeface="Times New Roman" panose="02020603050405020304" pitchFamily="18" charset="0"/>
              </a:rPr>
              <a:t> vi </a:t>
            </a:r>
            <a:r>
              <a:rPr lang="en-US" sz="2800" u="none" dirty="0" err="1" smtClean="0">
                <a:solidFill>
                  <a:srgbClr val="002060"/>
                </a:solidFill>
                <a:latin typeface="Times New Roman" panose="02020603050405020304" pitchFamily="18" charset="0"/>
                <a:cs typeface="Times New Roman" panose="02020603050405020304" pitchFamily="18" charset="0"/>
              </a:rPr>
              <a:t>ảnh</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hưởng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trong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toàn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quốc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do </a:t>
            </a:r>
            <a:r>
              <a:rPr lang="en-US" sz="2800" u="none" dirty="0" err="1" smtClean="0">
                <a:solidFill>
                  <a:srgbClr val="002060"/>
                </a:solidFill>
                <a:latin typeface="Times New Roman" panose="02020603050405020304" pitchFamily="18" charset="0"/>
                <a:cs typeface="Times New Roman" panose="02020603050405020304" pitchFamily="18" charset="0"/>
              </a:rPr>
              <a:t>người</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đứng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đầu</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bộ</a:t>
            </a:r>
            <a:r>
              <a:rPr lang="en-US" sz="2800" u="none" dirty="0" smtClean="0">
                <a:solidFill>
                  <a:srgbClr val="002060"/>
                </a:solidFill>
                <a:latin typeface="Times New Roman" panose="02020603050405020304" pitchFamily="18" charset="0"/>
                <a:cs typeface="Times New Roman" panose="02020603050405020304" pitchFamily="18" charset="0"/>
              </a:rPr>
              <a:t>, ban, </a:t>
            </a:r>
            <a:r>
              <a:rPr lang="en-US" sz="2800" u="none" dirty="0" err="1" smtClean="0">
                <a:solidFill>
                  <a:srgbClr val="002060"/>
                </a:solidFill>
                <a:latin typeface="Times New Roman" panose="02020603050405020304" pitchFamily="18" charset="0"/>
                <a:cs typeface="Times New Roman" panose="02020603050405020304" pitchFamily="18" charset="0"/>
              </a:rPr>
              <a:t>ngành</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tỉnh</a:t>
            </a:r>
            <a:r>
              <a:rPr lang="en-US"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đoàn</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thể</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Trung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ương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công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nhận</a:t>
            </a:r>
            <a:r>
              <a:rPr lang="en-US" sz="2800" u="none" dirty="0">
                <a:solidFill>
                  <a:srgbClr val="002060"/>
                </a:solidFill>
                <a:latin typeface="Times New Roman" panose="02020603050405020304" pitchFamily="18" charset="0"/>
                <a:cs typeface="Times New Roman" panose="02020603050405020304" pitchFamily="18" charset="0"/>
              </a:rPr>
              <a:t>.</a:t>
            </a:r>
            <a:r>
              <a:rPr lang="vi-VN" sz="2800" u="none" dirty="0">
                <a:solidFill>
                  <a:srgbClr val="002060"/>
                </a:solidFill>
                <a:latin typeface="Times New Roman" panose="02020603050405020304" pitchFamily="18" charset="0"/>
                <a:cs typeface="Times New Roman" panose="02020603050405020304" pitchFamily="18" charset="0"/>
              </a:rPr>
              <a:t> </a:t>
            </a:r>
            <a:endParaRPr lang="en-US" sz="2800" u="none" dirty="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buNone/>
              <a:defRPr/>
            </a:pPr>
            <a:endParaRPr lang="en-US" sz="2800" u="none"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065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4262"/>
            <a:ext cx="8763000" cy="5068054"/>
          </a:xfrm>
        </p:spPr>
        <p:txBody>
          <a:bodyPr/>
          <a:lstStyle/>
          <a:p>
            <a:pPr algn="just">
              <a:spcBef>
                <a:spcPts val="600"/>
              </a:spcBef>
              <a:spcAft>
                <a:spcPts val="600"/>
              </a:spcAft>
              <a:buNone/>
              <a:defRPr/>
            </a:pPr>
            <a:r>
              <a:rPr lang="en-US" sz="2800" b="1" u="none" dirty="0" smtClean="0">
                <a:solidFill>
                  <a:srgbClr val="C00000"/>
                </a:solidFill>
                <a:latin typeface="Times New Roman" panose="02020603050405020304" pitchFamily="18" charset="0"/>
                <a:cs typeface="Times New Roman" panose="02020603050405020304" pitchFamily="18" charset="0"/>
              </a:rPr>
              <a:t>3.5. </a:t>
            </a:r>
            <a:r>
              <a:rPr lang="vi-VN" sz="2800" b="1" u="none" dirty="0" smtClean="0">
                <a:solidFill>
                  <a:srgbClr val="C00000"/>
                </a:solidFill>
                <a:latin typeface="Times New Roman" panose="02020603050405020304" pitchFamily="18" charset="0"/>
                <a:cs typeface="Times New Roman" panose="02020603050405020304" pitchFamily="18" charset="0"/>
              </a:rPr>
              <a:t>Danh </a:t>
            </a:r>
            <a:r>
              <a:rPr lang="vi-VN" sz="2800" b="1" u="none" dirty="0">
                <a:solidFill>
                  <a:srgbClr val="C00000"/>
                </a:solidFill>
                <a:latin typeface="Times New Roman" panose="02020603050405020304" pitchFamily="18" charset="0"/>
                <a:cs typeface="Times New Roman" panose="02020603050405020304" pitchFamily="18" charset="0"/>
              </a:rPr>
              <a:t>hiệu “Tập thể Lao động tiên tiến</a:t>
            </a:r>
            <a:r>
              <a:rPr lang="vi-VN" sz="2800" b="1" u="none" dirty="0" smtClean="0">
                <a:solidFill>
                  <a:srgbClr val="C00000"/>
                </a:solidFill>
                <a:latin typeface="Times New Roman" panose="02020603050405020304" pitchFamily="18" charset="0"/>
                <a:cs typeface="Times New Roman" panose="02020603050405020304" pitchFamily="18" charset="0"/>
              </a:rPr>
              <a:t>”</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Đơn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vị</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tiên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tiến</a:t>
            </a:r>
            <a:r>
              <a:rPr lang="en-US" sz="2800" b="1" u="none" dirty="0" smtClean="0">
                <a:solidFill>
                  <a:srgbClr val="C00000"/>
                </a:solidFill>
                <a:latin typeface="Times New Roman" panose="02020603050405020304" pitchFamily="18" charset="0"/>
                <a:cs typeface="Times New Roman" panose="02020603050405020304" pitchFamily="18" charset="0"/>
              </a:rPr>
              <a:t>”</a:t>
            </a:r>
            <a:r>
              <a:rPr lang="vi-VN" sz="2800" b="1" u="none" dirty="0" smtClean="0">
                <a:solidFill>
                  <a:srgbClr val="C00000"/>
                </a:solidFill>
                <a:latin typeface="Times New Roman" panose="02020603050405020304" pitchFamily="18" charset="0"/>
                <a:cs typeface="Times New Roman" panose="02020603050405020304" pitchFamily="18" charset="0"/>
              </a:rPr>
              <a:t>  </a:t>
            </a:r>
            <a:r>
              <a:rPr lang="en-US" sz="2800" b="1" i="1" u="none" dirty="0">
                <a:solidFill>
                  <a:srgbClr val="FF0000"/>
                </a:solidFill>
                <a:latin typeface="Times New Roman" panose="02020603050405020304" pitchFamily="18" charset="0"/>
                <a:cs typeface="Times New Roman" panose="02020603050405020304" pitchFamily="18" charset="0"/>
              </a:rPr>
              <a:t>(</a:t>
            </a:r>
            <a:r>
              <a:rPr lang="en-US" sz="2800" b="1" i="1" u="none" dirty="0" smtClean="0">
                <a:solidFill>
                  <a:srgbClr val="FF0000"/>
                </a:solidFill>
                <a:latin typeface="Times New Roman" panose="02020603050405020304" pitchFamily="18" charset="0"/>
                <a:cs typeface="Times New Roman" panose="02020603050405020304" pitchFamily="18" charset="0"/>
              </a:rPr>
              <a:t>Đ15 QĐ24)</a:t>
            </a:r>
          </a:p>
          <a:p>
            <a:pPr algn="just">
              <a:lnSpc>
                <a:spcPts val="4000"/>
              </a:lnSpc>
              <a:spcBef>
                <a:spcPts val="600"/>
              </a:spcBef>
              <a:spcAft>
                <a:spcPts val="600"/>
              </a:spcAft>
              <a:buNone/>
              <a:defRPr/>
            </a:pPr>
            <a:r>
              <a:rPr lang="en-US" sz="2800" i="1" u="none" dirty="0">
                <a:solidFill>
                  <a:srgbClr val="002060"/>
                </a:solidFill>
                <a:latin typeface="Times New Roman" panose="02020603050405020304" pitchFamily="18" charset="0"/>
                <a:cs typeface="Times New Roman" panose="02020603050405020304" pitchFamily="18" charset="0"/>
              </a:rPr>
              <a:t>X</a:t>
            </a:r>
            <a:r>
              <a:rPr lang="vi-VN" sz="2800" u="none" dirty="0" smtClean="0">
                <a:solidFill>
                  <a:srgbClr val="002060"/>
                </a:solidFill>
                <a:latin typeface="Times New Roman" panose="02020603050405020304" pitchFamily="18" charset="0"/>
                <a:cs typeface="Times New Roman" panose="02020603050405020304" pitchFamily="18" charset="0"/>
              </a:rPr>
              <a:t>ét </a:t>
            </a:r>
            <a:r>
              <a:rPr lang="vi-VN" sz="2800" u="none" dirty="0">
                <a:solidFill>
                  <a:srgbClr val="002060"/>
                </a:solidFill>
                <a:latin typeface="Times New Roman" panose="02020603050405020304" pitchFamily="18" charset="0"/>
                <a:cs typeface="Times New Roman" panose="02020603050405020304" pitchFamily="18" charset="0"/>
              </a:rPr>
              <a:t>tặng cho</a:t>
            </a:r>
            <a:r>
              <a:rPr lang="en-US" sz="2800" u="none" dirty="0">
                <a:solidFill>
                  <a:srgbClr val="002060"/>
                </a:solidFill>
                <a:latin typeface="Times New Roman" panose="02020603050405020304" pitchFamily="18" charset="0"/>
                <a:cs typeface="Times New Roman" panose="02020603050405020304" pitchFamily="18" charset="0"/>
              </a:rPr>
              <a:t> </a:t>
            </a:r>
            <a:r>
              <a:rPr lang="vi-VN" sz="2800" u="none" dirty="0">
                <a:solidFill>
                  <a:srgbClr val="002060"/>
                </a:solidFill>
                <a:latin typeface="Times New Roman" panose="02020603050405020304" pitchFamily="18" charset="0"/>
                <a:cs typeface="Times New Roman" panose="02020603050405020304" pitchFamily="18" charset="0"/>
              </a:rPr>
              <a:t>các tập thể:</a:t>
            </a:r>
          </a:p>
          <a:p>
            <a:pPr algn="just">
              <a:lnSpc>
                <a:spcPts val="4000"/>
              </a:lnSpc>
              <a:spcBef>
                <a:spcPts val="600"/>
              </a:spcBef>
              <a:spcAft>
                <a:spcPts val="600"/>
              </a:spcAft>
              <a:buNone/>
              <a:defRPr/>
            </a:pPr>
            <a:r>
              <a:rPr lang="vi-VN" sz="2800" u="none" dirty="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Hoàn </a:t>
            </a:r>
            <a:r>
              <a:rPr lang="vi-VN" sz="2800" u="none" dirty="0">
                <a:solidFill>
                  <a:srgbClr val="002060"/>
                </a:solidFill>
                <a:latin typeface="Times New Roman" panose="02020603050405020304" pitchFamily="18" charset="0"/>
                <a:cs typeface="Times New Roman" panose="02020603050405020304" pitchFamily="18" charset="0"/>
              </a:rPr>
              <a:t>thành </a:t>
            </a:r>
            <a:r>
              <a:rPr lang="vi-VN" sz="2800" u="none" dirty="0">
                <a:solidFill>
                  <a:srgbClr val="FF0000"/>
                </a:solidFill>
                <a:latin typeface="Times New Roman" panose="02020603050405020304" pitchFamily="18" charset="0"/>
                <a:cs typeface="Times New Roman" panose="02020603050405020304" pitchFamily="18" charset="0"/>
              </a:rPr>
              <a:t>tốt</a:t>
            </a:r>
            <a:r>
              <a:rPr lang="vi-VN" sz="2800" u="none" dirty="0">
                <a:solidFill>
                  <a:srgbClr val="C00000"/>
                </a:solidFill>
                <a:latin typeface="Times New Roman" panose="02020603050405020304" pitchFamily="18" charset="0"/>
                <a:cs typeface="Times New Roman" panose="02020603050405020304" pitchFamily="18" charset="0"/>
              </a:rPr>
              <a:t> </a:t>
            </a:r>
            <a:r>
              <a:rPr lang="vi-VN" sz="2800" u="none" dirty="0">
                <a:solidFill>
                  <a:srgbClr val="002060"/>
                </a:solidFill>
                <a:latin typeface="Times New Roman" panose="02020603050405020304" pitchFamily="18" charset="0"/>
                <a:cs typeface="Times New Roman" panose="02020603050405020304" pitchFamily="18" charset="0"/>
              </a:rPr>
              <a:t>nhiệm vụ và kế hoạch được giao;</a:t>
            </a:r>
          </a:p>
          <a:p>
            <a:pPr marL="228600" indent="-228600" algn="just">
              <a:lnSpc>
                <a:spcPts val="4000"/>
              </a:lnSpc>
              <a:spcBef>
                <a:spcPts val="600"/>
              </a:spcBef>
              <a:spcAft>
                <a:spcPts val="600"/>
              </a:spcAft>
              <a:buNone/>
              <a:defRPr/>
            </a:pPr>
            <a:r>
              <a:rPr lang="vi-VN" sz="2800" u="none" dirty="0">
                <a:solidFill>
                  <a:srgbClr val="002060"/>
                </a:solidFill>
                <a:latin typeface="Times New Roman" panose="02020603050405020304" pitchFamily="18" charset="0"/>
                <a:cs typeface="Times New Roman" panose="02020603050405020304" pitchFamily="18" charset="0"/>
              </a:rPr>
              <a:t>- </a:t>
            </a:r>
            <a:r>
              <a:rPr lang="vi-VN" sz="2800" u="none" spc="-50" dirty="0" smtClean="0">
                <a:solidFill>
                  <a:srgbClr val="002060"/>
                </a:solidFill>
                <a:latin typeface="Times New Roman" panose="02020603050405020304" pitchFamily="18" charset="0"/>
                <a:cs typeface="Times New Roman" panose="02020603050405020304" pitchFamily="18" charset="0"/>
              </a:rPr>
              <a:t>Có </a:t>
            </a:r>
            <a:r>
              <a:rPr lang="vi-VN" sz="2800" u="none" spc="-50" dirty="0">
                <a:solidFill>
                  <a:srgbClr val="002060"/>
                </a:solidFill>
                <a:latin typeface="Times New Roman" panose="02020603050405020304" pitchFamily="18" charset="0"/>
                <a:cs typeface="Times New Roman" panose="02020603050405020304" pitchFamily="18" charset="0"/>
              </a:rPr>
              <a:t>phong trào thi đua thường xuyên, thiết thực, có hiệu quả;</a:t>
            </a:r>
          </a:p>
          <a:p>
            <a:pPr marL="177800" indent="-177800" algn="just">
              <a:lnSpc>
                <a:spcPts val="4000"/>
              </a:lnSpc>
              <a:spcBef>
                <a:spcPts val="600"/>
              </a:spcBef>
              <a:spcAft>
                <a:spcPts val="600"/>
              </a:spcAft>
              <a:buNone/>
              <a:defRPr/>
            </a:pPr>
            <a:r>
              <a:rPr lang="vi-VN" sz="2800" u="none" dirty="0">
                <a:solidFill>
                  <a:srgbClr val="002060"/>
                </a:solidFill>
                <a:latin typeface="Times New Roman" panose="02020603050405020304" pitchFamily="18" charset="0"/>
                <a:cs typeface="Times New Roman" panose="02020603050405020304" pitchFamily="18" charset="0"/>
              </a:rPr>
              <a:t>- Có </a:t>
            </a:r>
            <a:r>
              <a:rPr lang="vi-VN" sz="2800" u="none" dirty="0">
                <a:solidFill>
                  <a:srgbClr val="FF0000"/>
                </a:solidFill>
                <a:latin typeface="Times New Roman" panose="02020603050405020304" pitchFamily="18" charset="0"/>
                <a:cs typeface="Times New Roman" panose="02020603050405020304" pitchFamily="18" charset="0"/>
              </a:rPr>
              <a:t>trên 50% cá nhân </a:t>
            </a:r>
            <a:r>
              <a:rPr lang="vi-VN" sz="2800" u="none" dirty="0">
                <a:solidFill>
                  <a:srgbClr val="002060"/>
                </a:solidFill>
                <a:latin typeface="Times New Roman" panose="02020603050405020304" pitchFamily="18" charset="0"/>
                <a:cs typeface="Times New Roman" panose="02020603050405020304" pitchFamily="18" charset="0"/>
              </a:rPr>
              <a:t>trong tập thể đạt danh hiệu “Lao động tiên tiến” và </a:t>
            </a:r>
            <a:r>
              <a:rPr lang="vi-VN" sz="2800" u="none" dirty="0">
                <a:solidFill>
                  <a:srgbClr val="FF0000"/>
                </a:solidFill>
                <a:latin typeface="Times New Roman" panose="02020603050405020304" pitchFamily="18" charset="0"/>
                <a:cs typeface="Times New Roman" panose="02020603050405020304" pitchFamily="18" charset="0"/>
              </a:rPr>
              <a:t>không có cá nhân bị kỷ luật </a:t>
            </a:r>
            <a:r>
              <a:rPr lang="vi-VN" sz="2800" u="none" dirty="0">
                <a:solidFill>
                  <a:srgbClr val="002060"/>
                </a:solidFill>
                <a:latin typeface="Times New Roman" panose="02020603050405020304" pitchFamily="18" charset="0"/>
                <a:cs typeface="Times New Roman" panose="02020603050405020304" pitchFamily="18" charset="0"/>
              </a:rPr>
              <a:t>từ hình thức </a:t>
            </a:r>
            <a:r>
              <a:rPr lang="vi-VN" sz="2800" u="none" dirty="0">
                <a:solidFill>
                  <a:srgbClr val="FF0000"/>
                </a:solidFill>
                <a:latin typeface="Times New Roman" panose="02020603050405020304" pitchFamily="18" charset="0"/>
                <a:cs typeface="Times New Roman" panose="02020603050405020304" pitchFamily="18" charset="0"/>
              </a:rPr>
              <a:t>cảnh cáo </a:t>
            </a:r>
            <a:r>
              <a:rPr lang="vi-VN" sz="2800" u="none" dirty="0">
                <a:solidFill>
                  <a:srgbClr val="002060"/>
                </a:solidFill>
                <a:latin typeface="Times New Roman" panose="02020603050405020304" pitchFamily="18" charset="0"/>
                <a:cs typeface="Times New Roman" panose="02020603050405020304" pitchFamily="18" charset="0"/>
              </a:rPr>
              <a:t>trở lên</a:t>
            </a:r>
            <a:r>
              <a:rPr lang="vi-VN" sz="2800" u="none" dirty="0" smtClean="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9699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3826"/>
            <a:ext cx="8382000" cy="6453049"/>
          </a:xfrm>
        </p:spPr>
        <p:txBody>
          <a:bodyPr/>
          <a:lstStyle/>
          <a:p>
            <a:pPr algn="just">
              <a:spcBef>
                <a:spcPts val="400"/>
              </a:spcBef>
              <a:spcAft>
                <a:spcPts val="400"/>
              </a:spcAft>
              <a:buFont typeface="Wingdings" panose="05000000000000000000" pitchFamily="2" charset="2"/>
              <a:buNone/>
              <a:defRPr/>
            </a:pPr>
            <a:r>
              <a:rPr lang="en-US" sz="2800" b="1" u="none" dirty="0" smtClean="0">
                <a:solidFill>
                  <a:srgbClr val="C00000"/>
                </a:solidFill>
                <a:latin typeface="Times New Roman" panose="02020603050405020304" pitchFamily="18" charset="0"/>
                <a:cs typeface="Times New Roman" panose="02020603050405020304" pitchFamily="18" charset="0"/>
              </a:rPr>
              <a:t>3.6. </a:t>
            </a:r>
            <a:r>
              <a:rPr lang="en-US" sz="2800" b="1" u="none" dirty="0" err="1" smtClean="0">
                <a:solidFill>
                  <a:srgbClr val="C00000"/>
                </a:solidFill>
                <a:latin typeface="Times New Roman" panose="02020603050405020304" pitchFamily="18" charset="0"/>
                <a:cs typeface="Times New Roman" panose="02020603050405020304" pitchFamily="18" charset="0"/>
              </a:rPr>
              <a:t>Danh</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hiệu</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Tập</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thể</a:t>
            </a:r>
            <a:r>
              <a:rPr lang="en-US" sz="2800" b="1" u="none" dirty="0">
                <a:solidFill>
                  <a:srgbClr val="C00000"/>
                </a:solidFill>
                <a:latin typeface="Times New Roman" panose="02020603050405020304" pitchFamily="18" charset="0"/>
                <a:cs typeface="Times New Roman" panose="02020603050405020304" pitchFamily="18" charset="0"/>
              </a:rPr>
              <a:t> Lao </a:t>
            </a:r>
            <a:r>
              <a:rPr lang="en-US" sz="2800" b="1" u="none" dirty="0" err="1">
                <a:solidFill>
                  <a:srgbClr val="C00000"/>
                </a:solidFill>
                <a:latin typeface="Times New Roman" panose="02020603050405020304" pitchFamily="18" charset="0"/>
                <a:cs typeface="Times New Roman" panose="02020603050405020304" pitchFamily="18" charset="0"/>
              </a:rPr>
              <a:t>động</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xuất</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sắc</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Đơn</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vị</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quyết</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thắng</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i="1" u="none" dirty="0" smtClean="0">
                <a:solidFill>
                  <a:srgbClr val="FF0000"/>
                </a:solidFill>
                <a:latin typeface="Times New Roman" panose="02020603050405020304" pitchFamily="18" charset="0"/>
                <a:cs typeface="Times New Roman" panose="02020603050405020304" pitchFamily="18" charset="0"/>
              </a:rPr>
              <a:t>(Đ14 QĐ24)</a:t>
            </a:r>
            <a:endParaRPr lang="en-US" sz="2800" i="1" u="none" dirty="0">
              <a:solidFill>
                <a:srgbClr val="FF0000"/>
              </a:solidFill>
              <a:latin typeface="Times New Roman" panose="02020603050405020304" pitchFamily="18" charset="0"/>
              <a:cs typeface="Times New Roman" panose="02020603050405020304" pitchFamily="18" charset="0"/>
            </a:endParaRPr>
          </a:p>
          <a:p>
            <a:pPr marL="228600" indent="-228600" algn="just">
              <a:lnSpc>
                <a:spcPts val="3600"/>
              </a:lnSpc>
              <a:spcBef>
                <a:spcPts val="400"/>
              </a:spcBef>
              <a:spcAft>
                <a:spcPts val="4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đ</a:t>
            </a:r>
            <a:r>
              <a:rPr lang="vi-VN" sz="2800" u="none" dirty="0">
                <a:latin typeface="Times New Roman" panose="02020603050405020304" pitchFamily="18" charset="0"/>
                <a:cs typeface="Times New Roman" panose="02020603050405020304" pitchFamily="18" charset="0"/>
              </a:rPr>
              <a:t>ạt </a:t>
            </a:r>
            <a:r>
              <a:rPr lang="vi-VN" sz="2800" u="none" dirty="0">
                <a:solidFill>
                  <a:srgbClr val="FF0000"/>
                </a:solidFill>
                <a:latin typeface="Times New Roman" panose="02020603050405020304" pitchFamily="18" charset="0"/>
                <a:cs typeface="Times New Roman" panose="02020603050405020304" pitchFamily="18" charset="0"/>
              </a:rPr>
              <a:t>danh hiệu “Tập thể Lao động tiên tiến</a:t>
            </a:r>
            <a:r>
              <a:rPr lang="vi-VN"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Đơn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vị</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tiên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tiến</a:t>
            </a:r>
            <a:r>
              <a:rPr lang="en-US" sz="2800" u="none" dirty="0" smtClean="0">
                <a:solidFill>
                  <a:srgbClr val="FF0000"/>
                </a:solidFill>
                <a:latin typeface="Times New Roman" panose="02020603050405020304" pitchFamily="18" charset="0"/>
                <a:cs typeface="Times New Roman" panose="02020603050405020304" pitchFamily="18" charset="0"/>
              </a:rPr>
              <a:t>”;</a:t>
            </a:r>
            <a:endParaRPr lang="en-US" sz="2800" u="none" dirty="0">
              <a:solidFill>
                <a:srgbClr val="FF0000"/>
              </a:solidFill>
              <a:latin typeface="Times New Roman" panose="02020603050405020304" pitchFamily="18" charset="0"/>
              <a:cs typeface="Times New Roman" panose="02020603050405020304" pitchFamily="18" charset="0"/>
            </a:endParaRPr>
          </a:p>
          <a:p>
            <a:pPr marL="228600" indent="-228600" algn="just">
              <a:lnSpc>
                <a:spcPts val="3600"/>
              </a:lnSpc>
              <a:spcBef>
                <a:spcPts val="400"/>
              </a:spcBef>
              <a:spcAft>
                <a:spcPts val="4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Sáng tạo, vượt khó hoàn thành xuất sắc nhiệm vụ được giao</a:t>
            </a:r>
            <a:r>
              <a:rPr lang="en-US" sz="2800" u="none" dirty="0">
                <a:latin typeface="Times New Roman" panose="02020603050405020304" pitchFamily="18" charset="0"/>
                <a:cs typeface="Times New Roman" panose="02020603050405020304" pitchFamily="18" charset="0"/>
              </a:rPr>
              <a:t>;</a:t>
            </a:r>
          </a:p>
          <a:p>
            <a:pPr marL="228600" indent="-228600" algn="just">
              <a:lnSpc>
                <a:spcPts val="3600"/>
              </a:lnSpc>
              <a:spcBef>
                <a:spcPts val="400"/>
              </a:spcBef>
              <a:spcAft>
                <a:spcPts val="4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Có phong trào thi đua thường xuyên, thiết thực, hiệu quả</a:t>
            </a:r>
            <a:r>
              <a:rPr lang="en-US" sz="2800" u="none" dirty="0">
                <a:latin typeface="Times New Roman" panose="02020603050405020304" pitchFamily="18" charset="0"/>
                <a:cs typeface="Times New Roman" panose="02020603050405020304" pitchFamily="18" charset="0"/>
              </a:rPr>
              <a:t>;</a:t>
            </a:r>
          </a:p>
          <a:p>
            <a:pPr marL="228600" indent="-228600" algn="just">
              <a:lnSpc>
                <a:spcPts val="3600"/>
              </a:lnSpc>
              <a:spcBef>
                <a:spcPts val="400"/>
              </a:spcBef>
              <a:spcAft>
                <a:spcPts val="4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vi-VN" sz="2800" u="none" dirty="0">
                <a:solidFill>
                  <a:srgbClr val="FF0000"/>
                </a:solidFill>
                <a:latin typeface="Times New Roman" panose="02020603050405020304" pitchFamily="18" charset="0"/>
                <a:cs typeface="Times New Roman" panose="02020603050405020304" pitchFamily="18" charset="0"/>
              </a:rPr>
              <a:t>Có 100% cá nhân </a:t>
            </a:r>
            <a:r>
              <a:rPr lang="vi-VN" sz="2800" u="none" dirty="0">
                <a:latin typeface="Times New Roman" panose="02020603050405020304" pitchFamily="18" charset="0"/>
                <a:cs typeface="Times New Roman" panose="02020603050405020304" pitchFamily="18" charset="0"/>
              </a:rPr>
              <a:t>trong tập thể hoàn thành nhiệm vụ được giao, trong đó có </a:t>
            </a:r>
            <a:r>
              <a:rPr lang="vi-VN" sz="2800" u="none" dirty="0">
                <a:solidFill>
                  <a:srgbClr val="FF0000"/>
                </a:solidFill>
                <a:latin typeface="Times New Roman" panose="02020603050405020304" pitchFamily="18" charset="0"/>
                <a:cs typeface="Times New Roman" panose="02020603050405020304" pitchFamily="18" charset="0"/>
              </a:rPr>
              <a:t>ít nhất 70% </a:t>
            </a:r>
            <a:r>
              <a:rPr lang="vi-VN" sz="2800" u="none" dirty="0">
                <a:latin typeface="Times New Roman" panose="02020603050405020304" pitchFamily="18" charset="0"/>
                <a:cs typeface="Times New Roman" panose="02020603050405020304" pitchFamily="18" charset="0"/>
              </a:rPr>
              <a:t>đạt danh hiệu “Lao đ</a:t>
            </a:r>
            <a:r>
              <a:rPr lang="en-US" sz="2800" u="none" dirty="0">
                <a:latin typeface="Times New Roman" panose="02020603050405020304" pitchFamily="18" charset="0"/>
                <a:cs typeface="Times New Roman" panose="02020603050405020304" pitchFamily="18" charset="0"/>
              </a:rPr>
              <a:t>ộ</a:t>
            </a:r>
            <a:r>
              <a:rPr lang="vi-VN" sz="2800" u="none" dirty="0">
                <a:latin typeface="Times New Roman" panose="02020603050405020304" pitchFamily="18" charset="0"/>
                <a:cs typeface="Times New Roman" panose="02020603050405020304" pitchFamily="18" charset="0"/>
              </a:rPr>
              <a:t>ng tiên tiến”;</a:t>
            </a:r>
            <a:endParaRPr lang="en-US" sz="2800" u="none" dirty="0">
              <a:latin typeface="Times New Roman" panose="02020603050405020304" pitchFamily="18" charset="0"/>
              <a:cs typeface="Times New Roman" panose="02020603050405020304" pitchFamily="18" charset="0"/>
            </a:endParaRPr>
          </a:p>
          <a:p>
            <a:pPr marL="228600" indent="-228600" algn="just">
              <a:lnSpc>
                <a:spcPts val="3600"/>
              </a:lnSpc>
              <a:spcBef>
                <a:spcPts val="400"/>
              </a:spcBef>
              <a:spcAft>
                <a:spcPts val="4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vi-VN" sz="2800" u="none" spc="-50" dirty="0">
                <a:solidFill>
                  <a:srgbClr val="002060"/>
                </a:solidFill>
                <a:latin typeface="Times New Roman" panose="02020603050405020304" pitchFamily="18" charset="0"/>
                <a:cs typeface="Times New Roman" panose="02020603050405020304" pitchFamily="18" charset="0"/>
              </a:rPr>
              <a:t>Có </a:t>
            </a:r>
            <a:r>
              <a:rPr lang="vi-VN" sz="2800" u="none" spc="-50" dirty="0">
                <a:solidFill>
                  <a:srgbClr val="FF0000"/>
                </a:solidFill>
                <a:latin typeface="Times New Roman" panose="02020603050405020304" pitchFamily="18" charset="0"/>
                <a:cs typeface="Times New Roman" panose="02020603050405020304" pitchFamily="18" charset="0"/>
              </a:rPr>
              <a:t>cá nhân đạt danh hiệu “Chiến sĩ thi đua cơ sở”; </a:t>
            </a:r>
            <a:r>
              <a:rPr lang="vi-VN" sz="2800" u="none" spc="-150" dirty="0">
                <a:solidFill>
                  <a:srgbClr val="FF0000"/>
                </a:solidFill>
                <a:latin typeface="Times New Roman" panose="02020603050405020304" pitchFamily="18" charset="0"/>
                <a:cs typeface="Times New Roman" panose="02020603050405020304" pitchFamily="18" charset="0"/>
              </a:rPr>
              <a:t>không có cá </a:t>
            </a:r>
            <a:r>
              <a:rPr lang="vi-VN" sz="2800" u="none" spc="-150" dirty="0" smtClean="0">
                <a:solidFill>
                  <a:srgbClr val="FF0000"/>
                </a:solidFill>
                <a:latin typeface="Times New Roman" panose="02020603050405020304" pitchFamily="18" charset="0"/>
                <a:cs typeface="Times New Roman" panose="02020603050405020304" pitchFamily="18" charset="0"/>
              </a:rPr>
              <a:t>nhân </a:t>
            </a:r>
            <a:r>
              <a:rPr lang="vi-VN" sz="2800" u="none" spc="-150" dirty="0">
                <a:solidFill>
                  <a:srgbClr val="002060"/>
                </a:solidFill>
                <a:latin typeface="Times New Roman" panose="02020603050405020304" pitchFamily="18" charset="0"/>
                <a:cs typeface="Times New Roman" panose="02020603050405020304" pitchFamily="18" charset="0"/>
              </a:rPr>
              <a:t>bị kỷ luật từ hình thức </a:t>
            </a:r>
            <a:r>
              <a:rPr lang="vi-VN" sz="2800" u="none" spc="-150" dirty="0">
                <a:solidFill>
                  <a:srgbClr val="FF0000"/>
                </a:solidFill>
                <a:latin typeface="Times New Roman" panose="02020603050405020304" pitchFamily="18" charset="0"/>
                <a:cs typeface="Times New Roman" panose="02020603050405020304" pitchFamily="18" charset="0"/>
              </a:rPr>
              <a:t>cảnh cáo </a:t>
            </a:r>
            <a:r>
              <a:rPr lang="vi-VN" sz="2800" u="none" spc="-150" dirty="0">
                <a:solidFill>
                  <a:srgbClr val="002060"/>
                </a:solidFill>
                <a:latin typeface="Times New Roman" panose="02020603050405020304" pitchFamily="18" charset="0"/>
                <a:cs typeface="Times New Roman" panose="02020603050405020304" pitchFamily="18" charset="0"/>
              </a:rPr>
              <a:t>trở lên</a:t>
            </a:r>
            <a:r>
              <a:rPr lang="en-US" sz="2800" u="none" spc="-15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2825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694653"/>
          </a:xfrm>
        </p:spPr>
        <p:txBody>
          <a:bodyPr/>
          <a:lstStyle/>
          <a:p>
            <a:pPr algn="just">
              <a:spcBef>
                <a:spcPts val="600"/>
              </a:spcBef>
              <a:spcAft>
                <a:spcPts val="600"/>
              </a:spcAft>
              <a:buNone/>
              <a:defRPr/>
            </a:pPr>
            <a:r>
              <a:rPr lang="en-US" sz="2800" u="none" dirty="0" smtClean="0">
                <a:solidFill>
                  <a:srgbClr val="C00000"/>
                </a:solidFill>
                <a:latin typeface="Times New Roman" panose="02020603050405020304" pitchFamily="18" charset="0"/>
                <a:cs typeface="Times New Roman" panose="02020603050405020304" pitchFamily="18" charset="0"/>
              </a:rPr>
              <a:t>3.7.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Danh</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hiệu</a:t>
            </a:r>
            <a:r>
              <a:rPr lang="vi-VN" sz="2800" b="1" u="none" dirty="0">
                <a:solidFill>
                  <a:srgbClr val="C00000"/>
                </a:solidFill>
                <a:effectLst/>
                <a:latin typeface="Times New Roman" panose="02020603050405020304" pitchFamily="18" charset="0"/>
                <a:cs typeface="Times New Roman" panose="02020603050405020304" pitchFamily="18" charset="0"/>
              </a:rPr>
              <a:t> “Cờ </a:t>
            </a:r>
            <a:r>
              <a:rPr lang="en-US" sz="2800" b="1" u="none" dirty="0">
                <a:solidFill>
                  <a:srgbClr val="C00000"/>
                </a:solidFill>
                <a:effectLst/>
                <a:latin typeface="Times New Roman" panose="02020603050405020304" pitchFamily="18" charset="0"/>
                <a:cs typeface="Times New Roman" panose="02020603050405020304" pitchFamily="18" charset="0"/>
              </a:rPr>
              <a:t>T</a:t>
            </a:r>
            <a:r>
              <a:rPr lang="vi-VN" sz="2800" b="1" u="none" dirty="0">
                <a:solidFill>
                  <a:srgbClr val="C00000"/>
                </a:solidFill>
                <a:effectLst/>
                <a:latin typeface="Times New Roman" panose="02020603050405020304" pitchFamily="18" charset="0"/>
                <a:cs typeface="Times New Roman" panose="02020603050405020304" pitchFamily="18" charset="0"/>
              </a:rPr>
              <a:t>hi đua </a:t>
            </a:r>
            <a:r>
              <a:rPr lang="en-US" sz="2800" b="1" u="none" dirty="0" err="1">
                <a:solidFill>
                  <a:srgbClr val="C00000"/>
                </a:solidFill>
                <a:effectLst/>
                <a:latin typeface="Times New Roman" panose="02020603050405020304" pitchFamily="18" charset="0"/>
                <a:cs typeface="Times New Roman" panose="02020603050405020304" pitchFamily="18" charset="0"/>
              </a:rPr>
              <a:t>thành</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phố</a:t>
            </a:r>
            <a:r>
              <a:rPr lang="vi-VN" sz="2800" b="1" u="none" dirty="0">
                <a:solidFill>
                  <a:srgbClr val="C00000"/>
                </a:solidFill>
                <a:effectLst/>
                <a:latin typeface="Times New Roman" panose="02020603050405020304" pitchFamily="18" charset="0"/>
                <a:cs typeface="Times New Roman" panose="02020603050405020304" pitchFamily="18" charset="0"/>
              </a:rPr>
              <a:t>”</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a:solidFill>
                  <a:srgbClr val="FF0000"/>
                </a:solidFill>
                <a:effectLst/>
                <a:latin typeface="Times New Roman" panose="02020603050405020304" pitchFamily="18" charset="0"/>
                <a:cs typeface="Times New Roman" panose="02020603050405020304" pitchFamily="18" charset="0"/>
              </a:rPr>
              <a:t>(</a:t>
            </a:r>
            <a:r>
              <a:rPr lang="en-US" sz="2800" b="1" u="none" dirty="0" smtClean="0">
                <a:solidFill>
                  <a:srgbClr val="FF0000"/>
                </a:solidFill>
                <a:effectLst/>
                <a:latin typeface="Times New Roman" panose="02020603050405020304" pitchFamily="18" charset="0"/>
                <a:cs typeface="Times New Roman" panose="02020603050405020304" pitchFamily="18" charset="0"/>
              </a:rPr>
              <a:t>Đ13 QĐ24)</a:t>
            </a:r>
            <a:endParaRPr lang="en-US" sz="2800" b="1" u="none" dirty="0">
              <a:solidFill>
                <a:srgbClr val="FF0000"/>
              </a:solidFill>
              <a:effectLst/>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buNone/>
              <a:defRPr/>
            </a:pPr>
            <a:r>
              <a:rPr lang="en-US" sz="2800" u="none" dirty="0" smtClean="0">
                <a:latin typeface="Times New Roman" panose="02020603050405020304" pitchFamily="18" charset="0"/>
                <a:cs typeface="Times New Roman" panose="02020603050405020304" pitchFamily="18" charset="0"/>
              </a:rPr>
              <a:t>a) </a:t>
            </a:r>
            <a:r>
              <a:rPr lang="en-US" sz="2800" u="none" dirty="0" err="1" smtClean="0">
                <a:latin typeface="Times New Roman" panose="02020603050405020304" pitchFamily="18" charset="0"/>
                <a:cs typeface="Times New Roman" panose="02020603050405020304" pitchFamily="18" charset="0"/>
              </a:rPr>
              <a:t>Xét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tặng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tập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thể</a:t>
            </a:r>
            <a:r>
              <a:rPr lang="en-US" sz="2800" u="none" dirty="0" smtClean="0">
                <a:latin typeface="Times New Roman" panose="02020603050405020304" pitchFamily="18" charset="0"/>
                <a:cs typeface="Times New Roman" panose="02020603050405020304" pitchFamily="18" charset="0"/>
              </a:rPr>
              <a:t> </a:t>
            </a:r>
            <a:r>
              <a:rPr lang="en-US" sz="2800" u="none" dirty="0" err="1" smtClean="0">
                <a:solidFill>
                  <a:srgbClr val="C00000"/>
                </a:solidFill>
                <a:latin typeface="Times New Roman" panose="02020603050405020304" pitchFamily="18" charset="0"/>
                <a:cs typeface="Times New Roman" panose="02020603050405020304" pitchFamily="18" charset="0"/>
              </a:rPr>
              <a:t>đạt</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smtClean="0">
                <a:solidFill>
                  <a:srgbClr val="C00000"/>
                </a:solidFill>
                <a:latin typeface="Times New Roman" panose="02020603050405020304" pitchFamily="18" charset="0"/>
                <a:cs typeface="Times New Roman" panose="02020603050405020304" pitchFamily="18" charset="0"/>
              </a:rPr>
              <a:t>các</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tiêu</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chuẩn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sau</a:t>
            </a:r>
            <a:r>
              <a:rPr lang="en-US" sz="2800" u="none" dirty="0" smtClean="0">
                <a:latin typeface="Times New Roman" panose="02020603050405020304" pitchFamily="18" charset="0"/>
                <a:cs typeface="Times New Roman" panose="02020603050405020304" pitchFamily="18" charset="0"/>
              </a:rPr>
              <a:t>:</a:t>
            </a:r>
          </a:p>
          <a:p>
            <a:pPr marL="292100" indent="-241300" algn="just">
              <a:lnSpc>
                <a:spcPts val="4000"/>
              </a:lnSpc>
              <a:spcBef>
                <a:spcPts val="600"/>
              </a:spcBef>
              <a:spcAft>
                <a:spcPts val="600"/>
              </a:spcAft>
              <a:buFontTx/>
              <a:buChar char="-"/>
              <a:defRPr/>
            </a:pPr>
            <a:r>
              <a:rPr lang="en-US" sz="2800" u="none" dirty="0" err="1" smtClean="0">
                <a:latin typeface="Times New Roman" panose="02020603050405020304" pitchFamily="18" charset="0"/>
                <a:cs typeface="Times New Roman" panose="02020603050405020304" pitchFamily="18" charset="0"/>
              </a:rPr>
              <a:t>Hoàn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vượt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mức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các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chỉ</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tiêu</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thi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đua</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nhiệm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vụ</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được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giao</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trong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năm</a:t>
            </a:r>
            <a:r>
              <a:rPr lang="en-US" sz="2800" u="none" dirty="0">
                <a:latin typeface="Times New Roman" panose="02020603050405020304" pitchFamily="18" charset="0"/>
                <a:cs typeface="Times New Roman" panose="02020603050405020304" pitchFamily="18" charset="0"/>
              </a:rPr>
              <a:t>;</a:t>
            </a:r>
            <a:r>
              <a:rPr lang="en-US" sz="2800" u="none" dirty="0" smtClean="0">
                <a:latin typeface="Times New Roman" panose="02020603050405020304" pitchFamily="18" charset="0"/>
                <a:cs typeface="Times New Roman" panose="02020603050405020304" pitchFamily="18" charset="0"/>
              </a:rPr>
              <a:t> </a:t>
            </a:r>
          </a:p>
          <a:p>
            <a:pPr marL="292100" indent="-241300" algn="just">
              <a:lnSpc>
                <a:spcPts val="4000"/>
              </a:lnSpc>
              <a:spcBef>
                <a:spcPts val="600"/>
              </a:spcBef>
              <a:spcAft>
                <a:spcPts val="600"/>
              </a:spcAft>
              <a:buFontTx/>
              <a:buChar char="-"/>
              <a:defRPr/>
            </a:pPr>
            <a:r>
              <a:rPr lang="en-US" sz="2800" u="none" dirty="0" smtClean="0">
                <a:latin typeface="Times New Roman" panose="02020603050405020304" pitchFamily="18" charset="0"/>
                <a:cs typeface="Times New Roman" panose="02020603050405020304" pitchFamily="18" charset="0"/>
              </a:rPr>
              <a:t>l</a:t>
            </a:r>
            <a:r>
              <a:rPr lang="vi-VN" sz="2800" u="none" dirty="0" smtClean="0">
                <a:latin typeface="Times New Roman" panose="02020603050405020304" pitchFamily="18" charset="0"/>
                <a:cs typeface="Times New Roman" panose="02020603050405020304" pitchFamily="18" charset="0"/>
              </a:rPr>
              <a:t>à tập thể </a:t>
            </a:r>
            <a:r>
              <a:rPr lang="vi-VN" sz="2800" u="none" dirty="0" smtClean="0">
                <a:solidFill>
                  <a:srgbClr val="FF0000"/>
                </a:solidFill>
                <a:latin typeface="Times New Roman" panose="02020603050405020304" pitchFamily="18" charset="0"/>
                <a:cs typeface="Times New Roman" panose="02020603050405020304" pitchFamily="18" charset="0"/>
              </a:rPr>
              <a:t>xuất sắc nhất </a:t>
            </a:r>
            <a:r>
              <a:rPr lang="en-US" sz="2800" u="none" dirty="0" err="1" smtClean="0">
                <a:solidFill>
                  <a:srgbClr val="FF0000"/>
                </a:solidFill>
                <a:latin typeface="Times New Roman" panose="02020603050405020304" pitchFamily="18" charset="0"/>
                <a:cs typeface="Times New Roman" panose="02020603050405020304" pitchFamily="18" charset="0"/>
              </a:rPr>
              <a:t>cụm</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khối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thi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đua</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smtClean="0">
                <a:solidFill>
                  <a:srgbClr val="002060"/>
                </a:solidFill>
                <a:latin typeface="Times New Roman" panose="02020603050405020304" pitchFamily="18" charset="0"/>
                <a:cs typeface="Times New Roman" panose="02020603050405020304" pitchFamily="18" charset="0"/>
              </a:rPr>
              <a:t>do </a:t>
            </a:r>
            <a:r>
              <a:rPr lang="en-US" sz="2800" u="none" dirty="0" err="1" smtClean="0">
                <a:solidFill>
                  <a:srgbClr val="002060"/>
                </a:solidFill>
                <a:latin typeface="Times New Roman" panose="02020603050405020304" pitchFamily="18" charset="0"/>
                <a:cs typeface="Times New Roman" panose="02020603050405020304" pitchFamily="18" charset="0"/>
              </a:rPr>
              <a:t>thành</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phố</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tổ</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chức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được</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cụm</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khối</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suy</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tôn</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đề</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nghị</a:t>
            </a:r>
            <a:r>
              <a:rPr lang="en-US" sz="2800" u="none" dirty="0" smtClean="0">
                <a:solidFill>
                  <a:srgbClr val="002060"/>
                </a:solidFill>
                <a:latin typeface="Times New Roman" panose="02020603050405020304" pitchFamily="18" charset="0"/>
                <a:cs typeface="Times New Roman" panose="02020603050405020304" pitchFamily="18" charset="0"/>
              </a:rPr>
              <a:t>; </a:t>
            </a:r>
          </a:p>
          <a:p>
            <a:pPr marL="292100" indent="-241300" algn="just">
              <a:lnSpc>
                <a:spcPts val="4000"/>
              </a:lnSpc>
              <a:spcBef>
                <a:spcPts val="600"/>
              </a:spcBef>
              <a:spcAft>
                <a:spcPts val="600"/>
              </a:spcAft>
              <a:defRPr/>
            </a:pPr>
            <a:r>
              <a:rPr lang="en-US" sz="2800" u="none" dirty="0" smtClean="0">
                <a:solidFill>
                  <a:srgbClr val="002060"/>
                </a:solidFill>
                <a:latin typeface="Times New Roman" panose="02020603050405020304" pitchFamily="18" charset="0"/>
                <a:cs typeface="Times New Roman" panose="02020603050405020304" pitchFamily="18" charset="0"/>
              </a:rPr>
              <a:t>-</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Có</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nhân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tố</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mới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mô</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hình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mới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để</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tập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thể</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thuộc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phố</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học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a:t>
            </a:r>
            <a:endParaRPr lang="en-US" sz="2800" u="none" dirty="0" smtClean="0">
              <a:latin typeface="Times New Roman" panose="02020603050405020304" pitchFamily="18" charset="0"/>
              <a:cs typeface="Times New Roman" panose="02020603050405020304" pitchFamily="18" charset="0"/>
            </a:endParaRPr>
          </a:p>
          <a:p>
            <a:pPr marL="292100" indent="-241300" algn="just">
              <a:lnSpc>
                <a:spcPts val="4000"/>
              </a:lnSpc>
              <a:spcBef>
                <a:spcPts val="600"/>
              </a:spcBef>
              <a:spcAft>
                <a:spcPts val="600"/>
              </a:spcAft>
              <a:buFontTx/>
              <a:buChar char="-"/>
              <a:defRPr/>
            </a:pPr>
            <a:r>
              <a:rPr lang="en-US" sz="2800" u="none" dirty="0" err="1" smtClean="0">
                <a:solidFill>
                  <a:srgbClr val="FF0000"/>
                </a:solidFill>
                <a:latin typeface="Times New Roman" panose="02020603050405020304" pitchFamily="18" charset="0"/>
                <a:cs typeface="Times New Roman" panose="02020603050405020304" pitchFamily="18" charset="0"/>
              </a:rPr>
              <a:t>Nội</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bộ</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đoàn</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kết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tích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cực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thực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hành</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tiết</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kiệm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chống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lãng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phí</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chống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tham</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nhũng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chống</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tệ</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nạn</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xã</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hội</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khác</a:t>
            </a:r>
            <a:endParaRPr lang="en-US" sz="2800" u="none" dirty="0" smtClean="0">
              <a:latin typeface="Times New Roman" panose="02020603050405020304" pitchFamily="18" charset="0"/>
              <a:cs typeface="Times New Roman" panose="02020603050405020304" pitchFamily="18" charset="0"/>
            </a:endParaRPr>
          </a:p>
          <a:p>
            <a:pPr algn="just">
              <a:lnSpc>
                <a:spcPct val="85000"/>
              </a:lnSpc>
              <a:buFont typeface="Wingdings" panose="05000000000000000000" pitchFamily="2" charset="2"/>
              <a:buNone/>
              <a:defRPr/>
            </a:pPr>
            <a:endParaRPr lang="en-US" sz="2200" dirty="0">
              <a:latin typeface="+mj-lt"/>
            </a:endParaRPr>
          </a:p>
        </p:txBody>
      </p:sp>
    </p:spTree>
    <p:extLst>
      <p:ext uri="{BB962C8B-B14F-4D97-AF65-F5344CB8AC3E}">
        <p14:creationId xmlns:p14="http://schemas.microsoft.com/office/powerpoint/2010/main" val="314237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61377"/>
            <a:ext cx="8686800" cy="6396623"/>
          </a:xfrm>
        </p:spPr>
        <p:txBody>
          <a:bodyPr/>
          <a:lstStyle/>
          <a:p>
            <a:pPr marL="342900" indent="-342900" algn="just">
              <a:lnSpc>
                <a:spcPts val="4000"/>
              </a:lnSpc>
              <a:spcBef>
                <a:spcPts val="600"/>
              </a:spcBef>
              <a:spcAft>
                <a:spcPts val="600"/>
              </a:spcAft>
              <a:buFont typeface="Wingdings" panose="05000000000000000000" pitchFamily="2" charset="2"/>
              <a:buNone/>
              <a:defRPr/>
            </a:pPr>
            <a:r>
              <a:rPr lang="en-US" sz="2800" u="none" dirty="0">
                <a:latin typeface="Times New Roman" panose="02020603050405020304" pitchFamily="18" charset="0"/>
                <a:cs typeface="Times New Roman" panose="02020603050405020304" pitchFamily="18" charset="0"/>
              </a:rPr>
              <a:t>b) </a:t>
            </a:r>
            <a:r>
              <a:rPr lang="en-US" sz="2800" u="none" dirty="0" err="1">
                <a:solidFill>
                  <a:srgbClr val="FF0000"/>
                </a:solidFill>
                <a:latin typeface="Times New Roman" panose="02020603050405020304" pitchFamily="18" charset="0"/>
                <a:cs typeface="Times New Roman" panose="02020603050405020304" pitchFamily="18" charset="0"/>
              </a:rPr>
              <a:t>Đối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tượng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xét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tặng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Cờ</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các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tập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thể</a:t>
            </a:r>
            <a:r>
              <a:rPr lang="en-US" sz="2800" u="none" dirty="0">
                <a:solidFill>
                  <a:srgbClr val="002060"/>
                </a:solidFill>
                <a:latin typeface="Times New Roman" panose="02020603050405020304" pitchFamily="18" charset="0"/>
                <a:cs typeface="Times New Roman" panose="02020603050405020304" pitchFamily="18" charset="0"/>
              </a:rPr>
              <a:t> do </a:t>
            </a:r>
            <a:r>
              <a:rPr lang="en-US" sz="2800" u="none" dirty="0" err="1">
                <a:solidFill>
                  <a:srgbClr val="002060"/>
                </a:solidFill>
                <a:latin typeface="Times New Roman" panose="02020603050405020304" pitchFamily="18" charset="0"/>
                <a:cs typeface="Times New Roman" panose="02020603050405020304" pitchFamily="18" charset="0"/>
              </a:rPr>
              <a:t>Ủy</a:t>
            </a:r>
            <a:r>
              <a:rPr lang="en-US" sz="2800" u="none" dirty="0">
                <a:solidFill>
                  <a:srgbClr val="002060"/>
                </a:solidFill>
                <a:latin typeface="Times New Roman" panose="02020603050405020304" pitchFamily="18" charset="0"/>
                <a:cs typeface="Times New Roman" panose="02020603050405020304" pitchFamily="18" charset="0"/>
              </a:rPr>
              <a:t> ban </a:t>
            </a:r>
            <a:r>
              <a:rPr lang="en-US" sz="2800" u="none" dirty="0" err="1">
                <a:solidFill>
                  <a:srgbClr val="002060"/>
                </a:solidFill>
                <a:latin typeface="Times New Roman" panose="02020603050405020304" pitchFamily="18" charset="0"/>
                <a:cs typeface="Times New Roman" panose="02020603050405020304" pitchFamily="18" charset="0"/>
              </a:rPr>
              <a:t>nhân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dân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quyết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định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tổ</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chức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phân</a:t>
            </a:r>
            <a:r>
              <a:rPr lang="en-US" sz="2800" u="none" dirty="0">
                <a:solidFill>
                  <a:srgbClr val="002060"/>
                </a:solidFill>
                <a:latin typeface="Times New Roman" panose="02020603050405020304" pitchFamily="18" charset="0"/>
                <a:cs typeface="Times New Roman" panose="02020603050405020304" pitchFamily="18" charset="0"/>
              </a:rPr>
              <a:t> chia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các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cụm</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khối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đua</a:t>
            </a:r>
            <a:r>
              <a:rPr lang="en-US" sz="2800" u="none" dirty="0" smtClean="0">
                <a:solidFill>
                  <a:srgbClr val="002060"/>
                </a:solidFill>
                <a:latin typeface="Times New Roman" panose="02020603050405020304" pitchFamily="18" charset="0"/>
                <a:cs typeface="Times New Roman" panose="02020603050405020304" pitchFamily="18" charset="0"/>
              </a:rPr>
              <a:t>. </a:t>
            </a:r>
          </a:p>
          <a:p>
            <a:pPr marL="342900" algn="just">
              <a:lnSpc>
                <a:spcPts val="4000"/>
              </a:lnSpc>
              <a:spcBef>
                <a:spcPts val="600"/>
              </a:spcBef>
              <a:spcAft>
                <a:spcPts val="600"/>
              </a:spcAft>
              <a:buFont typeface="Wingdings" panose="05000000000000000000" pitchFamily="2" charset="2"/>
              <a:buNone/>
              <a:defRPr/>
            </a:pPr>
            <a:r>
              <a:rPr lang="en-US" sz="2800" u="none" dirty="0" err="1" smtClean="0">
                <a:solidFill>
                  <a:srgbClr val="FF0000"/>
                </a:solidFill>
                <a:latin typeface="Times New Roman" panose="02020603050405020304" pitchFamily="18" charset="0"/>
                <a:cs typeface="Times New Roman" panose="02020603050405020304" pitchFamily="18" charset="0"/>
              </a:rPr>
              <a:t>Việc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công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nhận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tập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thể</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tiêu</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biểu</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xuất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sắc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để</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được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tặng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Cờ</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phải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được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thông</a:t>
            </a:r>
            <a:r>
              <a:rPr lang="en-US" sz="2800" u="none" dirty="0">
                <a:solidFill>
                  <a:srgbClr val="002060"/>
                </a:solidFill>
                <a:latin typeface="Times New Roman" panose="02020603050405020304" pitchFamily="18" charset="0"/>
                <a:cs typeface="Times New Roman" panose="02020603050405020304" pitchFamily="18" charset="0"/>
              </a:rPr>
              <a:t> qua </a:t>
            </a:r>
            <a:r>
              <a:rPr lang="en-US" sz="2800" u="none" dirty="0" err="1">
                <a:solidFill>
                  <a:srgbClr val="FF0000"/>
                </a:solidFill>
                <a:latin typeface="Times New Roman" panose="02020603050405020304" pitchFamily="18" charset="0"/>
                <a:cs typeface="Times New Roman" panose="02020603050405020304" pitchFamily="18" charset="0"/>
              </a:rPr>
              <a:t>bình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xét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đánh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giá</a:t>
            </a:r>
            <a:r>
              <a:rPr lang="en-US" sz="2800" u="none" dirty="0">
                <a:solidFill>
                  <a:srgbClr val="FF0000"/>
                </a:solidFill>
                <a:latin typeface="Times New Roman" panose="02020603050405020304" pitchFamily="18" charset="0"/>
                <a:cs typeface="Times New Roman" panose="02020603050405020304" pitchFamily="18" charset="0"/>
              </a:rPr>
              <a:t>, so </a:t>
            </a:r>
            <a:r>
              <a:rPr lang="en-US" sz="2800" u="none" dirty="0" err="1">
                <a:solidFill>
                  <a:srgbClr val="FF0000"/>
                </a:solidFill>
                <a:latin typeface="Times New Roman" panose="02020603050405020304" pitchFamily="18" charset="0"/>
                <a:cs typeface="Times New Roman" panose="02020603050405020304" pitchFamily="18" charset="0"/>
              </a:rPr>
              <a:t>sánh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giữa</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các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đơn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vị</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trong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cụm</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khối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đua</a:t>
            </a:r>
            <a:r>
              <a:rPr lang="en-US" sz="2800" u="none" dirty="0">
                <a:solidFill>
                  <a:srgbClr val="FF0000"/>
                </a:solidFill>
                <a:latin typeface="Times New Roman" panose="02020603050405020304" pitchFamily="18" charset="0"/>
                <a:cs typeface="Times New Roman" panose="02020603050405020304" pitchFamily="18" charset="0"/>
              </a:rPr>
              <a:t>.</a:t>
            </a:r>
          </a:p>
          <a:p>
            <a:pPr marL="342900" indent="-342900" algn="just">
              <a:lnSpc>
                <a:spcPts val="4000"/>
              </a:lnSpc>
              <a:spcBef>
                <a:spcPts val="600"/>
              </a:spcBef>
              <a:spcAft>
                <a:spcPts val="600"/>
              </a:spcAft>
              <a:buNone/>
              <a:defRPr/>
            </a:pPr>
            <a:r>
              <a:rPr lang="en-US" sz="2800" u="none" dirty="0">
                <a:latin typeface="Times New Roman" panose="02020603050405020304" pitchFamily="18" charset="0"/>
                <a:cs typeface="Times New Roman" panose="02020603050405020304" pitchFamily="18" charset="0"/>
              </a:rPr>
              <a:t>c) </a:t>
            </a:r>
            <a:r>
              <a:rPr lang="en-US" sz="2800" u="none" dirty="0" err="1">
                <a:solidFill>
                  <a:srgbClr val="002060"/>
                </a:solidFill>
                <a:latin typeface="Times New Roman" panose="02020603050405020304" pitchFamily="18" charset="0"/>
                <a:cs typeface="Times New Roman" panose="02020603050405020304" pitchFamily="18" charset="0"/>
              </a:rPr>
              <a:t>Cờ</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tặng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cho</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tập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thể</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tiêu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biểu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xuất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sắc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nhất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trong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phong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trào</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chuyên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đề</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a:solidFill>
                  <a:srgbClr val="002060"/>
                </a:solidFill>
                <a:latin typeface="Times New Roman" panose="02020603050405020304" pitchFamily="18" charset="0"/>
                <a:cs typeface="Times New Roman" panose="02020603050405020304" pitchFamily="18" charset="0"/>
              </a:rPr>
              <a:t>do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phát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động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được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đánh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giá</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suy</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tôn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sơ</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kết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tổng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kết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phong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trào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từ</a:t>
            </a:r>
            <a:r>
              <a:rPr lang="en-US" sz="2800" u="none" dirty="0">
                <a:solidFill>
                  <a:srgbClr val="FF0000"/>
                </a:solidFill>
                <a:latin typeface="Times New Roman" panose="02020603050405020304" pitchFamily="18" charset="0"/>
                <a:cs typeface="Times New Roman" panose="02020603050405020304" pitchFamily="18" charset="0"/>
              </a:rPr>
              <a:t> 03 </a:t>
            </a:r>
            <a:r>
              <a:rPr lang="en-US" sz="2800" u="none" dirty="0" err="1">
                <a:solidFill>
                  <a:srgbClr val="FF0000"/>
                </a:solidFill>
                <a:latin typeface="Times New Roman" panose="02020603050405020304" pitchFamily="18" charset="0"/>
                <a:cs typeface="Times New Roman" panose="02020603050405020304" pitchFamily="18" charset="0"/>
              </a:rPr>
              <a:t>năm</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trở</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lên</a:t>
            </a:r>
            <a:r>
              <a:rPr lang="en-US" sz="2800" u="none" dirty="0">
                <a:solidFill>
                  <a:srgbClr val="FF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178295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1"/>
            <a:ext cx="8686800" cy="7232749"/>
          </a:xfrm>
        </p:spPr>
        <p:txBody>
          <a:bodyPr/>
          <a:lstStyle/>
          <a:p>
            <a:pPr marL="0" indent="0" algn="just">
              <a:spcBef>
                <a:spcPts val="600"/>
              </a:spcBef>
              <a:spcAft>
                <a:spcPts val="600"/>
              </a:spcAft>
              <a:buFont typeface="Wingdings" panose="05000000000000000000" pitchFamily="2" charset="2"/>
              <a:buNone/>
              <a:defRPr/>
            </a:pPr>
            <a:r>
              <a:rPr lang="en-US" sz="2800" u="none" dirty="0" smtClean="0">
                <a:solidFill>
                  <a:srgbClr val="C00000"/>
                </a:solidFill>
                <a:latin typeface="Times New Roman" panose="02020603050405020304" pitchFamily="18" charset="0"/>
                <a:cs typeface="Times New Roman" panose="02020603050405020304" pitchFamily="18" charset="0"/>
              </a:rPr>
              <a:t>3.8. </a:t>
            </a:r>
            <a:r>
              <a:rPr lang="en-US" sz="2800" b="1" u="none" dirty="0" err="1" smtClean="0">
                <a:solidFill>
                  <a:srgbClr val="C00000"/>
                </a:solidFill>
                <a:effectLst/>
                <a:latin typeface="Times New Roman" panose="02020603050405020304" pitchFamily="18" charset="0"/>
                <a:cs typeface="Times New Roman" panose="02020603050405020304" pitchFamily="18" charset="0"/>
              </a:rPr>
              <a:t>Danh</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hiệu</a:t>
            </a:r>
            <a:r>
              <a:rPr lang="vi-VN" sz="2800" b="1" u="none" dirty="0">
                <a:solidFill>
                  <a:srgbClr val="C00000"/>
                </a:solidFill>
                <a:effectLst/>
                <a:latin typeface="Times New Roman" panose="02020603050405020304" pitchFamily="18" charset="0"/>
                <a:cs typeface="Times New Roman" panose="02020603050405020304" pitchFamily="18" charset="0"/>
              </a:rPr>
              <a:t> “Cờ </a:t>
            </a:r>
            <a:r>
              <a:rPr lang="en-US" sz="2800" b="1" u="none" dirty="0">
                <a:solidFill>
                  <a:srgbClr val="C00000"/>
                </a:solidFill>
                <a:effectLst/>
                <a:latin typeface="Times New Roman" panose="02020603050405020304" pitchFamily="18" charset="0"/>
                <a:cs typeface="Times New Roman" panose="02020603050405020304" pitchFamily="18" charset="0"/>
              </a:rPr>
              <a:t>T</a:t>
            </a:r>
            <a:r>
              <a:rPr lang="vi-VN" sz="2800" b="1" u="none" dirty="0">
                <a:solidFill>
                  <a:srgbClr val="C00000"/>
                </a:solidFill>
                <a:effectLst/>
                <a:latin typeface="Times New Roman" panose="02020603050405020304" pitchFamily="18" charset="0"/>
                <a:cs typeface="Times New Roman" panose="02020603050405020304" pitchFamily="18" charset="0"/>
              </a:rPr>
              <a:t>hi đua của Chính phủ”</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a:solidFill>
                  <a:srgbClr val="FF0000"/>
                </a:solidFill>
                <a:effectLst/>
                <a:latin typeface="Times New Roman" panose="02020603050405020304" pitchFamily="18" charset="0"/>
                <a:cs typeface="Times New Roman" panose="02020603050405020304" pitchFamily="18" charset="0"/>
              </a:rPr>
              <a:t>(</a:t>
            </a:r>
            <a:r>
              <a:rPr lang="en-US" sz="2800" b="1" u="none" dirty="0" smtClean="0">
                <a:solidFill>
                  <a:srgbClr val="FF0000"/>
                </a:solidFill>
                <a:effectLst/>
                <a:latin typeface="Times New Roman" panose="02020603050405020304" pitchFamily="18" charset="0"/>
                <a:cs typeface="Times New Roman" panose="02020603050405020304" pitchFamily="18" charset="0"/>
              </a:rPr>
              <a:t>Đ12 QĐ24)</a:t>
            </a:r>
            <a:endParaRPr lang="en-US" sz="2800" b="1" u="none" dirty="0">
              <a:solidFill>
                <a:srgbClr val="FF0000"/>
              </a:solidFill>
              <a:effectLst/>
              <a:latin typeface="Times New Roman" panose="02020603050405020304" pitchFamily="18" charset="0"/>
              <a:cs typeface="Times New Roman" panose="02020603050405020304" pitchFamily="18" charset="0"/>
            </a:endParaRPr>
          </a:p>
          <a:p>
            <a:pPr algn="just">
              <a:lnSpc>
                <a:spcPts val="3360"/>
              </a:lnSpc>
              <a:spcBef>
                <a:spcPts val="600"/>
              </a:spcBef>
              <a:spcAft>
                <a:spcPts val="600"/>
              </a:spcAft>
              <a:buFontTx/>
              <a:buNone/>
              <a:defRPr/>
            </a:pPr>
            <a:r>
              <a:rPr lang="en-US" sz="2800" u="none" dirty="0" smtClean="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Là tập thể </a:t>
            </a:r>
            <a:r>
              <a:rPr lang="vi-VN" sz="2800" u="none" dirty="0">
                <a:solidFill>
                  <a:srgbClr val="FF0000"/>
                </a:solidFill>
                <a:latin typeface="Times New Roman" panose="02020603050405020304" pitchFamily="18" charset="0"/>
                <a:cs typeface="Times New Roman" panose="02020603050405020304" pitchFamily="18" charset="0"/>
              </a:rPr>
              <a:t>tiêu biểu xuất sắc </a:t>
            </a:r>
            <a:r>
              <a:rPr lang="en-US" sz="2800" u="none" dirty="0" err="1" smtClean="0">
                <a:solidFill>
                  <a:srgbClr val="FF0000"/>
                </a:solidFill>
                <a:latin typeface="Times New Roman" panose="02020603050405020304" pitchFamily="18" charset="0"/>
                <a:cs typeface="Times New Roman" panose="02020603050405020304" pitchFamily="18" charset="0"/>
              </a:rPr>
              <a:t>nhất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đứng</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nhất</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các</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ngành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lĩnh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smtClean="0">
                <a:solidFill>
                  <a:srgbClr val="FF0000"/>
                </a:solidFill>
                <a:latin typeface="Times New Roman" panose="02020603050405020304" pitchFamily="18" charset="0"/>
                <a:cs typeface="Times New Roman" panose="02020603050405020304" pitchFamily="18" charset="0"/>
              </a:rPr>
              <a:t>vực</a:t>
            </a:r>
            <a:r>
              <a:rPr lang="en-US" sz="2800" u="none" dirty="0" smtClean="0">
                <a:solidFill>
                  <a:srgbClr val="FF0000"/>
                </a:solidFill>
                <a:latin typeface="Times New Roman" panose="02020603050405020304" pitchFamily="18" charset="0"/>
                <a:cs typeface="Times New Roman" panose="02020603050405020304" pitchFamily="18" charset="0"/>
              </a:rPr>
              <a:t>;</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không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quá</a:t>
            </a:r>
            <a:r>
              <a:rPr lang="en-US" sz="2800" u="none" dirty="0" smtClean="0">
                <a:solidFill>
                  <a:srgbClr val="002060"/>
                </a:solidFill>
                <a:latin typeface="Times New Roman" panose="02020603050405020304" pitchFamily="18" charset="0"/>
                <a:cs typeface="Times New Roman" panose="02020603050405020304" pitchFamily="18" charset="0"/>
              </a:rPr>
              <a:t> 20% </a:t>
            </a:r>
            <a:r>
              <a:rPr lang="en-US" sz="2800" u="none" dirty="0" err="1" smtClean="0">
                <a:solidFill>
                  <a:srgbClr val="002060"/>
                </a:solidFill>
                <a:latin typeface="Times New Roman" panose="02020603050405020304" pitchFamily="18" charset="0"/>
                <a:cs typeface="Times New Roman" panose="02020603050405020304" pitchFamily="18" charset="0"/>
              </a:rPr>
              <a:t>tố</a:t>
            </a:r>
            <a:r>
              <a:rPr lang="vi-VN" sz="2800" u="none" dirty="0" smtClean="0">
                <a:solidFill>
                  <a:srgbClr val="002060"/>
                </a:solidFill>
                <a:latin typeface="Times New Roman" panose="02020603050405020304" pitchFamily="18" charset="0"/>
                <a:cs typeface="Times New Roman" panose="02020603050405020304" pitchFamily="18" charset="0"/>
              </a:rPr>
              <a:t>ng </a:t>
            </a:r>
            <a:r>
              <a:rPr lang="vi-VN" sz="2800" u="none" dirty="0">
                <a:solidFill>
                  <a:srgbClr val="002060"/>
                </a:solidFill>
                <a:latin typeface="Times New Roman" panose="02020603050405020304" pitchFamily="18" charset="0"/>
                <a:cs typeface="Times New Roman" panose="02020603050405020304" pitchFamily="18" charset="0"/>
              </a:rPr>
              <a:t>số các tập thể đạt tiêu chuẩn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tặng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Cờ </a:t>
            </a:r>
            <a:r>
              <a:rPr lang="vi-VN" sz="2800" u="none" dirty="0">
                <a:solidFill>
                  <a:srgbClr val="002060"/>
                </a:solidFill>
                <a:latin typeface="Times New Roman" panose="02020603050405020304" pitchFamily="18" charset="0"/>
                <a:cs typeface="Times New Roman" panose="02020603050405020304" pitchFamily="18" charset="0"/>
              </a:rPr>
              <a:t>thi đua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phố</a:t>
            </a:r>
            <a:r>
              <a:rPr lang="en-US" sz="2800" u="none" dirty="0" smtClean="0">
                <a:solidFill>
                  <a:srgbClr val="002060"/>
                </a:solidFill>
                <a:latin typeface="Times New Roman" panose="02020603050405020304" pitchFamily="18" charset="0"/>
                <a:cs typeface="Times New Roman" panose="02020603050405020304" pitchFamily="18" charset="0"/>
              </a:rPr>
              <a:t>.</a:t>
            </a:r>
            <a:endParaRPr lang="vi-VN" sz="2800" u="none" dirty="0">
              <a:solidFill>
                <a:srgbClr val="002060"/>
              </a:solidFill>
              <a:latin typeface="Times New Roman" panose="02020603050405020304" pitchFamily="18" charset="0"/>
              <a:cs typeface="Times New Roman" panose="02020603050405020304" pitchFamily="18" charset="0"/>
            </a:endParaRPr>
          </a:p>
          <a:p>
            <a:pPr algn="just">
              <a:lnSpc>
                <a:spcPts val="3360"/>
              </a:lnSpc>
              <a:spcBef>
                <a:spcPts val="600"/>
              </a:spcBef>
              <a:spcAft>
                <a:spcPts val="600"/>
              </a:spcAft>
              <a:buFont typeface="Wingdings" panose="05000000000000000000" pitchFamily="2" charset="2"/>
              <a:buNone/>
              <a:defRPr/>
            </a:pPr>
            <a:r>
              <a:rPr lang="en-US" sz="2800" u="none" dirty="0" smtClean="0">
                <a:latin typeface="Times New Roman" panose="02020603050405020304" pitchFamily="18" charset="0"/>
                <a:cs typeface="Times New Roman" panose="02020603050405020304" pitchFamily="18" charset="0"/>
              </a:rPr>
              <a:t>- </a:t>
            </a:r>
            <a:r>
              <a:rPr lang="vi-VN" sz="2800" u="none" dirty="0" smtClean="0">
                <a:latin typeface="Times New Roman" panose="02020603050405020304" pitchFamily="18" charset="0"/>
                <a:cs typeface="Times New Roman" panose="02020603050405020304" pitchFamily="18" charset="0"/>
              </a:rPr>
              <a:t>Là </a:t>
            </a:r>
            <a:r>
              <a:rPr lang="vi-VN" sz="2800" u="none" dirty="0">
                <a:latin typeface="Times New Roman" panose="02020603050405020304" pitchFamily="18" charset="0"/>
                <a:cs typeface="Times New Roman" panose="02020603050405020304" pitchFamily="18" charset="0"/>
              </a:rPr>
              <a:t>các tỉnh, bộ, ban, ngành, đoàn thể Trung </a:t>
            </a:r>
            <a:r>
              <a:rPr lang="vi-VN" sz="2800" u="none" dirty="0" smtClean="0">
                <a:latin typeface="Times New Roman" panose="02020603050405020304" pitchFamily="18" charset="0"/>
                <a:cs typeface="Times New Roman" panose="02020603050405020304" pitchFamily="18" charset="0"/>
              </a:rPr>
              <a:t>ương </a:t>
            </a:r>
            <a:r>
              <a:rPr lang="vi-VN" sz="2800" u="none" dirty="0">
                <a:solidFill>
                  <a:srgbClr val="FF0000"/>
                </a:solidFill>
                <a:latin typeface="Times New Roman" panose="02020603050405020304" pitchFamily="18" charset="0"/>
                <a:cs typeface="Times New Roman" panose="02020603050405020304" pitchFamily="18" charset="0"/>
              </a:rPr>
              <a:t>dẫn đầu </a:t>
            </a:r>
            <a:r>
              <a:rPr lang="vi-VN" sz="2800" u="none" dirty="0">
                <a:solidFill>
                  <a:srgbClr val="00B050"/>
                </a:solidFill>
                <a:latin typeface="Times New Roman" panose="02020603050405020304" pitchFamily="18" charset="0"/>
                <a:cs typeface="Times New Roman" panose="02020603050405020304" pitchFamily="18" charset="0"/>
              </a:rPr>
              <a:t>các cụm</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khối</a:t>
            </a:r>
            <a:r>
              <a:rPr lang="vi-VN" sz="2800" u="none" dirty="0">
                <a:solidFill>
                  <a:srgbClr val="00B050"/>
                </a:solidFill>
                <a:latin typeface="Times New Roman" panose="02020603050405020304" pitchFamily="18" charset="0"/>
                <a:cs typeface="Times New Roman" panose="02020603050405020304" pitchFamily="18" charset="0"/>
              </a:rPr>
              <a:t> thi đua do Hội đồng Thi đua</a:t>
            </a:r>
            <a:r>
              <a:rPr lang="en-US" sz="2800" u="none" dirty="0">
                <a:solidFill>
                  <a:srgbClr val="00B050"/>
                </a:solidFill>
                <a:latin typeface="Times New Roman" panose="02020603050405020304" pitchFamily="18" charset="0"/>
                <a:cs typeface="Times New Roman" panose="02020603050405020304" pitchFamily="18" charset="0"/>
              </a:rPr>
              <a:t> </a:t>
            </a:r>
            <a:r>
              <a:rPr lang="vi-VN" sz="2800" u="none" dirty="0">
                <a:solidFill>
                  <a:srgbClr val="00B050"/>
                </a:solidFill>
                <a:latin typeface="Times New Roman" panose="02020603050405020304" pitchFamily="18" charset="0"/>
                <a:cs typeface="Times New Roman" panose="02020603050405020304" pitchFamily="18" charset="0"/>
              </a:rPr>
              <a:t>-</a:t>
            </a:r>
            <a:r>
              <a:rPr lang="en-US" sz="2800" u="none" dirty="0">
                <a:solidFill>
                  <a:srgbClr val="00B050"/>
                </a:solidFill>
                <a:latin typeface="Times New Roman" panose="02020603050405020304" pitchFamily="18" charset="0"/>
                <a:cs typeface="Times New Roman" panose="02020603050405020304" pitchFamily="18" charset="0"/>
              </a:rPr>
              <a:t> </a:t>
            </a:r>
            <a:r>
              <a:rPr lang="vi-VN" sz="2800" u="none" dirty="0">
                <a:solidFill>
                  <a:srgbClr val="00B050"/>
                </a:solidFill>
                <a:latin typeface="Times New Roman" panose="02020603050405020304" pitchFamily="18" charset="0"/>
                <a:cs typeface="Times New Roman" panose="02020603050405020304" pitchFamily="18" charset="0"/>
              </a:rPr>
              <a:t>Khen thưởng Trung ương tổ chức.</a:t>
            </a:r>
            <a:endParaRPr lang="en-US" sz="2800" u="none" dirty="0">
              <a:solidFill>
                <a:srgbClr val="00B050"/>
              </a:solidFill>
              <a:latin typeface="Times New Roman" panose="02020603050405020304" pitchFamily="18" charset="0"/>
              <a:cs typeface="Times New Roman" panose="02020603050405020304" pitchFamily="18" charset="0"/>
            </a:endParaRPr>
          </a:p>
          <a:p>
            <a:pPr algn="just">
              <a:lnSpc>
                <a:spcPts val="3360"/>
              </a:lnSpc>
              <a:spcBef>
                <a:spcPts val="600"/>
              </a:spcBef>
              <a:spcAft>
                <a:spcPts val="600"/>
              </a:spcAft>
              <a:buFontTx/>
              <a:buChar char="-"/>
              <a:defRPr/>
            </a:pPr>
            <a:r>
              <a:rPr lang="en-US" sz="2800" u="none" dirty="0" smtClean="0">
                <a:latin typeface="Times New Roman" panose="02020603050405020304" pitchFamily="18" charset="0"/>
                <a:cs typeface="Times New Roman" panose="02020603050405020304" pitchFamily="18" charset="0"/>
              </a:rPr>
              <a:t> </a:t>
            </a:r>
            <a:r>
              <a:rPr lang="vi-VN" sz="2800" u="none" dirty="0" smtClean="0">
                <a:latin typeface="Times New Roman" panose="02020603050405020304" pitchFamily="18" charset="0"/>
                <a:cs typeface="Times New Roman" panose="02020603050405020304" pitchFamily="18" charset="0"/>
              </a:rPr>
              <a:t>Là tập </a:t>
            </a:r>
            <a:r>
              <a:rPr lang="vi-VN" sz="2800" u="none" dirty="0">
                <a:latin typeface="Times New Roman" panose="02020603050405020304" pitchFamily="18" charset="0"/>
                <a:cs typeface="Times New Roman" panose="02020603050405020304" pitchFamily="18" charset="0"/>
              </a:rPr>
              <a:t>thể </a:t>
            </a:r>
            <a:r>
              <a:rPr lang="vi-VN" sz="2800" u="none" dirty="0">
                <a:solidFill>
                  <a:srgbClr val="FF0000"/>
                </a:solidFill>
                <a:latin typeface="Times New Roman" panose="02020603050405020304" pitchFamily="18" charset="0"/>
                <a:cs typeface="Times New Roman" panose="02020603050405020304" pitchFamily="18" charset="0"/>
              </a:rPr>
              <a:t>tiêu biểu nhất </a:t>
            </a:r>
            <a:r>
              <a:rPr lang="vi-VN" sz="2800" u="none" dirty="0">
                <a:latin typeface="Times New Roman" panose="02020603050405020304" pitchFamily="18" charset="0"/>
                <a:cs typeface="Times New Roman" panose="02020603050405020304" pitchFamily="18" charset="0"/>
              </a:rPr>
              <a:t>trong phong trào </a:t>
            </a:r>
            <a:r>
              <a:rPr lang="vi-VN" sz="2800" u="none" dirty="0">
                <a:solidFill>
                  <a:srgbClr val="002060"/>
                </a:solidFill>
                <a:latin typeface="Times New Roman" panose="02020603050405020304" pitchFamily="18" charset="0"/>
                <a:cs typeface="Times New Roman" panose="02020603050405020304" pitchFamily="18" charset="0"/>
              </a:rPr>
              <a:t>thi đua theo chuyên đề do </a:t>
            </a:r>
            <a:r>
              <a:rPr lang="en-US" sz="2800" u="none" dirty="0" err="1" smtClean="0">
                <a:solidFill>
                  <a:srgbClr val="002060"/>
                </a:solidFill>
                <a:latin typeface="Times New Roman" panose="02020603050405020304" pitchFamily="18" charset="0"/>
                <a:cs typeface="Times New Roman" panose="02020603050405020304" pitchFamily="18" charset="0"/>
              </a:rPr>
              <a:t>Trung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smtClean="0">
                <a:solidFill>
                  <a:srgbClr val="002060"/>
                </a:solidFill>
                <a:latin typeface="Times New Roman" panose="02020603050405020304" pitchFamily="18" charset="0"/>
                <a:cs typeface="Times New Roman" panose="02020603050405020304" pitchFamily="18" charset="0"/>
              </a:rPr>
              <a:t>ương</a:t>
            </a:r>
            <a:r>
              <a:rPr lang="en-US" sz="2800" u="none" dirty="0" smtClean="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phát động</a:t>
            </a:r>
            <a:r>
              <a:rPr lang="en-US" sz="2800" u="none" dirty="0" smtClean="0">
                <a:solidFill>
                  <a:srgbClr val="002060"/>
                </a:solidFill>
                <a:latin typeface="Times New Roman" panose="02020603050405020304" pitchFamily="18" charset="0"/>
                <a:cs typeface="Times New Roman" panose="02020603050405020304" pitchFamily="18" charset="0"/>
              </a:rPr>
              <a:t>,</a:t>
            </a:r>
            <a:r>
              <a:rPr lang="vi-VN" sz="2800" u="none" dirty="0" smtClean="0">
                <a:solidFill>
                  <a:srgbClr val="00B050"/>
                </a:solidFill>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được đánh giá, bình xét, suy tôn khi </a:t>
            </a:r>
            <a:r>
              <a:rPr lang="vi-VN" sz="2800" u="none" dirty="0">
                <a:solidFill>
                  <a:srgbClr val="00B050"/>
                </a:solidFill>
                <a:latin typeface="Times New Roman" panose="02020603050405020304" pitchFamily="18" charset="0"/>
                <a:cs typeface="Times New Roman" panose="02020603050405020304" pitchFamily="18" charset="0"/>
              </a:rPr>
              <a:t>sơ kết, tổng kết từ 5 năm trở </a:t>
            </a:r>
            <a:r>
              <a:rPr lang="vi-VN" sz="2800" u="none" dirty="0" smtClean="0">
                <a:solidFill>
                  <a:srgbClr val="00B050"/>
                </a:solidFill>
                <a:latin typeface="Times New Roman" panose="02020603050405020304" pitchFamily="18" charset="0"/>
                <a:cs typeface="Times New Roman" panose="02020603050405020304" pitchFamily="18" charset="0"/>
              </a:rPr>
              <a:t>lên.</a:t>
            </a:r>
            <a:endParaRPr lang="en-US" sz="2800" u="none" dirty="0" smtClean="0">
              <a:solidFill>
                <a:srgbClr val="00B050"/>
              </a:solidFill>
              <a:latin typeface="Times New Roman" panose="02020603050405020304" pitchFamily="18" charset="0"/>
              <a:cs typeface="Times New Roman" panose="02020603050405020304" pitchFamily="18" charset="0"/>
            </a:endParaRPr>
          </a:p>
          <a:p>
            <a:pPr algn="just">
              <a:lnSpc>
                <a:spcPts val="3360"/>
              </a:lnSpc>
              <a:spcBef>
                <a:spcPts val="600"/>
              </a:spcBef>
              <a:spcAft>
                <a:spcPts val="600"/>
              </a:spcAft>
              <a:buNone/>
              <a:defRPr/>
            </a:pPr>
            <a:r>
              <a:rPr lang="en-US" sz="2800" b="1" u="none" dirty="0">
                <a:solidFill>
                  <a:srgbClr val="C00000"/>
                </a:solidFill>
                <a:latin typeface="Times New Roman" panose="02020603050405020304" pitchFamily="18" charset="0"/>
                <a:cs typeface="Times New Roman" panose="02020603050405020304" pitchFamily="18" charset="0"/>
              </a:rPr>
              <a:t>3.9. </a:t>
            </a:r>
            <a:r>
              <a:rPr lang="vi-VN" sz="2800" b="1" u="none" dirty="0">
                <a:solidFill>
                  <a:srgbClr val="C00000"/>
                </a:solidFill>
                <a:latin typeface="Times New Roman" panose="02020603050405020304" pitchFamily="18" charset="0"/>
                <a:cs typeface="Times New Roman" panose="02020603050405020304" pitchFamily="18" charset="0"/>
              </a:rPr>
              <a:t>Danh hiệu “Ấp văn hóa”, “Khu phố văn hóa”, “Gia đình</a:t>
            </a:r>
            <a:r>
              <a:rPr lang="en-US" sz="2800" b="1" u="none" dirty="0">
                <a:solidFill>
                  <a:srgbClr val="C00000"/>
                </a:solidFill>
                <a:latin typeface="Times New Roman" panose="02020603050405020304" pitchFamily="18" charset="0"/>
                <a:cs typeface="Times New Roman" panose="02020603050405020304" pitchFamily="18" charset="0"/>
              </a:rPr>
              <a:t> </a:t>
            </a:r>
            <a:r>
              <a:rPr lang="vi-VN" sz="2800" b="1" u="none" dirty="0">
                <a:solidFill>
                  <a:srgbClr val="C00000"/>
                </a:solidFill>
                <a:latin typeface="Times New Roman" panose="02020603050405020304" pitchFamily="18" charset="0"/>
                <a:cs typeface="Times New Roman" panose="02020603050405020304" pitchFamily="18" charset="0"/>
              </a:rPr>
              <a:t>văn hóa” </a:t>
            </a:r>
            <a:r>
              <a:rPr lang="en-US" sz="2800" b="1" u="none" dirty="0">
                <a:solidFill>
                  <a:srgbClr val="FF0000"/>
                </a:solidFill>
                <a:latin typeface="Times New Roman" panose="02020603050405020304" pitchFamily="18" charset="0"/>
                <a:cs typeface="Times New Roman" panose="02020603050405020304" pitchFamily="18" charset="0"/>
              </a:rPr>
              <a:t>(</a:t>
            </a:r>
            <a:r>
              <a:rPr lang="vi-VN" sz="2800" u="none" dirty="0">
                <a:solidFill>
                  <a:srgbClr val="FF0000"/>
                </a:solidFill>
                <a:latin typeface="Times New Roman" panose="02020603050405020304" pitchFamily="18" charset="0"/>
                <a:cs typeface="Times New Roman" panose="02020603050405020304" pitchFamily="18" charset="0"/>
              </a:rPr>
              <a:t>Đ16</a:t>
            </a:r>
            <a:r>
              <a:rPr lang="en-US" sz="2800" u="none" dirty="0">
                <a:solidFill>
                  <a:srgbClr val="FF0000"/>
                </a:solidFill>
                <a:latin typeface="Times New Roman" panose="02020603050405020304" pitchFamily="18" charset="0"/>
                <a:cs typeface="Times New Roman" panose="02020603050405020304" pitchFamily="18" charset="0"/>
              </a:rPr>
              <a:t> QĐ24</a:t>
            </a:r>
            <a:r>
              <a:rPr lang="en-US" sz="2800" u="none" dirty="0" smtClean="0">
                <a:solidFill>
                  <a:srgbClr val="FF0000"/>
                </a:solidFill>
                <a:latin typeface="Times New Roman" panose="02020603050405020304" pitchFamily="18" charset="0"/>
                <a:cs typeface="Times New Roman" panose="02020603050405020304" pitchFamily="18" charset="0"/>
              </a:rPr>
              <a:t>): </a:t>
            </a:r>
            <a:r>
              <a:rPr lang="vi-VN" sz="2800" u="none" dirty="0" smtClean="0">
                <a:latin typeface="Times New Roman" panose="02020603050405020304" pitchFamily="18" charset="0"/>
                <a:cs typeface="Times New Roman" panose="02020603050405020304" pitchFamily="18" charset="0"/>
              </a:rPr>
              <a:t>Thực </a:t>
            </a:r>
            <a:r>
              <a:rPr lang="vi-VN" sz="2800" u="none" dirty="0">
                <a:latin typeface="Times New Roman" panose="02020603050405020304" pitchFamily="18" charset="0"/>
                <a:cs typeface="Times New Roman" panose="02020603050405020304" pitchFamily="18" charset="0"/>
              </a:rPr>
              <a:t>hiện theo Thông tư số 12/2011/TT-BVHTTDL ngày </a:t>
            </a:r>
            <a:r>
              <a:rPr lang="vi-VN" sz="2800" u="none" dirty="0" smtClean="0">
                <a:latin typeface="Times New Roman" panose="02020603050405020304" pitchFamily="18" charset="0"/>
                <a:cs typeface="Times New Roman" panose="02020603050405020304" pitchFamily="18" charset="0"/>
              </a:rPr>
              <a:t>10</a:t>
            </a:r>
            <a:r>
              <a:rPr lang="en-US" sz="2800" u="none" dirty="0" smtClean="0">
                <a:latin typeface="Times New Roman" panose="02020603050405020304" pitchFamily="18" charset="0"/>
                <a:cs typeface="Times New Roman" panose="02020603050405020304" pitchFamily="18" charset="0"/>
              </a:rPr>
              <a:t> </a:t>
            </a:r>
            <a:r>
              <a:rPr lang="vi-VN" sz="2800" u="none" dirty="0" smtClean="0">
                <a:latin typeface="Times New Roman" panose="02020603050405020304" pitchFamily="18" charset="0"/>
                <a:cs typeface="Times New Roman" panose="02020603050405020304" pitchFamily="18" charset="0"/>
              </a:rPr>
              <a:t>tháng </a:t>
            </a:r>
            <a:r>
              <a:rPr lang="vi-VN" sz="2800" u="none" dirty="0">
                <a:latin typeface="Times New Roman" panose="02020603050405020304" pitchFamily="18" charset="0"/>
                <a:cs typeface="Times New Roman" panose="02020603050405020304" pitchFamily="18" charset="0"/>
              </a:rPr>
              <a:t>10 năm 2011 của Bộ Văn hóa, Thể thao và Du </a:t>
            </a:r>
            <a:r>
              <a:rPr lang="vi-VN" sz="2800" u="none" dirty="0" smtClean="0">
                <a:latin typeface="Times New Roman" panose="02020603050405020304" pitchFamily="18" charset="0"/>
                <a:cs typeface="Times New Roman" panose="02020603050405020304" pitchFamily="18" charset="0"/>
              </a:rPr>
              <a:t>lịch</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algn="just">
              <a:spcBef>
                <a:spcPts val="600"/>
              </a:spcBef>
              <a:spcAft>
                <a:spcPts val="0"/>
              </a:spcAft>
              <a:buFontTx/>
              <a:buChar char="-"/>
              <a:defRPr/>
            </a:pPr>
            <a:endParaRPr lang="en-US" sz="2800" dirty="0">
              <a:latin typeface="+mj-lt"/>
            </a:endParaRPr>
          </a:p>
        </p:txBody>
      </p:sp>
    </p:spTree>
    <p:extLst>
      <p:ext uri="{BB962C8B-B14F-4D97-AF65-F5344CB8AC3E}">
        <p14:creationId xmlns:p14="http://schemas.microsoft.com/office/powerpoint/2010/main" val="1253872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026"/>
            <a:ext cx="8686800" cy="861774"/>
          </a:xfrm>
        </p:spPr>
        <p:txBody>
          <a:bodyPr/>
          <a:lstStyle/>
          <a:p>
            <a:pPr algn="ctr">
              <a:defRPr/>
            </a:pPr>
            <a:r>
              <a:rPr lang="vi-VN" sz="2800" b="1" dirty="0" smtClean="0">
                <a:solidFill>
                  <a:srgbClr val="C00000"/>
                </a:solidFill>
                <a:latin typeface="Times New Roman" panose="02020603050405020304" pitchFamily="18" charset="0"/>
                <a:cs typeface="Times New Roman" panose="02020603050405020304" pitchFamily="18" charset="0"/>
              </a:rPr>
              <a:t>Chương </a:t>
            </a:r>
            <a:r>
              <a:rPr lang="vi-VN" sz="2800" b="1" dirty="0">
                <a:solidFill>
                  <a:srgbClr val="C00000"/>
                </a:solidFill>
                <a:latin typeface="Times New Roman" panose="02020603050405020304" pitchFamily="18" charset="0"/>
                <a:cs typeface="Times New Roman" panose="02020603050405020304" pitchFamily="18" charset="0"/>
              </a:rPr>
              <a:t>III</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Hình thức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đối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tượng</a:t>
            </a:r>
            <a:r>
              <a:rPr lang="en-US" sz="2800" b="1" dirty="0">
                <a:solidFill>
                  <a:srgbClr val="C00000"/>
                </a:solidFill>
                <a:latin typeface="Times New Roman" panose="02020603050405020304" pitchFamily="18" charset="0"/>
                <a:cs typeface="Times New Roman" panose="02020603050405020304" pitchFamily="18" charset="0"/>
              </a:rPr>
              <a:t>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tiêu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chuẩn</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khen thưởng</a:t>
            </a:r>
            <a:endParaRPr lang="en-US"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Group 31"/>
          <p:cNvGraphicFramePr>
            <a:graphicFrameLocks noGrp="1"/>
          </p:cNvGraphicFramePr>
          <p:nvPr>
            <p:extLst>
              <p:ext uri="{D42A27DB-BD31-4B8C-83A1-F6EECF244321}">
                <p14:modId xmlns:p14="http://schemas.microsoft.com/office/powerpoint/2010/main" val="2127534582"/>
              </p:ext>
            </p:extLst>
          </p:nvPr>
        </p:nvGraphicFramePr>
        <p:xfrm>
          <a:off x="134705" y="2114926"/>
          <a:ext cx="8864917" cy="4620768"/>
        </p:xfrm>
        <a:graphic>
          <a:graphicData uri="http://schemas.openxmlformats.org/drawingml/2006/table">
            <a:tbl>
              <a:tblPr/>
              <a:tblGrid>
                <a:gridCol w="4665895">
                  <a:extLst>
                    <a:ext uri="{9D8B030D-6E8A-4147-A177-3AD203B41FA5}">
                      <a16:colId xmlns:a16="http://schemas.microsoft.com/office/drawing/2014/main" xmlns="" val="20000"/>
                    </a:ext>
                  </a:extLst>
                </a:gridCol>
                <a:gridCol w="4199022">
                  <a:extLst>
                    <a:ext uri="{9D8B030D-6E8A-4147-A177-3AD203B41FA5}">
                      <a16:colId xmlns:a16="http://schemas.microsoft.com/office/drawing/2014/main" xmlns="" val="20001"/>
                    </a:ext>
                  </a:extLst>
                </a:gridCol>
              </a:tblGrid>
              <a:tr h="45819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Nhà</a:t>
                      </a:r>
                      <a:r>
                        <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nước</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thành</a:t>
                      </a:r>
                      <a:r>
                        <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phố</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03882">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Sao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vàng</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Hồ</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Chí</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Minh </a:t>
                      </a: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lập</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hạng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I, II, III</a:t>
                      </a: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Lao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hạng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I, II, III</a:t>
                      </a: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Dũng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cảm</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Hữu</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nghị</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HC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đoàn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kết</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dân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tộc</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BK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Thủ</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tướng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CP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BK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UBND </a:t>
                      </a:r>
                      <a:r>
                        <a:rPr kumimoji="0" lang="en-US"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TP</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177800" marR="0" lvl="0" indent="-17780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Cờ</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Truyền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thống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UBND </a:t>
                      </a:r>
                      <a:r>
                        <a:rPr kumimoji="0" lang="en-US" sz="28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Thành</a:t>
                      </a:r>
                      <a:r>
                        <a:rPr kumimoji="0" lang="en-US"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phố</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Huy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hiệu</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TP HCM</a:t>
                      </a: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Thư</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khen</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Gắn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biển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trình</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spc="-100" normalizeH="0" baseline="0" dirty="0" err="1">
                          <a:ln>
                            <a:noFill/>
                          </a:ln>
                          <a:solidFill>
                            <a:srgbClr val="002060"/>
                          </a:solidFill>
                          <a:effectLst/>
                          <a:latin typeface="Times New Roman" panose="02020603050405020304" pitchFamily="18" charset="0"/>
                          <a:cs typeface="Times New Roman" panose="02020603050405020304" pitchFamily="18" charset="0"/>
                        </a:rPr>
                        <a:t>Công</a:t>
                      </a:r>
                      <a:r>
                        <a:rPr kumimoji="0" lang="en-US" sz="2800" b="1" i="0" u="none" strike="noStrike" cap="none" spc="-100"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spc="-100" normalizeH="0" baseline="0" dirty="0" err="1">
                          <a:ln>
                            <a:noFill/>
                          </a:ln>
                          <a:solidFill>
                            <a:srgbClr val="002060"/>
                          </a:solidFill>
                          <a:effectLst/>
                          <a:latin typeface="Times New Roman" panose="02020603050405020304" pitchFamily="18" charset="0"/>
                          <a:cs typeface="Times New Roman" panose="02020603050405020304" pitchFamily="18" charset="0"/>
                        </a:rPr>
                        <a:t>nhận</a:t>
                      </a:r>
                      <a:r>
                        <a:rPr kumimoji="0" lang="en-US" sz="2800" b="1" i="0" u="none" strike="noStrike" cap="none" spc="-100"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spc="-100" normalizeH="0" baseline="0" dirty="0" smtClean="0">
                          <a:ln>
                            <a:noFill/>
                          </a:ln>
                          <a:solidFill>
                            <a:srgbClr val="002060"/>
                          </a:solidFill>
                          <a:effectLst/>
                          <a:latin typeface="Times New Roman" panose="02020603050405020304" pitchFamily="18" charset="0"/>
                          <a:cs typeface="Times New Roman" panose="02020603050405020304" pitchFamily="18" charset="0"/>
                        </a:rPr>
                        <a:t>ĐHTT</a:t>
                      </a:r>
                      <a:endParaRPr kumimoji="0" lang="en-US" sz="2800" b="1" i="0" u="none" strike="noStrike" cap="none" spc="-100"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0000"/>
                        <a:buFontTx/>
                        <a:buChar char="-"/>
                        <a:defRPr/>
                      </a:pP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khen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cơ</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sở</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4" name="Title 1"/>
          <p:cNvSpPr txBox="1"/>
          <p:nvPr/>
        </p:nvSpPr>
        <p:spPr bwMode="auto">
          <a:xfrm>
            <a:off x="176462" y="954512"/>
            <a:ext cx="8686800" cy="533400"/>
          </a:xfrm>
          <a:prstGeom prst="rect">
            <a:avLst/>
          </a:prstGeom>
          <a:noFill/>
          <a:ln w="9525">
            <a:noFill/>
            <a:miter lim="800000"/>
          </a:ln>
          <a:effectLst/>
        </p:spPr>
        <p:txBody>
          <a:bodyPr vert="horz" wrap="square" lIns="91440" tIns="45720" rIns="91440" bIns="45720" numCol="1" anchor="ctr" anchorCtr="1" compatLnSpc="1"/>
          <a:lstStyle/>
          <a:p>
            <a:pPr marL="0" marR="0" lvl="0" indent="0" algn="just" defTabSz="914400" rtl="0" eaLnBrk="0" fontAlgn="base" latinLnBrk="0" hangingPunct="0">
              <a:lnSpc>
                <a:spcPct val="90000"/>
              </a:lnSpc>
              <a:spcBef>
                <a:spcPct val="0"/>
              </a:spcBef>
              <a:spcAft>
                <a:spcPct val="0"/>
              </a:spcAft>
              <a:buClrTx/>
              <a:buSzTx/>
              <a:buFontTx/>
              <a:buNone/>
              <a:defRPr/>
            </a:pPr>
            <a:endParaRPr lang="en-US" sz="2800" b="1" kern="0" dirty="0">
              <a:solidFill>
                <a:srgbClr val="99FF33"/>
              </a:solidFill>
              <a:effectLst>
                <a:outerShdw blurRad="38100" dist="38100" dir="2700000" algn="tl">
                  <a:srgbClr val="000000"/>
                </a:outerShdw>
              </a:effectLst>
              <a:ea typeface="+mj-ea"/>
              <a:cs typeface="+mj-cs"/>
            </a:endParaRPr>
          </a:p>
          <a:p>
            <a:pPr marL="0" marR="0" lvl="0" indent="0" algn="just" defTabSz="914400" rtl="0" eaLnBrk="0" fontAlgn="base" latinLnBrk="0" hangingPunct="0">
              <a:lnSpc>
                <a:spcPct val="90000"/>
              </a:lnSpc>
              <a:spcBef>
                <a:spcPct val="0"/>
              </a:spcBef>
              <a:spcAft>
                <a:spcPct val="0"/>
              </a:spcAft>
              <a:buClrTx/>
              <a:buSzTx/>
              <a:buFontTx/>
              <a:buNone/>
              <a:defRPr/>
            </a:pPr>
            <a:endParaRPr kumimoji="0" lang="en-US" sz="2800" b="1" i="0" u="none" strike="noStrike" kern="0" cap="none" spc="-40" normalizeH="0" baseline="0" noProof="0" dirty="0">
              <a:ln>
                <a:noFill/>
              </a:ln>
              <a:solidFill>
                <a:srgbClr val="99FF33"/>
              </a:solidFill>
              <a:effectLst>
                <a:outerShdw blurRad="38100" dist="38100" dir="2700000" algn="tl">
                  <a:srgbClr val="000000"/>
                </a:outerShdw>
              </a:effectLst>
              <a:uLnTx/>
              <a:uFillTx/>
              <a:latin typeface="Times New Roman" panose="02020603050405020304" pitchFamily="18" charset="0"/>
              <a:ea typeface="+mj-ea"/>
              <a:cs typeface="+mj-cs"/>
            </a:endParaRPr>
          </a:p>
          <a:p>
            <a:pPr marL="0" marR="0" lvl="0" indent="0" algn="just" defTabSz="914400" rtl="0" eaLnBrk="0" fontAlgn="base" latinLnBrk="0" hangingPunct="0">
              <a:lnSpc>
                <a:spcPct val="90000"/>
              </a:lnSpc>
              <a:spcBef>
                <a:spcPct val="0"/>
              </a:spcBef>
              <a:spcAft>
                <a:spcPct val="0"/>
              </a:spcAft>
              <a:buClrTx/>
              <a:buSzTx/>
              <a:buFontTx/>
              <a:buNone/>
              <a:defRPr/>
            </a:pPr>
            <a:r>
              <a:rPr kumimoji="0" lang="en-US" sz="2800" b="1" i="0" u="none" strike="noStrike" kern="0" cap="none" spc="-40" normalizeH="0" baseline="0" noProof="0" dirty="0" err="1" smtClean="0">
                <a:ln>
                  <a:noFill/>
                </a:ln>
                <a:solidFill>
                  <a:srgbClr val="002060"/>
                </a:solidFill>
                <a:uLnTx/>
                <a:uFillTx/>
                <a:latin typeface="Times New Roman" panose="02020603050405020304" pitchFamily="18" charset="0"/>
                <a:ea typeface="+mj-ea"/>
                <a:cs typeface="Times New Roman" panose="02020603050405020304" pitchFamily="18" charset="0"/>
              </a:rPr>
              <a:t>Ngoài</a:t>
            </a:r>
            <a:r>
              <a:rPr kumimoji="0" lang="en-US" sz="2800" b="1" i="0" u="none" strike="noStrike" kern="0" cap="none" spc="-40" normalizeH="0" baseline="0" noProof="0" dirty="0" smtClean="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các</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hình</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thức</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khen</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thưởng</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thuộc</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Khối</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Lực</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lượng</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vũ</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kumimoji="0" lang="en-US" sz="2800" b="1" i="0" u="none" strike="noStrike" kern="0" cap="none" spc="-40" normalizeH="0" baseline="0" noProof="0" dirty="0" err="1">
                <a:ln>
                  <a:noFill/>
                </a:ln>
                <a:solidFill>
                  <a:srgbClr val="002060"/>
                </a:solidFill>
                <a:uLnTx/>
                <a:uFillTx/>
                <a:latin typeface="Times New Roman" panose="02020603050405020304" pitchFamily="18" charset="0"/>
                <a:ea typeface="+mj-ea"/>
                <a:cs typeface="Times New Roman" panose="02020603050405020304" pitchFamily="18" charset="0"/>
              </a:rPr>
              <a:t>trang</a:t>
            </a:r>
            <a:r>
              <a:rPr kumimoji="0" lang="en-US" sz="2800" b="1" i="0" u="none" strike="noStrike" kern="0" cap="none" spc="-4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 </a:t>
            </a:r>
            <a:r>
              <a:rPr lang="en-US" sz="2800" b="1" kern="0" spc="-40" dirty="0" err="1">
                <a:solidFill>
                  <a:srgbClr val="002060"/>
                </a:solidFill>
                <a:latin typeface="Times New Roman" panose="02020603050405020304" pitchFamily="18" charset="0"/>
                <a:ea typeface="+mj-ea"/>
                <a:cs typeface="Times New Roman" panose="02020603050405020304" pitchFamily="18" charset="0"/>
              </a:rPr>
              <a:t>hình</a:t>
            </a:r>
            <a:r>
              <a:rPr lang="en-US" sz="2800" b="1" kern="0" spc="-40" dirty="0">
                <a:solidFill>
                  <a:srgbClr val="002060"/>
                </a:solidFill>
                <a:latin typeface="Times New Roman" panose="02020603050405020304" pitchFamily="18" charset="0"/>
                <a:ea typeface="+mj-ea"/>
                <a:cs typeface="Times New Roman" panose="02020603050405020304" pitchFamily="18" charset="0"/>
              </a:rPr>
              <a:t> </a:t>
            </a:r>
            <a:r>
              <a:rPr lang="en-US" sz="2800" b="1" kern="0" spc="-40" dirty="0" err="1">
                <a:solidFill>
                  <a:srgbClr val="002060"/>
                </a:solidFill>
                <a:latin typeface="Times New Roman" panose="02020603050405020304" pitchFamily="18" charset="0"/>
                <a:ea typeface="+mj-ea"/>
                <a:cs typeface="Times New Roman" panose="02020603050405020304" pitchFamily="18" charset="0"/>
              </a:rPr>
              <a:t>thức</a:t>
            </a:r>
            <a:r>
              <a:rPr lang="en-US" sz="2800" b="1" kern="0" spc="-40" dirty="0">
                <a:solidFill>
                  <a:srgbClr val="002060"/>
                </a:solidFill>
                <a:latin typeface="Times New Roman" panose="02020603050405020304" pitchFamily="18" charset="0"/>
                <a:ea typeface="+mj-ea"/>
                <a:cs typeface="Times New Roman" panose="02020603050405020304" pitchFamily="18" charset="0"/>
              </a:rPr>
              <a:t> </a:t>
            </a:r>
            <a:r>
              <a:rPr lang="en-US" sz="2800" b="1" kern="0" spc="-40" dirty="0" err="1">
                <a:solidFill>
                  <a:srgbClr val="002060"/>
                </a:solidFill>
                <a:latin typeface="Times New Roman" panose="02020603050405020304" pitchFamily="18" charset="0"/>
                <a:ea typeface="+mj-ea"/>
                <a:cs typeface="Times New Roman" panose="02020603050405020304" pitchFamily="18" charset="0"/>
              </a:rPr>
              <a:t>khen</a:t>
            </a:r>
            <a:r>
              <a:rPr lang="en-US" sz="2800" b="1" kern="0" spc="-40" dirty="0">
                <a:solidFill>
                  <a:srgbClr val="002060"/>
                </a:solidFill>
                <a:latin typeface="Times New Roman" panose="02020603050405020304" pitchFamily="18" charset="0"/>
                <a:ea typeface="+mj-ea"/>
                <a:cs typeface="Times New Roman" panose="02020603050405020304" pitchFamily="18" charset="0"/>
              </a:rPr>
              <a:t> </a:t>
            </a:r>
            <a:r>
              <a:rPr lang="en-US" sz="2800" b="1" kern="0" spc="-40" dirty="0" err="1">
                <a:solidFill>
                  <a:srgbClr val="002060"/>
                </a:solidFill>
                <a:latin typeface="Times New Roman" panose="02020603050405020304" pitchFamily="18" charset="0"/>
                <a:ea typeface="+mj-ea"/>
                <a:cs typeface="Times New Roman" panose="02020603050405020304" pitchFamily="18" charset="0"/>
              </a:rPr>
              <a:t>thưởng</a:t>
            </a:r>
            <a:r>
              <a:rPr lang="en-US" sz="2800" b="1" kern="0" spc="-40" dirty="0">
                <a:solidFill>
                  <a:srgbClr val="002060"/>
                </a:solidFill>
                <a:latin typeface="Times New Roman" panose="02020603050405020304" pitchFamily="18" charset="0"/>
                <a:ea typeface="+mj-ea"/>
                <a:cs typeface="Times New Roman" panose="02020603050405020304" pitchFamily="18" charset="0"/>
              </a:rPr>
              <a:t> </a:t>
            </a:r>
            <a:r>
              <a:rPr lang="en-US" sz="2800" b="1" kern="0" spc="-40" dirty="0" err="1">
                <a:solidFill>
                  <a:srgbClr val="002060"/>
                </a:solidFill>
                <a:latin typeface="Times New Roman" panose="02020603050405020304" pitchFamily="18" charset="0"/>
                <a:ea typeface="+mj-ea"/>
                <a:cs typeface="Times New Roman" panose="02020603050405020304" pitchFamily="18" charset="0"/>
              </a:rPr>
              <a:t>gồm</a:t>
            </a:r>
            <a:r>
              <a:rPr kumimoji="0" lang="en-US" sz="2800" b="1" i="0" u="none" strike="noStrike" kern="0" cap="none" spc="0" normalizeH="0" baseline="0" noProof="0" dirty="0">
                <a:ln>
                  <a:noFill/>
                </a:ln>
                <a:solidFill>
                  <a:srgbClr val="002060"/>
                </a:solidFill>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40489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4432"/>
            <a:ext cx="8763000" cy="923330"/>
          </a:xfrm>
        </p:spPr>
        <p:txBody>
          <a:bodyPr anchorCtr="0"/>
          <a:lstStyle/>
          <a:p>
            <a:pPr algn="l">
              <a:defRPr/>
            </a:pPr>
            <a:r>
              <a:rPr lang="de-DE" sz="3200" b="1" dirty="0" smtClean="0">
                <a:solidFill>
                  <a:srgbClr val="C00000"/>
                </a:solidFill>
              </a:rPr>
              <a:t> </a:t>
            </a:r>
            <a:r>
              <a:rPr lang="de-DE" sz="2800" b="1" dirty="0" smtClean="0">
                <a:solidFill>
                  <a:srgbClr val="C00000"/>
                </a:solidFill>
              </a:rPr>
              <a:t>3</a:t>
            </a:r>
            <a:r>
              <a:rPr lang="de-DE" sz="2800" b="1" dirty="0">
                <a:solidFill>
                  <a:srgbClr val="C00000"/>
                </a:solidFill>
              </a:rPr>
              <a:t>. Huân chương Độc lập</a:t>
            </a:r>
            <a:r>
              <a:rPr lang="de-DE" sz="2800" b="1" dirty="0">
                <a:solidFill>
                  <a:srgbClr val="FF0000"/>
                </a:solidFill>
              </a:rPr>
              <a:t/>
            </a:r>
            <a:br>
              <a:rPr lang="de-DE" sz="2800" b="1" dirty="0">
                <a:solidFill>
                  <a:srgbClr val="FF0000"/>
                </a:solidFill>
              </a:rPr>
            </a:br>
            <a:r>
              <a:rPr lang="de-DE" sz="2800" b="1" dirty="0">
                <a:solidFill>
                  <a:srgbClr val="FFFF00"/>
                </a:solidFill>
              </a:rPr>
              <a:t> </a:t>
            </a:r>
            <a:r>
              <a:rPr lang="de-DE" sz="2800" b="1" i="1" dirty="0" smtClean="0">
                <a:solidFill>
                  <a:srgbClr val="00B050"/>
                </a:solidFill>
              </a:rPr>
              <a:t>a) Huân </a:t>
            </a:r>
            <a:r>
              <a:rPr lang="de-DE" sz="2800" b="1" i="1" dirty="0">
                <a:solidFill>
                  <a:srgbClr val="00B050"/>
                </a:solidFill>
              </a:rPr>
              <a:t>chương Độc lập hạng </a:t>
            </a:r>
            <a:r>
              <a:rPr lang="de-DE" sz="2800" b="1" i="1" dirty="0" smtClean="0">
                <a:solidFill>
                  <a:srgbClr val="00B050"/>
                </a:solidFill>
              </a:rPr>
              <a:t>Nhất</a:t>
            </a:r>
            <a:endParaRPr lang="en-US" sz="2800" i="1" dirty="0">
              <a:solidFill>
                <a:srgbClr val="00B050"/>
              </a:solidFill>
            </a:endParaRPr>
          </a:p>
        </p:txBody>
      </p:sp>
      <p:graphicFrame>
        <p:nvGraphicFramePr>
          <p:cNvPr id="60467" name="Group 51"/>
          <p:cNvGraphicFramePr>
            <a:graphicFrameLocks noGrp="1"/>
          </p:cNvGraphicFramePr>
          <p:nvPr>
            <p:ph idx="1"/>
            <p:extLst>
              <p:ext uri="{D42A27DB-BD31-4B8C-83A1-F6EECF244321}">
                <p14:modId xmlns:p14="http://schemas.microsoft.com/office/powerpoint/2010/main" val="3388194013"/>
              </p:ext>
            </p:extLst>
          </p:nvPr>
        </p:nvGraphicFramePr>
        <p:xfrm>
          <a:off x="228600" y="1087763"/>
          <a:ext cx="8763000" cy="5752045"/>
        </p:xfrm>
        <a:graphic>
          <a:graphicData uri="http://schemas.openxmlformats.org/drawingml/2006/table">
            <a:tbl>
              <a:tblPr/>
              <a:tblGrid>
                <a:gridCol w="8763000">
                  <a:extLst>
                    <a:ext uri="{9D8B030D-6E8A-4147-A177-3AD203B41FA5}">
                      <a16:colId xmlns:a16="http://schemas.microsoft.com/office/drawing/2014/main" xmlns="" val="20001"/>
                    </a:ext>
                  </a:extLst>
                </a:gridCol>
              </a:tblGrid>
              <a:tr h="6618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16)</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032152">
                <a:tc>
                  <a:txBody>
                    <a:bodyPr/>
                    <a:lstStyle/>
                    <a:p>
                      <a:pPr marL="173038" marR="0" lvl="0" indent="0" algn="just" defTabSz="914400" rtl="0" eaLnBrk="1" fontAlgn="base" latinLnBrk="0" hangingPunct="1">
                        <a:lnSpc>
                          <a:spcPct val="100000"/>
                        </a:lnSpc>
                        <a:spcBef>
                          <a:spcPts val="400"/>
                        </a:spcBef>
                        <a:spcAft>
                          <a:spcPts val="400"/>
                        </a:spcAft>
                        <a:buClrTx/>
                        <a:buSzTx/>
                        <a:buFont typeface="Wingdings" pitchFamily="2" charset="2"/>
                        <a:buChar char="v"/>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Tập thể: </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Đã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được tặng Huân chương độc lập hạng Nhì, 10 năm tiếp theo trở lên liên tục hoàn thành xuất sắc nhiệm vụ</a:t>
                      </a: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trong thời gian đó có:</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p>
                    <a:p>
                      <a:pPr marL="571500" marR="0" lvl="0" indent="0" algn="l" defTabSz="914400" rtl="0" eaLnBrk="1" fontAlgn="base" latinLnBrk="0" hangingPunct="1">
                        <a:lnSpc>
                          <a:spcPct val="100000"/>
                        </a:lnSpc>
                        <a:spcBef>
                          <a:spcPts val="400"/>
                        </a:spcBef>
                        <a:spcAft>
                          <a:spcPts val="40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03 Cờ CP + 01 BK TTg </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571500" marR="0" lvl="0" indent="0" algn="l" defTabSz="914400" rtl="0" eaLnBrk="1" fontAlgn="base" latinLnBrk="0" hangingPunct="1">
                        <a:lnSpc>
                          <a:spcPct val="100000"/>
                        </a:lnSpc>
                        <a:spcBef>
                          <a:spcPts val="400"/>
                        </a:spcBef>
                        <a:spcAft>
                          <a:spcPts val="400"/>
                        </a:spcAft>
                        <a:buClrTx/>
                        <a:buSzTx/>
                        <a:buFontTx/>
                        <a:buNone/>
                      </a:pPr>
                      <a:r>
                        <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03 Cờ CP + 02 Cờ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TP</a:t>
                      </a:r>
                    </a:p>
                    <a:p>
                      <a:pPr marL="169863" marR="0" lvl="0" indent="3175" algn="just" defTabSz="914400" rtl="0" eaLnBrk="1" fontAlgn="base" latinLnBrk="0" hangingPunct="1">
                        <a:lnSpc>
                          <a:spcPct val="100000"/>
                        </a:lnSpc>
                        <a:spcBef>
                          <a:spcPts val="400"/>
                        </a:spcBef>
                        <a:spcAft>
                          <a:spcPts val="400"/>
                        </a:spcAft>
                        <a:buClrTx/>
                        <a:buSzTx/>
                        <a:buFont typeface="Wingdings" pitchFamily="2" charset="2"/>
                        <a:buChar char="v"/>
                        <a:tabLst/>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Cá nhân: </a:t>
                      </a:r>
                      <a:r>
                        <a:rPr lang="vi-VN" sz="2800" b="1" kern="1200" dirty="0" smtClean="0">
                          <a:solidFill>
                            <a:srgbClr val="0070C0"/>
                          </a:solidFill>
                          <a:effectLst/>
                          <a:latin typeface="Times New Roman" panose="02020603050405020304" pitchFamily="18" charset="0"/>
                          <a:ea typeface="+mn-ea"/>
                          <a:cs typeface="Times New Roman" panose="02020603050405020304" pitchFamily="18" charset="0"/>
                        </a:rPr>
                        <a:t>Lập được thành tích đặc biệt xuất sắc có phạm vi ảnh hưởng và nêu gương trong toàn quốc ở một trong các lĩnh vực chính trị, kinh tế, xã hội, văn học, nghệ thuật, khoa học, công nghệ, quốc phòng, an ninh, ngoại giao hoặc lĩnh vực khác được Nhà nước công nhận</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51505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68446"/>
            <a:ext cx="8077200" cy="446276"/>
          </a:xfrm>
        </p:spPr>
        <p:txBody>
          <a:bodyPr anchorCtr="0"/>
          <a:lstStyle/>
          <a:p>
            <a:pPr algn="l">
              <a:defRPr/>
            </a:pPr>
            <a:r>
              <a:rPr lang="de-DE" sz="2900" b="1" i="1" dirty="0">
                <a:solidFill>
                  <a:srgbClr val="99FF33"/>
                </a:solidFill>
              </a:rPr>
              <a:t> </a:t>
            </a:r>
            <a:r>
              <a:rPr lang="de-DE" sz="2800" b="1" i="1" dirty="0" smtClean="0">
                <a:solidFill>
                  <a:srgbClr val="00B050"/>
                </a:solidFill>
                <a:latin typeface="Times New Roman" panose="02020603050405020304" pitchFamily="18" charset="0"/>
                <a:cs typeface="Times New Roman" panose="02020603050405020304" pitchFamily="18" charset="0"/>
              </a:rPr>
              <a:t>b</a:t>
            </a:r>
            <a:r>
              <a:rPr lang="de-DE" sz="2800" b="1" i="1" dirty="0">
                <a:solidFill>
                  <a:srgbClr val="00B050"/>
                </a:solidFill>
                <a:latin typeface="Times New Roman" panose="02020603050405020304" pitchFamily="18" charset="0"/>
                <a:cs typeface="Times New Roman" panose="02020603050405020304" pitchFamily="18" charset="0"/>
              </a:rPr>
              <a:t>) Huân chương Độc lập hạng </a:t>
            </a:r>
            <a:r>
              <a:rPr lang="de-DE" sz="2800" b="1" i="1" dirty="0" smtClean="0">
                <a:solidFill>
                  <a:srgbClr val="00B050"/>
                </a:solidFill>
                <a:latin typeface="Times New Roman" panose="02020603050405020304" pitchFamily="18" charset="0"/>
                <a:cs typeface="Times New Roman" panose="02020603050405020304" pitchFamily="18" charset="0"/>
              </a:rPr>
              <a:t>Nhì</a:t>
            </a:r>
            <a:endParaRPr lang="en-US" sz="2800" b="1" i="1" dirty="0">
              <a:solidFill>
                <a:srgbClr val="00B050"/>
              </a:solidFill>
              <a:latin typeface="Times New Roman" panose="02020603050405020304" pitchFamily="18" charset="0"/>
              <a:cs typeface="Times New Roman" panose="02020603050405020304" pitchFamily="18" charset="0"/>
            </a:endParaRPr>
          </a:p>
        </p:txBody>
      </p:sp>
      <p:graphicFrame>
        <p:nvGraphicFramePr>
          <p:cNvPr id="147479" name="Group 23"/>
          <p:cNvGraphicFramePr>
            <a:graphicFrameLocks noGrp="1"/>
          </p:cNvGraphicFramePr>
          <p:nvPr>
            <p:ph idx="4294967295"/>
            <p:extLst>
              <p:ext uri="{D42A27DB-BD31-4B8C-83A1-F6EECF244321}">
                <p14:modId xmlns:p14="http://schemas.microsoft.com/office/powerpoint/2010/main" val="727281789"/>
              </p:ext>
            </p:extLst>
          </p:nvPr>
        </p:nvGraphicFramePr>
        <p:xfrm>
          <a:off x="304800" y="685800"/>
          <a:ext cx="8534400" cy="5775960"/>
        </p:xfrm>
        <a:graphic>
          <a:graphicData uri="http://schemas.openxmlformats.org/drawingml/2006/table">
            <a:tbl>
              <a:tblPr/>
              <a:tblGrid>
                <a:gridCol w="8534400">
                  <a:extLst>
                    <a:ext uri="{9D8B030D-6E8A-4147-A177-3AD203B41FA5}">
                      <a16:colId xmlns:a16="http://schemas.microsoft.com/office/drawing/2014/main" xmlns="" val="20001"/>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17)</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923430">
                <a:tc>
                  <a:txBody>
                    <a:bodyPr/>
                    <a:lstStyle/>
                    <a:p>
                      <a:pPr marL="457200" marR="0" lvl="0" indent="-457200" algn="just" defTabSz="914400" rtl="0" eaLnBrk="1" fontAlgn="base" latinLnBrk="0" hangingPunct="1">
                        <a:lnSpc>
                          <a:spcPct val="100000"/>
                        </a:lnSpc>
                        <a:spcBef>
                          <a:spcPts val="600"/>
                        </a:spcBef>
                        <a:spcAft>
                          <a:spcPts val="600"/>
                        </a:spcAft>
                        <a:buClrTx/>
                        <a:buSzTx/>
                        <a:buFont typeface="Wingdings" pitchFamily="2" charset="2"/>
                        <a:buChar char="v"/>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Tập thể:</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Đã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được tặng Huân chương độc lập hạng ba, 10 năm tiếp theo trở lên liên tục hoàn thành xuất sắc nhiệm vụ</a:t>
                      </a: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trong thời gian đó có: </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342900" marR="0" lvl="0" indent="0" algn="l"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- 02 Cờ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CP + 01 BKTTg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+ 01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BKUB</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0" algn="just" defTabSz="914400" rtl="0" eaLnBrk="1" fontAlgn="base" latinLnBrk="0" hangingPunct="1">
                        <a:lnSpc>
                          <a:spcPct val="100000"/>
                        </a:lnSpc>
                        <a:spcBef>
                          <a:spcPts val="600"/>
                        </a:spcBef>
                        <a:spcAft>
                          <a:spcPts val="600"/>
                        </a:spcAft>
                        <a:buClrTx/>
                        <a:buSzTx/>
                        <a:buFontTx/>
                        <a:buChar char="-"/>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02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Cờ CP + 02 Cờ TP+ 01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BKUB</a:t>
                      </a:r>
                    </a:p>
                    <a:p>
                      <a:pPr marL="457200" marR="0" lvl="0" indent="-457200" algn="just" defTabSz="914400" rtl="0" eaLnBrk="1" fontAlgn="base" latinLnBrk="0" hangingPunct="1">
                        <a:lnSpc>
                          <a:spcPct val="100000"/>
                        </a:lnSpc>
                        <a:spcBef>
                          <a:spcPts val="600"/>
                        </a:spcBef>
                        <a:spcAft>
                          <a:spcPts val="600"/>
                        </a:spcAft>
                        <a:buClrTx/>
                        <a:buSzTx/>
                        <a:buFont typeface="Wingdings" pitchFamily="2" charset="2"/>
                        <a:buChar char="v"/>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Cá nhân: </a:t>
                      </a:r>
                      <a:r>
                        <a:rPr lang="vi-VN" sz="2800" b="1" kern="1200" dirty="0" smtClean="0">
                          <a:solidFill>
                            <a:srgbClr val="0070C0"/>
                          </a:solidFill>
                          <a:effectLst/>
                          <a:latin typeface="Times New Roman" panose="02020603050405020304" pitchFamily="18" charset="0"/>
                          <a:ea typeface="+mn-ea"/>
                          <a:cs typeface="Times New Roman" panose="02020603050405020304" pitchFamily="18" charset="0"/>
                        </a:rPr>
                        <a:t>Lập được nhiều thành tích xuất sắc có phạm vi ảnh hưởng và nêu gương trong toàn quốc ở một trong các lĩnh vực chính trị, kinh tế, xã hội, văn học, nghệ thuật, khoa học, công nghệ, quốc phòng, an ninh, ngoại giao hoặc lĩnh vực khác, được cấp có thẩm quyền công nhận, đề nghị</a:t>
                      </a:r>
                      <a:r>
                        <a:rPr lang="en-US" sz="2800" b="1" kern="1200" dirty="0" smtClean="0">
                          <a:solidFill>
                            <a:srgbClr val="0070C0"/>
                          </a:solidFill>
                          <a:effectLst/>
                          <a:latin typeface="Times New Roman" panose="02020603050405020304" pitchFamily="18" charset="0"/>
                          <a:ea typeface="+mn-ea"/>
                          <a:cs typeface="Times New Roman" panose="02020603050405020304" pitchFamily="18" charset="0"/>
                        </a:rPr>
                        <a:t>.</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42224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60162"/>
            <a:ext cx="8229600" cy="430887"/>
          </a:xfrm>
        </p:spPr>
        <p:txBody>
          <a:bodyPr anchorCtr="0"/>
          <a:lstStyle/>
          <a:p>
            <a:pPr algn="l">
              <a:defRPr/>
            </a:pPr>
            <a:r>
              <a:rPr lang="de-DE" sz="2800" b="1" i="1" dirty="0">
                <a:solidFill>
                  <a:srgbClr val="FFFF00"/>
                </a:solidFill>
              </a:rPr>
              <a:t>   </a:t>
            </a:r>
            <a:r>
              <a:rPr lang="de-DE" sz="2800" b="1" i="1" dirty="0">
                <a:solidFill>
                  <a:srgbClr val="00B050"/>
                </a:solidFill>
              </a:rPr>
              <a:t>c) Huân chương Độc lập hạng </a:t>
            </a:r>
            <a:r>
              <a:rPr lang="de-DE" sz="2800" b="1" i="1" dirty="0" smtClean="0">
                <a:solidFill>
                  <a:srgbClr val="00B050"/>
                </a:solidFill>
              </a:rPr>
              <a:t>Ba</a:t>
            </a:r>
            <a:endParaRPr lang="en-US" sz="2800" i="1" dirty="0">
              <a:solidFill>
                <a:srgbClr val="00B050"/>
              </a:solidFill>
            </a:endParaRPr>
          </a:p>
        </p:txBody>
      </p:sp>
      <p:graphicFrame>
        <p:nvGraphicFramePr>
          <p:cNvPr id="148500" name="Group 20"/>
          <p:cNvGraphicFramePr>
            <a:graphicFrameLocks noGrp="1"/>
          </p:cNvGraphicFramePr>
          <p:nvPr>
            <p:ph idx="4294967295"/>
            <p:extLst>
              <p:ext uri="{D42A27DB-BD31-4B8C-83A1-F6EECF244321}">
                <p14:modId xmlns:p14="http://schemas.microsoft.com/office/powerpoint/2010/main" val="3208936292"/>
              </p:ext>
            </p:extLst>
          </p:nvPr>
        </p:nvGraphicFramePr>
        <p:xfrm>
          <a:off x="381000" y="609600"/>
          <a:ext cx="8686800" cy="6202680"/>
        </p:xfrm>
        <a:graphic>
          <a:graphicData uri="http://schemas.openxmlformats.org/drawingml/2006/table">
            <a:tbl>
              <a:tblPr/>
              <a:tblGrid>
                <a:gridCol w="8686800">
                  <a:extLst>
                    <a:ext uri="{9D8B030D-6E8A-4147-A177-3AD203B41FA5}">
                      <a16:colId xmlns:a16="http://schemas.microsoft.com/office/drawing/2014/main" xmlns="" val="20001"/>
                    </a:ext>
                  </a:extLst>
                </a:gridCol>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Diều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18)</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742400">
                <a:tc>
                  <a:txBody>
                    <a:bodyPr/>
                    <a:lstStyle/>
                    <a:p>
                      <a:pPr marL="457200" marR="0" lvl="0" indent="-457200" algn="just" defTabSz="914400" rtl="0" eaLnBrk="1" fontAlgn="base" latinLnBrk="0" hangingPunct="1">
                        <a:lnSpc>
                          <a:spcPct val="100000"/>
                        </a:lnSpc>
                        <a:spcBef>
                          <a:spcPts val="600"/>
                        </a:spcBef>
                        <a:spcAft>
                          <a:spcPct val="0"/>
                        </a:spcAft>
                        <a:buClrTx/>
                        <a:buSzTx/>
                        <a:buFont typeface="Wingdings" pitchFamily="2" charset="2"/>
                        <a:buChar char="v"/>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Tập thể: </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Đã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được Huân chương Lao động hạng nhất, 10 năm tiếp theo trở lên liên tục hoàn thành xuất sắc nhiệm vụ</a:t>
                      </a: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trong thời gian đó có: </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406400" marR="0" lvl="0" indent="0" algn="just" defTabSz="914400" rtl="0" eaLnBrk="1" fontAlgn="base" latinLnBrk="0" hangingPunct="1">
                        <a:lnSpc>
                          <a:spcPct val="100000"/>
                        </a:lnSpc>
                        <a:spcBef>
                          <a:spcPts val="600"/>
                        </a:spcBef>
                        <a:spcAft>
                          <a:spcPct val="0"/>
                        </a:spcAft>
                        <a:buClrTx/>
                        <a:buSzTx/>
                        <a:buFontTx/>
                        <a:buNone/>
                      </a:pP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- 02 Cờ CP + 01 BK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TTg</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406400" marR="0" lvl="0" indent="0" algn="just" defTabSz="914400" rtl="0" eaLnBrk="1" fontAlgn="base" latinLnBrk="0" hangingPunct="1">
                        <a:lnSpc>
                          <a:spcPct val="100000"/>
                        </a:lnSpc>
                        <a:spcBef>
                          <a:spcPts val="600"/>
                        </a:spcBef>
                        <a:spcAft>
                          <a:spcPct val="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- 02 Cờ CP + 02 Cờ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TP</a:t>
                      </a:r>
                    </a:p>
                    <a:p>
                      <a:pPr marL="457200" marR="0" lvl="0" indent="-457200" algn="just" defTabSz="914400" rtl="0" eaLnBrk="1" fontAlgn="base" latinLnBrk="0" hangingPunct="1">
                        <a:lnSpc>
                          <a:spcPct val="100000"/>
                        </a:lnSpc>
                        <a:spcBef>
                          <a:spcPts val="600"/>
                        </a:spcBef>
                        <a:spcAft>
                          <a:spcPct val="0"/>
                        </a:spcAft>
                        <a:buClrTx/>
                        <a:buSzTx/>
                        <a:buFont typeface="Wingdings" pitchFamily="2" charset="2"/>
                        <a:buChar char="v"/>
                        <a:tabLst/>
                        <a:defRPr/>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Cá nhân: </a:t>
                      </a:r>
                      <a:r>
                        <a:rPr lang="vi-VN" sz="2800" b="1" kern="1200" dirty="0" smtClean="0">
                          <a:solidFill>
                            <a:srgbClr val="0070C0"/>
                          </a:solidFill>
                          <a:effectLst/>
                          <a:latin typeface="Times New Roman" panose="02020603050405020304" pitchFamily="18" charset="0"/>
                          <a:ea typeface="+mn-ea"/>
                          <a:cs typeface="Times New Roman" panose="02020603050405020304" pitchFamily="18" charset="0"/>
                        </a:rPr>
                        <a:t>Lập được thành tích x</a:t>
                      </a:r>
                      <a:r>
                        <a:rPr lang="en-US" sz="2800" b="1" kern="1200" dirty="0" smtClean="0">
                          <a:solidFill>
                            <a:srgbClr val="0070C0"/>
                          </a:solidFill>
                          <a:effectLst/>
                          <a:latin typeface="Times New Roman" panose="02020603050405020304" pitchFamily="18" charset="0"/>
                          <a:ea typeface="+mn-ea"/>
                          <a:cs typeface="Times New Roman" panose="02020603050405020304" pitchFamily="18" charset="0"/>
                        </a:rPr>
                        <a:t>u</a:t>
                      </a:r>
                      <a:r>
                        <a:rPr lang="vi-VN" sz="2800" b="1" kern="1200" dirty="0" smtClean="0">
                          <a:solidFill>
                            <a:srgbClr val="0070C0"/>
                          </a:solidFill>
                          <a:effectLst/>
                          <a:latin typeface="Times New Roman" panose="02020603050405020304" pitchFamily="18" charset="0"/>
                          <a:ea typeface="+mn-ea"/>
                          <a:cs typeface="Times New Roman" panose="02020603050405020304" pitchFamily="18" charset="0"/>
                        </a:rPr>
                        <a:t>ất sắc có phạm vi ảnh hưởng và nêu gương trong toàn quốc ở một trong các lĩnh vực chính trị, kinh tế, xã hội, văn học, nghệ thuật, khoa học, công nghệ, quốc phòng, an ninh, ngoại giao hoặc lĩnh vực khác được cấp có thẩm quyền công nhận, đề nghị.</a:t>
                      </a:r>
                      <a:endParaRPr lang="en-US" sz="2800" b="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457200" marR="0" lvl="0" indent="-457200" algn="just" defTabSz="914400" rtl="0" eaLnBrk="1" fontAlgn="base" latinLnBrk="0" hangingPunct="1">
                        <a:lnSpc>
                          <a:spcPct val="100000"/>
                        </a:lnSpc>
                        <a:spcBef>
                          <a:spcPts val="600"/>
                        </a:spcBef>
                        <a:spcAft>
                          <a:spcPct val="0"/>
                        </a:spcAft>
                        <a:buClrTx/>
                        <a:buSzTx/>
                        <a:buFont typeface="Wingdings" pitchFamily="2" charset="2"/>
                        <a:buChar char="v"/>
                      </a:pPr>
                      <a:endParaRPr kumimoji="0" lang="en-US" sz="2800" b="0" i="0" u="none" strike="noStrike" cap="none" normalizeH="0" baseline="0" dirty="0">
                        <a:ln>
                          <a:noFill/>
                        </a:ln>
                        <a:solidFill>
                          <a:srgbClr val="FF0000"/>
                        </a:solidFill>
                        <a:effectLst/>
                        <a:latin typeface="+mj-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8642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0"/>
          <p:cNvGrpSpPr>
            <a:grpSpLocks/>
          </p:cNvGrpSpPr>
          <p:nvPr/>
        </p:nvGrpSpPr>
        <p:grpSpPr bwMode="auto">
          <a:xfrm>
            <a:off x="2016125" y="96838"/>
            <a:ext cx="4960938" cy="2646362"/>
            <a:chOff x="1997" y="1314"/>
            <a:chExt cx="1889" cy="1009"/>
          </a:xfrm>
        </p:grpSpPr>
        <p:grpSp>
          <p:nvGrpSpPr>
            <p:cNvPr id="31754" name="Group 11"/>
            <p:cNvGrpSpPr>
              <a:grpSpLocks/>
            </p:cNvGrpSpPr>
            <p:nvPr/>
          </p:nvGrpSpPr>
          <p:grpSpPr bwMode="auto">
            <a:xfrm>
              <a:off x="1997" y="1404"/>
              <a:ext cx="1889" cy="919"/>
              <a:chOff x="1973" y="1027"/>
              <a:chExt cx="1926" cy="937"/>
            </a:xfrm>
          </p:grpSpPr>
          <p:sp>
            <p:nvSpPr>
              <p:cNvPr id="31759" name="Oval 12"/>
              <p:cNvSpPr>
                <a:spLocks noChangeArrowheads="1"/>
              </p:cNvSpPr>
              <p:nvPr/>
            </p:nvSpPr>
            <p:spPr bwMode="gray">
              <a:xfrm>
                <a:off x="1994" y="1057"/>
                <a:ext cx="1905" cy="907"/>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31760" name="Oval 13"/>
              <p:cNvSpPr>
                <a:spLocks noChangeArrowheads="1"/>
              </p:cNvSpPr>
              <p:nvPr/>
            </p:nvSpPr>
            <p:spPr bwMode="gray">
              <a:xfrm>
                <a:off x="1973" y="1027"/>
                <a:ext cx="1905" cy="907"/>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grpSp>
        <p:sp>
          <p:nvSpPr>
            <p:cNvPr id="31755" name="Oval 14"/>
            <p:cNvSpPr>
              <a:spLocks noChangeArrowheads="1"/>
            </p:cNvSpPr>
            <p:nvPr/>
          </p:nvSpPr>
          <p:spPr bwMode="gray">
            <a:xfrm>
              <a:off x="2086" y="1314"/>
              <a:ext cx="1691" cy="845"/>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31756" name="Oval 15"/>
            <p:cNvSpPr>
              <a:spLocks noChangeArrowheads="1"/>
            </p:cNvSpPr>
            <p:nvPr/>
          </p:nvSpPr>
          <p:spPr bwMode="gray">
            <a:xfrm>
              <a:off x="2108" y="1319"/>
              <a:ext cx="1649" cy="824"/>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31757" name="Oval 16"/>
            <p:cNvSpPr>
              <a:spLocks noChangeArrowheads="1"/>
            </p:cNvSpPr>
            <p:nvPr/>
          </p:nvSpPr>
          <p:spPr bwMode="gray">
            <a:xfrm>
              <a:off x="2125" y="1314"/>
              <a:ext cx="1570" cy="77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31758" name="Oval 17"/>
            <p:cNvSpPr>
              <a:spLocks noChangeArrowheads="1"/>
            </p:cNvSpPr>
            <p:nvPr/>
          </p:nvSpPr>
          <p:spPr bwMode="gray">
            <a:xfrm>
              <a:off x="2236" y="1368"/>
              <a:ext cx="1382" cy="551"/>
            </a:xfrm>
            <a:prstGeom prst="ellipse">
              <a:avLst/>
            </a:prstGeom>
            <a:gradFill rotWithShape="1">
              <a:gsLst>
                <a:gs pos="0">
                  <a:srgbClr val="8FDEA0"/>
                </a:gs>
                <a:gs pos="50000">
                  <a:srgbClr val="BCE9C5"/>
                </a:gs>
                <a:gs pos="100000">
                  <a:srgbClr val="DFF3E3"/>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solidFill>
                  <a:srgbClr val="000099"/>
                </a:solidFill>
              </a:endParaRPr>
            </a:p>
          </p:txBody>
        </p:sp>
      </p:grpSp>
      <p:sp>
        <p:nvSpPr>
          <p:cNvPr id="31747" name="Rectangle 11"/>
          <p:cNvSpPr>
            <a:spLocks noChangeArrowheads="1"/>
          </p:cNvSpPr>
          <p:nvPr/>
        </p:nvSpPr>
        <p:spPr bwMode="auto">
          <a:xfrm>
            <a:off x="3200400" y="441325"/>
            <a:ext cx="2514600" cy="1057275"/>
          </a:xfrm>
          <a:prstGeom prst="rect">
            <a:avLst/>
          </a:prstGeom>
          <a:gradFill rotWithShape="1">
            <a:gsLst>
              <a:gs pos="0">
                <a:srgbClr val="8FDEA0"/>
              </a:gs>
              <a:gs pos="50000">
                <a:srgbClr val="BCE9C5"/>
              </a:gs>
              <a:gs pos="100000">
                <a:srgbClr val="DFF3E3"/>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LUẬT</a:t>
            </a:r>
            <a:br>
              <a:rPr lang="en-US" sz="2400" b="1">
                <a:solidFill>
                  <a:srgbClr val="FF0000"/>
                </a:solidFill>
                <a:latin typeface="Times New Roman" panose="02020603050405020304" pitchFamily="18" charset="0"/>
                <a:cs typeface="Times New Roman" panose="02020603050405020304" pitchFamily="18" charset="0"/>
              </a:rPr>
            </a:br>
            <a:r>
              <a:rPr lang="en-US" sz="2400" b="1">
                <a:solidFill>
                  <a:srgbClr val="FF0000"/>
                </a:solidFill>
                <a:latin typeface="Times New Roman" panose="02020603050405020304" pitchFamily="18" charset="0"/>
                <a:cs typeface="Times New Roman" panose="02020603050405020304" pitchFamily="18" charset="0"/>
              </a:rPr>
              <a:t> THI ĐUA </a:t>
            </a:r>
            <a:br>
              <a:rPr lang="en-US" sz="2400" b="1">
                <a:solidFill>
                  <a:srgbClr val="FF0000"/>
                </a:solidFill>
                <a:latin typeface="Times New Roman" panose="02020603050405020304" pitchFamily="18" charset="0"/>
                <a:cs typeface="Times New Roman" panose="02020603050405020304" pitchFamily="18" charset="0"/>
              </a:rPr>
            </a:br>
            <a:r>
              <a:rPr lang="en-US" sz="2400" b="1">
                <a:solidFill>
                  <a:srgbClr val="FF0000"/>
                </a:solidFill>
                <a:latin typeface="Times New Roman" panose="02020603050405020304" pitchFamily="18" charset="0"/>
                <a:cs typeface="Times New Roman" panose="02020603050405020304" pitchFamily="18" charset="0"/>
              </a:rPr>
              <a:t>KHEN THƯỞNG</a:t>
            </a:r>
          </a:p>
        </p:txBody>
      </p:sp>
      <p:sp>
        <p:nvSpPr>
          <p:cNvPr id="31748" name="Rounded Rectangle 13"/>
          <p:cNvSpPr>
            <a:spLocks noChangeArrowheads="1"/>
          </p:cNvSpPr>
          <p:nvPr/>
        </p:nvSpPr>
        <p:spPr bwMode="auto">
          <a:xfrm>
            <a:off x="722313" y="3810000"/>
            <a:ext cx="2020887" cy="2819400"/>
          </a:xfrm>
          <a:prstGeom prst="roundRect">
            <a:avLst>
              <a:gd name="adj" fmla="val 16667"/>
            </a:avLst>
          </a:prstGeom>
          <a:solidFill>
            <a:srgbClr val="92D050"/>
          </a:solidFill>
          <a:ln w="76200">
            <a:solidFill>
              <a:srgbClr val="00B050"/>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zh-CN" sz="2400" b="1">
                <a:latin typeface="Times New Roman" panose="02020603050405020304" pitchFamily="18" charset="0"/>
                <a:ea typeface="SimSun" panose="02010600030101010101" pitchFamily="2" charset="-122"/>
                <a:cs typeface="Times New Roman" panose="02020603050405020304" pitchFamily="18" charset="0"/>
              </a:rPr>
              <a:t>Năm 2003</a:t>
            </a:r>
          </a:p>
          <a:p>
            <a:pPr algn="ctr" eaLnBrk="1" hangingPunct="1">
              <a:spcBef>
                <a:spcPct val="50000"/>
              </a:spcBef>
            </a:pPr>
            <a:r>
              <a:rPr lang="vi-VN" sz="2400" b="1">
                <a:latin typeface="Times New Roman" panose="02020603050405020304" pitchFamily="18" charset="0"/>
                <a:ea typeface="SimSun" panose="02010600030101010101" pitchFamily="2" charset="-122"/>
                <a:cs typeface="Times New Roman" panose="02020603050405020304" pitchFamily="18" charset="0"/>
              </a:rPr>
              <a:t> </a:t>
            </a:r>
            <a:r>
              <a:rPr lang="en-US" sz="2400" b="1">
                <a:latin typeface="Times New Roman" panose="02020603050405020304" pitchFamily="18" charset="0"/>
                <a:ea typeface="SimSun" panose="02010600030101010101" pitchFamily="2" charset="-122"/>
                <a:cs typeface="Times New Roman" panose="02020603050405020304" pitchFamily="18" charset="0"/>
              </a:rPr>
              <a:t>Gồm </a:t>
            </a:r>
            <a:r>
              <a:rPr lang="vi-VN" sz="2400" b="1">
                <a:latin typeface="Times New Roman" panose="02020603050405020304" pitchFamily="18" charset="0"/>
                <a:ea typeface="SimSun" panose="02010600030101010101" pitchFamily="2" charset="-122"/>
                <a:cs typeface="Times New Roman" panose="02020603050405020304" pitchFamily="18" charset="0"/>
              </a:rPr>
              <a:t>103 </a:t>
            </a:r>
            <a:r>
              <a:rPr lang="en-US" sz="2400" b="1">
                <a:latin typeface="Times New Roman" panose="02020603050405020304" pitchFamily="18" charset="0"/>
                <a:ea typeface="SimSun" panose="02010600030101010101" pitchFamily="2" charset="-122"/>
                <a:cs typeface="Times New Roman" panose="02020603050405020304" pitchFamily="18" charset="0"/>
              </a:rPr>
              <a:t>Đ</a:t>
            </a:r>
            <a:r>
              <a:rPr lang="vi-VN" sz="2400" b="1">
                <a:latin typeface="Times New Roman" panose="02020603050405020304" pitchFamily="18" charset="0"/>
                <a:ea typeface="SimSun" panose="02010600030101010101" pitchFamily="2" charset="-122"/>
                <a:cs typeface="Times New Roman" panose="02020603050405020304" pitchFamily="18" charset="0"/>
              </a:rPr>
              <a:t>iều, </a:t>
            </a:r>
            <a:r>
              <a:rPr lang="en-US" sz="2400" b="1">
                <a:latin typeface="Times New Roman" panose="02020603050405020304" pitchFamily="18" charset="0"/>
                <a:ea typeface="SimSun" panose="02010600030101010101" pitchFamily="2" charset="-122"/>
                <a:cs typeface="Times New Roman" panose="02020603050405020304" pitchFamily="18" charset="0"/>
              </a:rPr>
              <a:t/>
            </a:r>
            <a:br>
              <a:rPr lang="en-US" sz="2400" b="1">
                <a:latin typeface="Times New Roman" panose="02020603050405020304" pitchFamily="18" charset="0"/>
                <a:ea typeface="SimSun" panose="02010600030101010101" pitchFamily="2" charset="-122"/>
                <a:cs typeface="Times New Roman" panose="02020603050405020304" pitchFamily="18" charset="0"/>
              </a:rPr>
            </a:br>
            <a:r>
              <a:rPr lang="en-US" sz="2400" b="1">
                <a:latin typeface="Times New Roman" panose="02020603050405020304" pitchFamily="18" charset="0"/>
                <a:ea typeface="SimSun" panose="02010600030101010101" pitchFamily="2" charset="-122"/>
                <a:cs typeface="Times New Roman" panose="02020603050405020304" pitchFamily="18" charset="0"/>
              </a:rPr>
              <a:t>0</a:t>
            </a:r>
            <a:r>
              <a:rPr lang="vi-VN" sz="2400" b="1">
                <a:latin typeface="Times New Roman" panose="02020603050405020304" pitchFamily="18" charset="0"/>
                <a:ea typeface="SimSun" panose="02010600030101010101" pitchFamily="2" charset="-122"/>
                <a:cs typeface="Times New Roman" panose="02020603050405020304" pitchFamily="18" charset="0"/>
              </a:rPr>
              <a:t>8 Chương, </a:t>
            </a:r>
            <a:r>
              <a:rPr lang="en-US" sz="2400" b="1">
                <a:latin typeface="Times New Roman" panose="02020603050405020304" pitchFamily="18" charset="0"/>
                <a:ea typeface="SimSun" panose="02010600030101010101" pitchFamily="2" charset="-122"/>
                <a:cs typeface="Times New Roman" panose="02020603050405020304" pitchFamily="18" charset="0"/>
              </a:rPr>
              <a:t/>
            </a:r>
            <a:br>
              <a:rPr lang="en-US" sz="2400" b="1">
                <a:latin typeface="Times New Roman" panose="02020603050405020304" pitchFamily="18" charset="0"/>
                <a:ea typeface="SimSun" panose="02010600030101010101" pitchFamily="2" charset="-122"/>
                <a:cs typeface="Times New Roman" panose="02020603050405020304" pitchFamily="18" charset="0"/>
              </a:rPr>
            </a:br>
            <a:r>
              <a:rPr lang="en-US" sz="2400" b="1">
                <a:latin typeface="Times New Roman" panose="02020603050405020304" pitchFamily="18" charset="0"/>
                <a:ea typeface="SimSun" panose="02010600030101010101" pitchFamily="2" charset="-122"/>
                <a:cs typeface="Times New Roman" panose="02020603050405020304" pitchFamily="18" charset="0"/>
              </a:rPr>
              <a:t>0</a:t>
            </a:r>
            <a:r>
              <a:rPr lang="vi-VN" sz="2400" b="1">
                <a:latin typeface="Times New Roman" panose="02020603050405020304" pitchFamily="18" charset="0"/>
                <a:ea typeface="SimSun" panose="02010600030101010101" pitchFamily="2" charset="-122"/>
                <a:cs typeface="Times New Roman" panose="02020603050405020304" pitchFamily="18" charset="0"/>
              </a:rPr>
              <a:t>9 </a:t>
            </a:r>
            <a:r>
              <a:rPr lang="en-US" sz="2400" b="1">
                <a:latin typeface="Times New Roman" panose="02020603050405020304" pitchFamily="18" charset="0"/>
                <a:ea typeface="SimSun" panose="02010600030101010101" pitchFamily="2" charset="-122"/>
                <a:cs typeface="Times New Roman" panose="02020603050405020304" pitchFamily="18" charset="0"/>
              </a:rPr>
              <a:t>M</a:t>
            </a:r>
            <a:r>
              <a:rPr lang="vi-VN" sz="2400" b="1">
                <a:latin typeface="Times New Roman" panose="02020603050405020304" pitchFamily="18" charset="0"/>
                <a:ea typeface="SimSun" panose="02010600030101010101" pitchFamily="2" charset="-122"/>
                <a:cs typeface="Times New Roman" panose="02020603050405020304" pitchFamily="18" charset="0"/>
              </a:rPr>
              <a:t>ục</a:t>
            </a:r>
            <a:endParaRPr lang="en-US" altLang="zh-CN" sz="2400" b="1">
              <a:latin typeface="Times New Roman" panose="02020603050405020304" pitchFamily="18" charset="0"/>
              <a:ea typeface="SimSun" panose="02010600030101010101" pitchFamily="2" charset="-122"/>
              <a:cs typeface="Times New Roman" panose="02020603050405020304" pitchFamily="18" charset="0"/>
            </a:endParaRPr>
          </a:p>
        </p:txBody>
      </p:sp>
      <p:sp>
        <p:nvSpPr>
          <p:cNvPr id="31749" name="Rounded Rectangle 14"/>
          <p:cNvSpPr>
            <a:spLocks noChangeArrowheads="1"/>
          </p:cNvSpPr>
          <p:nvPr/>
        </p:nvSpPr>
        <p:spPr bwMode="auto">
          <a:xfrm>
            <a:off x="3551238" y="3810000"/>
            <a:ext cx="2020887" cy="2819400"/>
          </a:xfrm>
          <a:prstGeom prst="roundRect">
            <a:avLst>
              <a:gd name="adj" fmla="val 16667"/>
            </a:avLst>
          </a:prstGeom>
          <a:solidFill>
            <a:srgbClr val="92D050"/>
          </a:solidFill>
          <a:ln w="76200">
            <a:solidFill>
              <a:srgbClr val="00B050"/>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zh-CN" sz="2400" b="1">
                <a:latin typeface="Times New Roman" panose="02020603050405020304" pitchFamily="18" charset="0"/>
                <a:ea typeface="SimSun" panose="02010600030101010101" pitchFamily="2" charset="-122"/>
                <a:cs typeface="Times New Roman" panose="02020603050405020304" pitchFamily="18" charset="0"/>
              </a:rPr>
              <a:t>Sửa đổi, </a:t>
            </a:r>
            <a:br>
              <a:rPr lang="en-US" altLang="zh-CN" sz="2400" b="1">
                <a:latin typeface="Times New Roman" panose="02020603050405020304" pitchFamily="18" charset="0"/>
                <a:ea typeface="SimSun" panose="02010600030101010101" pitchFamily="2" charset="-122"/>
                <a:cs typeface="Times New Roman" panose="02020603050405020304" pitchFamily="18" charset="0"/>
              </a:rPr>
            </a:br>
            <a:r>
              <a:rPr lang="en-US" altLang="zh-CN" sz="2400" b="1">
                <a:latin typeface="Times New Roman" panose="02020603050405020304" pitchFamily="18" charset="0"/>
                <a:ea typeface="SimSun" panose="02010600030101010101" pitchFamily="2" charset="-122"/>
                <a:cs typeface="Times New Roman" panose="02020603050405020304" pitchFamily="18" charset="0"/>
              </a:rPr>
              <a:t>bổ sung</a:t>
            </a:r>
            <a:br>
              <a:rPr lang="en-US" altLang="zh-CN" sz="2400" b="1">
                <a:latin typeface="Times New Roman" panose="02020603050405020304" pitchFamily="18" charset="0"/>
                <a:ea typeface="SimSun" panose="02010600030101010101" pitchFamily="2" charset="-122"/>
                <a:cs typeface="Times New Roman" panose="02020603050405020304" pitchFamily="18" charset="0"/>
              </a:rPr>
            </a:br>
            <a:r>
              <a:rPr lang="en-US" altLang="zh-CN" sz="2400" b="1">
                <a:latin typeface="Times New Roman" panose="02020603050405020304" pitchFamily="18" charset="0"/>
                <a:ea typeface="SimSun" panose="02010600030101010101" pitchFamily="2" charset="-122"/>
                <a:cs typeface="Times New Roman" panose="02020603050405020304" pitchFamily="18" charset="0"/>
              </a:rPr>
              <a:t> năm 2005</a:t>
            </a:r>
          </a:p>
          <a:p>
            <a:pPr algn="ctr" eaLnBrk="1" hangingPunct="1">
              <a:spcBef>
                <a:spcPct val="50000"/>
              </a:spcBef>
            </a:pPr>
            <a:r>
              <a:rPr lang="en-US" altLang="zh-CN" sz="2400" b="1">
                <a:latin typeface="Times New Roman" panose="02020603050405020304" pitchFamily="18" charset="0"/>
                <a:ea typeface="SimSun" panose="02010600030101010101" pitchFamily="2" charset="-122"/>
                <a:cs typeface="Times New Roman" panose="02020603050405020304" pitchFamily="18" charset="0"/>
              </a:rPr>
              <a:t>Gồm 01 điều </a:t>
            </a:r>
            <a:br>
              <a:rPr lang="en-US" altLang="zh-CN" sz="2400" b="1">
                <a:latin typeface="Times New Roman" panose="02020603050405020304" pitchFamily="18" charset="0"/>
                <a:ea typeface="SimSun" panose="02010600030101010101" pitchFamily="2" charset="-122"/>
                <a:cs typeface="Times New Roman" panose="02020603050405020304" pitchFamily="18" charset="0"/>
              </a:rPr>
            </a:br>
            <a:r>
              <a:rPr lang="en-US" altLang="zh-CN" sz="2400" b="1">
                <a:latin typeface="Times New Roman" panose="02020603050405020304" pitchFamily="18" charset="0"/>
                <a:ea typeface="SimSun" panose="02010600030101010101" pitchFamily="2" charset="-122"/>
                <a:cs typeface="Times New Roman" panose="02020603050405020304" pitchFamily="18" charset="0"/>
              </a:rPr>
              <a:t>(Điều 58a)</a:t>
            </a:r>
          </a:p>
        </p:txBody>
      </p:sp>
      <p:sp>
        <p:nvSpPr>
          <p:cNvPr id="31750" name="Rounded Rectangle 15"/>
          <p:cNvSpPr>
            <a:spLocks noChangeArrowheads="1"/>
          </p:cNvSpPr>
          <p:nvPr/>
        </p:nvSpPr>
        <p:spPr bwMode="auto">
          <a:xfrm>
            <a:off x="6440488" y="3810000"/>
            <a:ext cx="2020887" cy="2819400"/>
          </a:xfrm>
          <a:prstGeom prst="roundRect">
            <a:avLst>
              <a:gd name="adj" fmla="val 16667"/>
            </a:avLst>
          </a:prstGeom>
          <a:solidFill>
            <a:srgbClr val="92D050"/>
          </a:solidFill>
          <a:ln w="76200">
            <a:solidFill>
              <a:srgbClr val="00B050"/>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zh-CN" sz="2400" b="1">
                <a:latin typeface="Times New Roman" panose="02020603050405020304" pitchFamily="18" charset="0"/>
                <a:ea typeface="SimSun" panose="02010600030101010101" pitchFamily="2" charset="-122"/>
                <a:cs typeface="Times New Roman" panose="02020603050405020304" pitchFamily="18" charset="0"/>
              </a:rPr>
              <a:t>Sửa đổi, </a:t>
            </a:r>
            <a:br>
              <a:rPr lang="en-US" altLang="zh-CN" sz="2400" b="1">
                <a:latin typeface="Times New Roman" panose="02020603050405020304" pitchFamily="18" charset="0"/>
                <a:ea typeface="SimSun" panose="02010600030101010101" pitchFamily="2" charset="-122"/>
                <a:cs typeface="Times New Roman" panose="02020603050405020304" pitchFamily="18" charset="0"/>
              </a:rPr>
            </a:br>
            <a:r>
              <a:rPr lang="en-US" altLang="zh-CN" sz="2400" b="1">
                <a:latin typeface="Times New Roman" panose="02020603050405020304" pitchFamily="18" charset="0"/>
                <a:ea typeface="SimSun" panose="02010600030101010101" pitchFamily="2" charset="-122"/>
                <a:cs typeface="Times New Roman" panose="02020603050405020304" pitchFamily="18" charset="0"/>
              </a:rPr>
              <a:t>bổ sung </a:t>
            </a:r>
            <a:br>
              <a:rPr lang="en-US" altLang="zh-CN" sz="2400" b="1">
                <a:latin typeface="Times New Roman" panose="02020603050405020304" pitchFamily="18" charset="0"/>
                <a:ea typeface="SimSun" panose="02010600030101010101" pitchFamily="2" charset="-122"/>
                <a:cs typeface="Times New Roman" panose="02020603050405020304" pitchFamily="18" charset="0"/>
              </a:rPr>
            </a:br>
            <a:r>
              <a:rPr lang="en-US" altLang="zh-CN" sz="2400" b="1">
                <a:latin typeface="Times New Roman" panose="02020603050405020304" pitchFamily="18" charset="0"/>
                <a:ea typeface="SimSun" panose="02010600030101010101" pitchFamily="2" charset="-122"/>
                <a:cs typeface="Times New Roman" panose="02020603050405020304" pitchFamily="18" charset="0"/>
              </a:rPr>
              <a:t>năm 2013</a:t>
            </a:r>
          </a:p>
          <a:p>
            <a:pPr algn="ctr" eaLnBrk="1" hangingPunct="1">
              <a:spcBef>
                <a:spcPct val="50000"/>
              </a:spcBef>
            </a:pPr>
            <a:r>
              <a:rPr lang="en-US" altLang="zh-CN" sz="2400" b="1">
                <a:latin typeface="Times New Roman" panose="02020603050405020304" pitchFamily="18" charset="0"/>
                <a:ea typeface="SimSun" panose="02010600030101010101" pitchFamily="2" charset="-122"/>
                <a:cs typeface="Times New Roman" panose="02020603050405020304" pitchFamily="18" charset="0"/>
              </a:rPr>
              <a:t>Gồm 48 điều</a:t>
            </a:r>
          </a:p>
        </p:txBody>
      </p:sp>
      <p:sp>
        <p:nvSpPr>
          <p:cNvPr id="31751" name="Freeform 9"/>
          <p:cNvSpPr>
            <a:spLocks/>
          </p:cNvSpPr>
          <p:nvPr/>
        </p:nvSpPr>
        <p:spPr bwMode="gray">
          <a:xfrm flipH="1">
            <a:off x="6073775" y="2568575"/>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2" name="Down Arrow 17"/>
          <p:cNvSpPr>
            <a:spLocks noChangeArrowheads="1"/>
          </p:cNvSpPr>
          <p:nvPr/>
        </p:nvSpPr>
        <p:spPr bwMode="auto">
          <a:xfrm>
            <a:off x="4114800" y="2743200"/>
            <a:ext cx="838200" cy="1066800"/>
          </a:xfrm>
          <a:prstGeom prst="downArrow">
            <a:avLst>
              <a:gd name="adj1" fmla="val 50000"/>
              <a:gd name="adj2" fmla="val 50002"/>
            </a:avLst>
          </a:prstGeom>
          <a:gradFill rotWithShape="1">
            <a:gsLst>
              <a:gs pos="0">
                <a:srgbClr val="537E25"/>
              </a:gs>
              <a:gs pos="50000">
                <a:srgbClr val="7AB73A"/>
              </a:gs>
              <a:gs pos="100000">
                <a:srgbClr val="92DA4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b="1"/>
          </a:p>
        </p:txBody>
      </p:sp>
      <p:sp>
        <p:nvSpPr>
          <p:cNvPr id="31753" name="Freeform 7"/>
          <p:cNvSpPr>
            <a:spLocks/>
          </p:cNvSpPr>
          <p:nvPr/>
        </p:nvSpPr>
        <p:spPr bwMode="gray">
          <a:xfrm>
            <a:off x="2032000" y="2598738"/>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92293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08"/>
            <a:ext cx="7924800" cy="861774"/>
          </a:xfrm>
        </p:spPr>
        <p:txBody>
          <a:bodyPr/>
          <a:lstStyle/>
          <a:p>
            <a:pPr algn="l">
              <a:spcBef>
                <a:spcPts val="600"/>
              </a:spcBef>
              <a:spcAft>
                <a:spcPts val="600"/>
              </a:spcAft>
              <a:defRPr/>
            </a:pPr>
            <a:r>
              <a:rPr lang="en-US" sz="2800" b="1" dirty="0">
                <a:solidFill>
                  <a:srgbClr val="C00000"/>
                </a:solidFill>
              </a:rPr>
              <a:t>4. </a:t>
            </a:r>
            <a:r>
              <a:rPr lang="de-DE" sz="2800" b="1" dirty="0">
                <a:solidFill>
                  <a:srgbClr val="C00000"/>
                </a:solidFill>
              </a:rPr>
              <a:t>Huân chương Lao động (</a:t>
            </a:r>
            <a:r>
              <a:rPr lang="de-DE" sz="2800" b="1" dirty="0">
                <a:solidFill>
                  <a:srgbClr val="FF0000"/>
                </a:solidFill>
              </a:rPr>
              <a:t>Đối với tập thể)</a:t>
            </a:r>
            <a:r>
              <a:rPr lang="de-DE" sz="2800" b="1" i="1" dirty="0">
                <a:solidFill>
                  <a:srgbClr val="99FF33"/>
                </a:solidFill>
              </a:rPr>
              <a:t/>
            </a:r>
            <a:br>
              <a:rPr lang="de-DE" sz="2800" b="1" i="1" dirty="0">
                <a:solidFill>
                  <a:srgbClr val="99FF33"/>
                </a:solidFill>
              </a:rPr>
            </a:br>
            <a:r>
              <a:rPr lang="de-DE" sz="2800" b="1" dirty="0" smtClean="0">
                <a:solidFill>
                  <a:srgbClr val="00B050"/>
                </a:solidFill>
              </a:rPr>
              <a:t>a</a:t>
            </a:r>
            <a:r>
              <a:rPr lang="de-DE" sz="2800" b="1" dirty="0">
                <a:solidFill>
                  <a:srgbClr val="00B050"/>
                </a:solidFill>
              </a:rPr>
              <a:t>) Huân chương Lao động hạng Nhất	</a:t>
            </a:r>
            <a:endParaRPr lang="en-US" sz="2800" b="1" dirty="0">
              <a:solidFill>
                <a:srgbClr val="00B050"/>
              </a:solidFill>
            </a:endParaRPr>
          </a:p>
        </p:txBody>
      </p:sp>
      <p:graphicFrame>
        <p:nvGraphicFramePr>
          <p:cNvPr id="63620" name="Group 132"/>
          <p:cNvGraphicFramePr>
            <a:graphicFrameLocks noGrp="1"/>
          </p:cNvGraphicFramePr>
          <p:nvPr>
            <p:ph idx="1"/>
            <p:extLst>
              <p:ext uri="{D42A27DB-BD31-4B8C-83A1-F6EECF244321}">
                <p14:modId xmlns:p14="http://schemas.microsoft.com/office/powerpoint/2010/main" val="1337177709"/>
              </p:ext>
            </p:extLst>
          </p:nvPr>
        </p:nvGraphicFramePr>
        <p:xfrm>
          <a:off x="304800" y="990600"/>
          <a:ext cx="8578514" cy="5267043"/>
        </p:xfrm>
        <a:graphic>
          <a:graphicData uri="http://schemas.openxmlformats.org/drawingml/2006/table">
            <a:tbl>
              <a:tblPr/>
              <a:tblGrid>
                <a:gridCol w="8578514">
                  <a:extLst>
                    <a:ext uri="{9D8B030D-6E8A-4147-A177-3AD203B41FA5}">
                      <a16:colId xmlns:a16="http://schemas.microsoft.com/office/drawing/2014/main" xmlns="" val="20001"/>
                    </a:ext>
                  </a:extLst>
                </a:gridCol>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22)</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657443">
                <a:tc>
                  <a:txBody>
                    <a:bodyPr/>
                    <a:lstStyle/>
                    <a:p>
                      <a:pPr marL="0" marR="0" lvl="0" indent="0" algn="just" defTabSz="914400" rtl="0" eaLnBrk="1" fontAlgn="base" latinLnBrk="0" hangingPunct="1">
                        <a:lnSpc>
                          <a:spcPct val="75000"/>
                        </a:lnSpc>
                        <a:spcBef>
                          <a:spcPts val="600"/>
                        </a:spcBef>
                        <a:spcAft>
                          <a:spcPct val="0"/>
                        </a:spcAft>
                        <a:buClrTx/>
                        <a:buSzTx/>
                        <a:buFontTx/>
                        <a:buNone/>
                        <a:tabLst>
                          <a:tab pos="457200" algn="l"/>
                        </a:tabLst>
                      </a:pPr>
                      <a:r>
                        <a:rPr kumimoji="0" lang="de-DE" sz="3200" b="0" i="0" u="none" strike="noStrike" cap="none" normalizeH="0" baseline="0" dirty="0">
                          <a:ln>
                            <a:noFill/>
                          </a:ln>
                          <a:solidFill>
                            <a:srgbClr val="0070C0"/>
                          </a:solidFill>
                          <a:effectLst/>
                          <a:latin typeface="+mj-lt"/>
                          <a:cs typeface="Times New Roman" panose="02020603050405020304" pitchFamily="18" charset="0"/>
                        </a:rPr>
                        <a:t>   </a:t>
                      </a:r>
                      <a:endParaRPr kumimoji="0" lang="de-DE" sz="3200" b="0" i="0" u="none" strike="noStrike" cap="none" normalizeH="0" baseline="0" dirty="0" smtClean="0">
                        <a:ln>
                          <a:noFill/>
                        </a:ln>
                        <a:solidFill>
                          <a:srgbClr val="0070C0"/>
                        </a:solidFill>
                        <a:effectLst/>
                        <a:latin typeface="+mj-lt"/>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tab pos="457200" algn="l"/>
                        </a:tabLst>
                      </a:pP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Đã được Huân chương lao động hạng nhì, 05 năm tiếp theo trở lên liên tục hoàn thành xuất sắc nhiệm vụ</a:t>
                      </a:r>
                      <a:r>
                        <a:rPr kumimoji="0" lang="de-DE" sz="2800" b="1" i="1"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trong đó đã được tặng thưởng: </a:t>
                      </a:r>
                      <a:endParaRPr kumimoji="0" lang="en-US"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177800" marR="0" lvl="0" indent="0" algn="just" defTabSz="914400" rtl="0" eaLnBrk="1" fontAlgn="base" latinLnBrk="0" hangingPunct="1">
                        <a:lnSpc>
                          <a:spcPct val="100000"/>
                        </a:lnSpc>
                        <a:spcBef>
                          <a:spcPts val="600"/>
                        </a:spcBef>
                        <a:spcAft>
                          <a:spcPts val="600"/>
                        </a:spcAft>
                        <a:buClrTx/>
                        <a:buSzTx/>
                        <a:buFontTx/>
                        <a:buNone/>
                        <a:tabLst>
                          <a:tab pos="457200" algn="l"/>
                        </a:tabLst>
                      </a:pP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- 01 Cờ CP + 02 Cờ TP </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177800" marR="0" lvl="0" indent="0" algn="just" defTabSz="914400" rtl="0" eaLnBrk="1" fontAlgn="base" latinLnBrk="0" hangingPunct="1">
                        <a:lnSpc>
                          <a:spcPct val="100000"/>
                        </a:lnSpc>
                        <a:spcBef>
                          <a:spcPts val="600"/>
                        </a:spcBef>
                        <a:spcAft>
                          <a:spcPts val="600"/>
                        </a:spcAft>
                        <a:buClrTx/>
                        <a:buSzTx/>
                        <a:buFontTx/>
                        <a:buNone/>
                        <a:tabLst>
                          <a:tab pos="457200" algn="l"/>
                        </a:tabLst>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- 04 Cờ TP</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tab pos="457200" algn="l"/>
                        </a:tabLst>
                      </a:pP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Đối với những tập thể không thuộc đối tượng tặng Cờ thi đua trong thời gian đó có: </a:t>
                      </a:r>
                      <a:r>
                        <a:rPr kumimoji="0" lang="de-DE"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03 Bằng khen của thành phố</a:t>
                      </a:r>
                      <a:endParaRPr kumimoji="0" lang="en-US"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46931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66" name="Group 154"/>
          <p:cNvGraphicFramePr>
            <a:graphicFrameLocks noGrp="1"/>
          </p:cNvGraphicFramePr>
          <p:nvPr>
            <p:extLst>
              <p:ext uri="{D42A27DB-BD31-4B8C-83A1-F6EECF244321}">
                <p14:modId xmlns:p14="http://schemas.microsoft.com/office/powerpoint/2010/main" val="2330128018"/>
              </p:ext>
            </p:extLst>
          </p:nvPr>
        </p:nvGraphicFramePr>
        <p:xfrm>
          <a:off x="224588" y="762000"/>
          <a:ext cx="8690812" cy="5402826"/>
        </p:xfrm>
        <a:graphic>
          <a:graphicData uri="http://schemas.openxmlformats.org/drawingml/2006/table">
            <a:tbl>
              <a:tblPr/>
              <a:tblGrid>
                <a:gridCol w="8690812">
                  <a:extLst>
                    <a:ext uri="{9D8B030D-6E8A-4147-A177-3AD203B41FA5}">
                      <a16:colId xmlns:a16="http://schemas.microsoft.com/office/drawing/2014/main" xmlns="" val="20001"/>
                    </a:ext>
                  </a:extLst>
                </a:gridCol>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23)</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793226">
                <a:tc>
                  <a:txBody>
                    <a:bodyPr/>
                    <a:lstStyle/>
                    <a:p>
                      <a:pPr marL="0" marR="0" lvl="0" indent="0" algn="just" defTabSz="914400" rtl="0" eaLnBrk="1" fontAlgn="base" latinLnBrk="0" hangingPunct="1">
                        <a:lnSpc>
                          <a:spcPct val="100000"/>
                        </a:lnSpc>
                        <a:spcBef>
                          <a:spcPts val="0"/>
                        </a:spcBef>
                        <a:spcAft>
                          <a:spcPts val="0"/>
                        </a:spcAft>
                        <a:buClrTx/>
                        <a:buSzTx/>
                        <a:buFontTx/>
                        <a:buNone/>
                      </a:pPr>
                      <a:endParaRPr kumimoji="0" lang="de-DE"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Đã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được Huân chương lao động hạng Ba, 05 năm tiếp theo trở lên liên tục hoàn thành xuất sắc nhiệm vụ</a:t>
                      </a: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trong đó đã được tặng thưởng: </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2921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- 01 Cờ CP + 01 Cờ TP</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2921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- 03 Cờ TP</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pP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Đối với những tập thể không thuộc đối tượng tặng Cờ thi đua trong thời gian đó có: </a:t>
                      </a:r>
                      <a:r>
                        <a:rPr kumimoji="0" lang="de-DE"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02 Bằng khen của thành phố</a:t>
                      </a:r>
                      <a:endParaRPr kumimoji="0" lang="en-US"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
        <p:nvSpPr>
          <p:cNvPr id="64641" name="Rectangle 129"/>
          <p:cNvSpPr>
            <a:spLocks noChangeArrowheads="1"/>
          </p:cNvSpPr>
          <p:nvPr/>
        </p:nvSpPr>
        <p:spPr bwMode="auto">
          <a:xfrm>
            <a:off x="304800" y="144382"/>
            <a:ext cx="8029575" cy="523220"/>
          </a:xfrm>
          <a:prstGeom prst="rect">
            <a:avLst/>
          </a:prstGeom>
          <a:noFill/>
          <a:ln>
            <a:noFill/>
          </a:ln>
          <a:effectLst/>
        </p:spPr>
        <p:txBody>
          <a:bodyPr wrap="square">
            <a:spAutoFit/>
          </a:bodyPr>
          <a:lstStyle/>
          <a:p>
            <a:pPr>
              <a:defRPr/>
            </a:pPr>
            <a:r>
              <a:rPr lang="de-DE" sz="2800" b="1" dirty="0" smtClean="0">
                <a:solidFill>
                  <a:srgbClr val="00B050"/>
                </a:solidFill>
                <a:latin typeface="Times New Roman" panose="02020603050405020304" pitchFamily="18" charset="0"/>
                <a:cs typeface="Times New Roman" panose="02020603050405020304" pitchFamily="18" charset="0"/>
              </a:rPr>
              <a:t>b</a:t>
            </a:r>
            <a:r>
              <a:rPr lang="de-DE" sz="2800" b="1" dirty="0">
                <a:solidFill>
                  <a:srgbClr val="00B050"/>
                </a:solidFill>
                <a:latin typeface="Times New Roman" panose="02020603050405020304" pitchFamily="18" charset="0"/>
                <a:cs typeface="Times New Roman" panose="02020603050405020304" pitchFamily="18" charset="0"/>
              </a:rPr>
              <a:t>) Huân chương Lao động hạng Nhì</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45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92" name="Group 56"/>
          <p:cNvGraphicFramePr>
            <a:graphicFrameLocks noGrp="1"/>
          </p:cNvGraphicFramePr>
          <p:nvPr>
            <p:extLst>
              <p:ext uri="{D42A27DB-BD31-4B8C-83A1-F6EECF244321}">
                <p14:modId xmlns:p14="http://schemas.microsoft.com/office/powerpoint/2010/main" val="1894422303"/>
              </p:ext>
            </p:extLst>
          </p:nvPr>
        </p:nvGraphicFramePr>
        <p:xfrm>
          <a:off x="208546" y="762000"/>
          <a:ext cx="8706854" cy="5090176"/>
        </p:xfrm>
        <a:graphic>
          <a:graphicData uri="http://schemas.openxmlformats.org/drawingml/2006/table">
            <a:tbl>
              <a:tblPr/>
              <a:tblGrid>
                <a:gridCol w="8706854">
                  <a:extLst>
                    <a:ext uri="{9D8B030D-6E8A-4147-A177-3AD203B41FA5}">
                      <a16:colId xmlns:a16="http://schemas.microsoft.com/office/drawing/2014/main" xmlns="" val="20001"/>
                    </a:ext>
                  </a:extLst>
                </a:gridCol>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24)</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404376">
                <a:tc>
                  <a:txBody>
                    <a:bodyPr/>
                    <a:lstStyle/>
                    <a:p>
                      <a:pPr marL="0" marR="0" lvl="0" indent="0" algn="just" defTabSz="914400" rtl="0" eaLnBrk="1" fontAlgn="base" latinLnBrk="0" hangingPunct="1">
                        <a:lnSpc>
                          <a:spcPct val="100000"/>
                        </a:lnSpc>
                        <a:spcBef>
                          <a:spcPts val="600"/>
                        </a:spcBef>
                        <a:spcAft>
                          <a:spcPts val="600"/>
                        </a:spcAft>
                        <a:buClrTx/>
                        <a:buSzTx/>
                        <a:buFontTx/>
                        <a:buNone/>
                      </a:pPr>
                      <a:r>
                        <a:rPr kumimoji="0" lang="de-DE" sz="3200" b="0" i="0" u="none" strike="noStrike" cap="none" normalizeH="0" baseline="0" dirty="0">
                          <a:ln>
                            <a:noFill/>
                          </a:ln>
                          <a:solidFill>
                            <a:srgbClr val="003B76"/>
                          </a:solidFill>
                          <a:effectLst/>
                          <a:latin typeface="+mj-lt"/>
                          <a:cs typeface="Times New Roman" panose="02020603050405020304" pitchFamily="18" charset="0"/>
                        </a:rPr>
                        <a:t> </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Đã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được </a:t>
                      </a:r>
                      <a:r>
                        <a:rPr kumimoji="0" lang="de-DE" sz="2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Bằng khen Thủ tướng Chính phủ,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05 năm tiếp theo trở lên liên tục hoàn thành xuất sắc nhiệm vụ</a:t>
                      </a: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trong đó đã được tặng thưởng: </a:t>
                      </a:r>
                      <a:endPar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2921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- 02 Cờ TP </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2921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- 01 Cờ TP + 01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BKTP</a:t>
                      </a:r>
                      <a:endParaRPr kumimoji="0" 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pPr>
                      <a:r>
                        <a:rPr kumimoji="0" lang="de-DE" sz="28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Đối với những tập thể không thuộc đối tượng tặng Cờ thi đua trong thời gian đó có: </a:t>
                      </a:r>
                      <a:r>
                        <a:rPr kumimoji="0" lang="de-DE"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02 Bằng khen của TP</a:t>
                      </a:r>
                      <a:endParaRPr kumimoji="0" lang="en-US" sz="2800" b="1" i="1"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
        <p:nvSpPr>
          <p:cNvPr id="65579" name="Rectangle 43"/>
          <p:cNvSpPr>
            <a:spLocks noChangeArrowheads="1"/>
          </p:cNvSpPr>
          <p:nvPr/>
        </p:nvSpPr>
        <p:spPr bwMode="auto">
          <a:xfrm>
            <a:off x="228600" y="152402"/>
            <a:ext cx="7940675" cy="523220"/>
          </a:xfrm>
          <a:prstGeom prst="rect">
            <a:avLst/>
          </a:prstGeom>
          <a:noFill/>
          <a:ln>
            <a:noFill/>
          </a:ln>
          <a:effectLst/>
        </p:spPr>
        <p:txBody>
          <a:bodyPr wrap="square">
            <a:spAutoFit/>
          </a:bodyPr>
          <a:lstStyle/>
          <a:p>
            <a:pPr>
              <a:defRPr/>
            </a:pPr>
            <a:r>
              <a:rPr lang="de-DE" sz="2800" b="1" dirty="0" smtClean="0">
                <a:solidFill>
                  <a:srgbClr val="00B050"/>
                </a:solidFill>
                <a:latin typeface="Times New Roman" panose="02020603050405020304" pitchFamily="18" charset="0"/>
                <a:cs typeface="Times New Roman" panose="02020603050405020304" pitchFamily="18" charset="0"/>
              </a:rPr>
              <a:t>c</a:t>
            </a:r>
            <a:r>
              <a:rPr lang="de-DE" sz="2800" b="1" dirty="0">
                <a:solidFill>
                  <a:srgbClr val="00B050"/>
                </a:solidFill>
                <a:latin typeface="Times New Roman" panose="02020603050405020304" pitchFamily="18" charset="0"/>
                <a:cs typeface="Times New Roman" panose="02020603050405020304" pitchFamily="18" charset="0"/>
              </a:rPr>
              <a:t>) Huân chương Lao động hạng Ba</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5854" name="Rectangle 53"/>
          <p:cNvSpPr>
            <a:spLocks noChangeArrowheads="1"/>
          </p:cNvSpPr>
          <p:nvPr/>
        </p:nvSpPr>
        <p:spPr bwMode="auto">
          <a:xfrm>
            <a:off x="211428" y="609602"/>
            <a:ext cx="8229600" cy="584775"/>
          </a:xfrm>
          <a:prstGeom prst="rect">
            <a:avLst/>
          </a:prstGeom>
          <a:noFill/>
          <a:ln w="9525">
            <a:noFill/>
            <a:miter lim="800000"/>
          </a:ln>
        </p:spPr>
        <p:txBody>
          <a:bodyPr wrap="square">
            <a:spAutoFit/>
          </a:bodyPr>
          <a:lstStyle/>
          <a:p>
            <a:pPr algn="just"/>
            <a:r>
              <a:rPr lang="en-US" sz="3200" i="1"/>
              <a:t>  </a:t>
            </a:r>
            <a:endParaRPr lang="en-US" dirty="0">
              <a:solidFill>
                <a:srgbClr val="FFFF00"/>
              </a:solidFill>
              <a:latin typeface="Arial" panose="020B0604020202020204" pitchFamily="34" charset="0"/>
            </a:endParaRPr>
          </a:p>
        </p:txBody>
      </p:sp>
    </p:spTree>
    <p:extLst>
      <p:ext uri="{BB962C8B-B14F-4D97-AF65-F5344CB8AC3E}">
        <p14:creationId xmlns:p14="http://schemas.microsoft.com/office/powerpoint/2010/main" val="1860153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6" y="92246"/>
            <a:ext cx="9047744" cy="1292662"/>
          </a:xfrm>
        </p:spPr>
        <p:txBody>
          <a:bodyPr/>
          <a:lstStyle/>
          <a:p>
            <a:pPr>
              <a:buNone/>
              <a:defRPr/>
            </a:pPr>
            <a:r>
              <a:rPr lang="de-DE" sz="2800" b="1" u="none" dirty="0">
                <a:solidFill>
                  <a:srgbClr val="C00000"/>
                </a:solidFill>
              </a:rPr>
              <a:t>4.2 Huân chương lao động (Đối với cá nhân)</a:t>
            </a:r>
            <a:r>
              <a:rPr lang="de-DE" sz="2800" b="1" i="1" u="none" dirty="0">
                <a:solidFill>
                  <a:srgbClr val="002060"/>
                </a:solidFill>
              </a:rPr>
              <a:t>	</a:t>
            </a:r>
            <a:r>
              <a:rPr lang="de-DE" sz="2800" b="1" i="1" u="none" dirty="0">
                <a:solidFill>
                  <a:srgbClr val="99FF33"/>
                </a:solidFill>
              </a:rPr>
              <a:t>	</a:t>
            </a:r>
          </a:p>
          <a:p>
            <a:pPr>
              <a:buFont typeface="Wingdings" panose="05000000000000000000" pitchFamily="2" charset="2"/>
              <a:buNone/>
              <a:defRPr/>
            </a:pPr>
            <a:endParaRPr lang="de-DE" sz="2800" b="1" i="1" dirty="0">
              <a:solidFill>
                <a:srgbClr val="99FF33"/>
              </a:solidFill>
            </a:endParaRPr>
          </a:p>
          <a:p>
            <a:pPr>
              <a:buFont typeface="Wingdings" panose="05000000000000000000" pitchFamily="2" charset="2"/>
              <a:buNone/>
              <a:defRPr/>
            </a:pPr>
            <a:endParaRPr lang="de-DE" sz="2800" b="1" i="1" dirty="0">
              <a:solidFill>
                <a:srgbClr val="99FF3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84978807"/>
              </p:ext>
            </p:extLst>
          </p:nvPr>
        </p:nvGraphicFramePr>
        <p:xfrm>
          <a:off x="240630" y="669756"/>
          <a:ext cx="8694820" cy="6324602"/>
        </p:xfrm>
        <a:graphic>
          <a:graphicData uri="http://schemas.openxmlformats.org/drawingml/2006/table">
            <a:tbl>
              <a:tblPr firstRow="1" bandRow="1">
                <a:tableStyleId>{5C22544A-7EE6-4342-B048-85BDC9FD1C3A}</a:tableStyleId>
              </a:tblPr>
              <a:tblGrid>
                <a:gridCol w="1359570">
                  <a:extLst>
                    <a:ext uri="{9D8B030D-6E8A-4147-A177-3AD203B41FA5}">
                      <a16:colId xmlns:a16="http://schemas.microsoft.com/office/drawing/2014/main" xmlns="" val="20000"/>
                    </a:ext>
                  </a:extLst>
                </a:gridCol>
                <a:gridCol w="2118358">
                  <a:extLst>
                    <a:ext uri="{9D8B030D-6E8A-4147-A177-3AD203B41FA5}">
                      <a16:colId xmlns:a16="http://schemas.microsoft.com/office/drawing/2014/main" xmlns="" val="20001"/>
                    </a:ext>
                  </a:extLst>
                </a:gridCol>
                <a:gridCol w="1738964">
                  <a:extLst>
                    <a:ext uri="{9D8B030D-6E8A-4147-A177-3AD203B41FA5}">
                      <a16:colId xmlns:a16="http://schemas.microsoft.com/office/drawing/2014/main" xmlns="" val="20002"/>
                    </a:ext>
                  </a:extLst>
                </a:gridCol>
                <a:gridCol w="1738964">
                  <a:extLst>
                    <a:ext uri="{9D8B030D-6E8A-4147-A177-3AD203B41FA5}">
                      <a16:colId xmlns:a16="http://schemas.microsoft.com/office/drawing/2014/main" xmlns="" val="20003"/>
                    </a:ext>
                  </a:extLst>
                </a:gridCol>
                <a:gridCol w="1738964">
                  <a:extLst>
                    <a:ext uri="{9D8B030D-6E8A-4147-A177-3AD203B41FA5}">
                      <a16:colId xmlns:a16="http://schemas.microsoft.com/office/drawing/2014/main" xmlns="" val="20004"/>
                    </a:ext>
                  </a:extLst>
                </a:gridCol>
              </a:tblGrid>
              <a:tr h="2209802">
                <a:tc>
                  <a:txBody>
                    <a:bodyPr/>
                    <a:lstStyle/>
                    <a:p>
                      <a:pPr algn="ctr"/>
                      <a:endParaRPr lang="en-US" sz="2400" spc="-100" dirty="0" smtClean="0">
                        <a:solidFill>
                          <a:schemeClr val="bg1"/>
                        </a:solidFill>
                        <a:latin typeface="Times New Roman" panose="02020603050405020304" pitchFamily="18" charset="0"/>
                        <a:cs typeface="Times New Roman" panose="02020603050405020304" pitchFamily="18" charset="0"/>
                      </a:endParaRPr>
                    </a:p>
                    <a:p>
                      <a:pPr algn="ctr"/>
                      <a:r>
                        <a:rPr lang="en-US" sz="2400" spc="-100" dirty="0" smtClean="0">
                          <a:solidFill>
                            <a:schemeClr val="bg1"/>
                          </a:solidFill>
                          <a:latin typeface="Times New Roman" panose="02020603050405020304" pitchFamily="18" charset="0"/>
                          <a:cs typeface="Times New Roman" panose="02020603050405020304" pitchFamily="18" charset="0"/>
                        </a:rPr>
                        <a:t>HÌNH</a:t>
                      </a:r>
                      <a:r>
                        <a:rPr lang="en-US" sz="2400" spc="-100" baseline="0" dirty="0" smtClean="0">
                          <a:solidFill>
                            <a:schemeClr val="bg1"/>
                          </a:solidFill>
                          <a:latin typeface="Times New Roman" panose="02020603050405020304" pitchFamily="18" charset="0"/>
                          <a:cs typeface="Times New Roman" panose="02020603050405020304" pitchFamily="18" charset="0"/>
                        </a:rPr>
                        <a:t> </a:t>
                      </a:r>
                      <a:r>
                        <a:rPr lang="en-US" sz="2400" spc="-100" baseline="0" dirty="0">
                          <a:solidFill>
                            <a:schemeClr val="bg1"/>
                          </a:solidFill>
                          <a:latin typeface="Times New Roman" panose="02020603050405020304" pitchFamily="18" charset="0"/>
                          <a:cs typeface="Times New Roman" panose="02020603050405020304" pitchFamily="18" charset="0"/>
                        </a:rPr>
                        <a:t>THỨC </a:t>
                      </a:r>
                      <a:endParaRPr lang="en-US" sz="2400" spc="-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kumimoji="0" lang="de-DE" sz="2400" b="0" i="0" u="none" strike="noStrike" cap="none" spc="-100" normalizeH="0" baseline="0" dirty="0">
                          <a:ln>
                            <a:noFill/>
                          </a:ln>
                          <a:solidFill>
                            <a:schemeClr val="bg1"/>
                          </a:solidFill>
                          <a:effectLst/>
                          <a:latin typeface="Times New Roman" panose="02020603050405020304" pitchFamily="18" charset="0"/>
                          <a:cs typeface="Times New Roman" panose="02020603050405020304" pitchFamily="18" charset="0"/>
                        </a:rPr>
                        <a:t>05 năm tiếp theo trở lên liên tục lập thành tích </a:t>
                      </a:r>
                      <a:r>
                        <a:rPr kumimoji="0" lang="de-DE" sz="2400" b="0" i="0" u="none" strike="noStrike" cap="none" spc="-100" normalizeH="0" baseline="0" dirty="0" smtClean="0">
                          <a:ln>
                            <a:noFill/>
                          </a:ln>
                          <a:solidFill>
                            <a:schemeClr val="bg1"/>
                          </a:solidFill>
                          <a:effectLst/>
                          <a:latin typeface="Times New Roman" panose="02020603050405020304" pitchFamily="18" charset="0"/>
                          <a:cs typeface="Times New Roman" panose="02020603050405020304" pitchFamily="18" charset="0"/>
                        </a:rPr>
                        <a:t>xuất </a:t>
                      </a:r>
                      <a:r>
                        <a:rPr kumimoji="0" lang="de-DE" sz="2400" b="0" i="0" u="none" strike="noStrike" cap="none" spc="-100" normalizeH="0" baseline="0" dirty="0">
                          <a:ln>
                            <a:noFill/>
                          </a:ln>
                          <a:solidFill>
                            <a:schemeClr val="bg1"/>
                          </a:solidFill>
                          <a:effectLst/>
                          <a:latin typeface="Times New Roman" panose="02020603050405020304" pitchFamily="18" charset="0"/>
                          <a:cs typeface="Times New Roman" panose="02020603050405020304" pitchFamily="18" charset="0"/>
                        </a:rPr>
                        <a:t>sắc </a:t>
                      </a:r>
                      <a:endParaRPr lang="en-US" sz="2400" b="0" spc="-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400" b="0" spc="-100" dirty="0" err="1">
                          <a:solidFill>
                            <a:schemeClr val="bg1"/>
                          </a:solidFill>
                          <a:latin typeface="Times New Roman" panose="02020603050405020304" pitchFamily="18" charset="0"/>
                          <a:cs typeface="Times New Roman" panose="02020603050405020304" pitchFamily="18" charset="0"/>
                        </a:rPr>
                        <a:t>Thàn</a:t>
                      </a:r>
                      <a:r>
                        <a:rPr lang="en-US" sz="2400" b="0" spc="-100" baseline="0" dirty="0" err="1">
                          <a:solidFill>
                            <a:schemeClr val="bg1"/>
                          </a:solidFill>
                          <a:latin typeface="Times New Roman" panose="02020603050405020304" pitchFamily="18" charset="0"/>
                          <a:cs typeface="Times New Roman" panose="02020603050405020304" pitchFamily="18" charset="0"/>
                        </a:rPr>
                        <a:t>h</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tích</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đặc</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biệt</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xuất</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sắc</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đột</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xuất</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có</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phạm</a:t>
                      </a:r>
                      <a:r>
                        <a:rPr lang="en-US" sz="2400" b="0" spc="-100" baseline="0" dirty="0">
                          <a:solidFill>
                            <a:schemeClr val="bg1"/>
                          </a:solidFill>
                          <a:latin typeface="Times New Roman" panose="02020603050405020304" pitchFamily="18" charset="0"/>
                          <a:cs typeface="Times New Roman" panose="02020603050405020304" pitchFamily="18" charset="0"/>
                        </a:rPr>
                        <a:t> vi </a:t>
                      </a:r>
                      <a:r>
                        <a:rPr lang="en-US" sz="2400" b="0" spc="-100" baseline="0" dirty="0" err="1">
                          <a:solidFill>
                            <a:schemeClr val="bg1"/>
                          </a:solidFill>
                          <a:latin typeface="Times New Roman" panose="02020603050405020304" pitchFamily="18" charset="0"/>
                          <a:cs typeface="Times New Roman" panose="02020603050405020304" pitchFamily="18" charset="0"/>
                        </a:rPr>
                        <a:t>ảnh</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hưởng</a:t>
                      </a:r>
                      <a:endParaRPr lang="en-US" sz="2400" b="0" spc="-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400" b="0" spc="-100" dirty="0" err="1">
                          <a:solidFill>
                            <a:schemeClr val="bg1"/>
                          </a:solidFill>
                          <a:latin typeface="Times New Roman" panose="02020603050405020304" pitchFamily="18" charset="0"/>
                          <a:cs typeface="Times New Roman" panose="02020603050405020304" pitchFamily="18" charset="0"/>
                        </a:rPr>
                        <a:t>Có</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phát</a:t>
                      </a:r>
                      <a:r>
                        <a:rPr lang="en-US" sz="2400" b="0" spc="-100" baseline="0" dirty="0">
                          <a:solidFill>
                            <a:schemeClr val="bg1"/>
                          </a:solidFill>
                          <a:latin typeface="Times New Roman" panose="02020603050405020304" pitchFamily="18" charset="0"/>
                          <a:cs typeface="Times New Roman" panose="02020603050405020304" pitchFamily="18" charset="0"/>
                        </a:rPr>
                        <a:t> minh </a:t>
                      </a:r>
                      <a:r>
                        <a:rPr lang="en-US" sz="2400" b="0" spc="-100" baseline="0" dirty="0" err="1">
                          <a:solidFill>
                            <a:schemeClr val="bg1"/>
                          </a:solidFill>
                          <a:latin typeface="Times New Roman" panose="02020603050405020304" pitchFamily="18" charset="0"/>
                          <a:cs typeface="Times New Roman" panose="02020603050405020304" pitchFamily="18" charset="0"/>
                        </a:rPr>
                        <a:t>sáng</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chế</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có</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phạm</a:t>
                      </a:r>
                      <a:r>
                        <a:rPr lang="en-US" sz="2400" b="0" spc="-100" baseline="0" dirty="0">
                          <a:solidFill>
                            <a:schemeClr val="bg1"/>
                          </a:solidFill>
                          <a:latin typeface="Times New Roman" panose="02020603050405020304" pitchFamily="18" charset="0"/>
                          <a:cs typeface="Times New Roman" panose="02020603050405020304" pitchFamily="18" charset="0"/>
                        </a:rPr>
                        <a:t> vi </a:t>
                      </a:r>
                      <a:r>
                        <a:rPr lang="en-US" sz="2400" b="0" spc="-100" baseline="0" dirty="0" err="1">
                          <a:solidFill>
                            <a:schemeClr val="bg1"/>
                          </a:solidFill>
                          <a:latin typeface="Times New Roman" panose="02020603050405020304" pitchFamily="18" charset="0"/>
                          <a:cs typeface="Times New Roman" panose="02020603050405020304" pitchFamily="18" charset="0"/>
                        </a:rPr>
                        <a:t>ảnh</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hưởng</a:t>
                      </a:r>
                      <a:endParaRPr lang="en-US" sz="2400" b="0" spc="-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400" b="0" spc="-100" dirty="0" err="1">
                          <a:solidFill>
                            <a:schemeClr val="bg1"/>
                          </a:solidFill>
                          <a:latin typeface="Times New Roman" panose="02020603050405020304" pitchFamily="18" charset="0"/>
                          <a:cs typeface="Times New Roman" panose="02020603050405020304" pitchFamily="18" charset="0"/>
                        </a:rPr>
                        <a:t>Có</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công</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trình</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khoa</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học</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tác</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phẩm</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xuất</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sắc</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tiêu</a:t>
                      </a:r>
                      <a:r>
                        <a:rPr lang="en-US" sz="2400" b="0" spc="-100" baseline="0" dirty="0">
                          <a:solidFill>
                            <a:schemeClr val="bg1"/>
                          </a:solidFill>
                          <a:latin typeface="Times New Roman" panose="02020603050405020304" pitchFamily="18" charset="0"/>
                          <a:cs typeface="Times New Roman" panose="02020603050405020304" pitchFamily="18" charset="0"/>
                        </a:rPr>
                        <a:t> </a:t>
                      </a:r>
                      <a:r>
                        <a:rPr lang="en-US" sz="2400" b="0" spc="-100" baseline="0" dirty="0" err="1">
                          <a:solidFill>
                            <a:schemeClr val="bg1"/>
                          </a:solidFill>
                          <a:latin typeface="Times New Roman" panose="02020603050405020304" pitchFamily="18" charset="0"/>
                          <a:cs typeface="Times New Roman" panose="02020603050405020304" pitchFamily="18" charset="0"/>
                        </a:rPr>
                        <a:t>biểu</a:t>
                      </a:r>
                      <a:endParaRPr lang="en-US" sz="2400" b="0" spc="-1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108450">
                <a:tc>
                  <a:txBody>
                    <a:bodyPr/>
                    <a:lstStyle/>
                    <a:p>
                      <a:pPr algn="ctr"/>
                      <a:r>
                        <a:rPr lang="en-US" sz="2800" spc="-100" dirty="0">
                          <a:solidFill>
                            <a:srgbClr val="0070C0"/>
                          </a:solidFill>
                          <a:latin typeface="Times New Roman" panose="02020603050405020304" pitchFamily="18" charset="0"/>
                          <a:cs typeface="Times New Roman" panose="02020603050405020304" pitchFamily="18" charset="0"/>
                        </a:rPr>
                        <a:t>HCLĐ</a:t>
                      </a:r>
                      <a:r>
                        <a:rPr lang="en-US" sz="2800" spc="-100" baseline="0" dirty="0">
                          <a:solidFill>
                            <a:srgbClr val="0070C0"/>
                          </a:solidFill>
                          <a:latin typeface="Times New Roman" panose="02020603050405020304" pitchFamily="18" charset="0"/>
                          <a:cs typeface="Times New Roman" panose="02020603050405020304" pitchFamily="18" charset="0"/>
                        </a:rPr>
                        <a:t> 1</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Đã được HCLĐ2</a:t>
                      </a:r>
                    </a:p>
                    <a:p>
                      <a:pPr algn="ct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04 SK TP</a:t>
                      </a:r>
                      <a:endParaRPr lang="en-US" sz="2800" spc="-100" baseline="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Toàn</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quốc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Toàn</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quốc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Cấp</a:t>
                      </a:r>
                      <a:r>
                        <a:rPr lang="en-US" sz="2800" spc="-100" dirty="0">
                          <a:solidFill>
                            <a:srgbClr val="0070C0"/>
                          </a:solidFill>
                          <a:latin typeface="Times New Roman" panose="02020603050405020304" pitchFamily="18" charset="0"/>
                          <a:cs typeface="Times New Roman" panose="02020603050405020304" pitchFamily="18" charset="0"/>
                        </a:rPr>
                        <a:t> </a:t>
                      </a:r>
                      <a:r>
                        <a:rPr lang="en-US" sz="2800" spc="-100" dirty="0" err="1">
                          <a:solidFill>
                            <a:srgbClr val="0070C0"/>
                          </a:solidFill>
                          <a:latin typeface="Times New Roman" panose="02020603050405020304" pitchFamily="18" charset="0"/>
                          <a:cs typeface="Times New Roman" panose="02020603050405020304" pitchFamily="18" charset="0"/>
                        </a:rPr>
                        <a:t>nhà</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nước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1026188">
                <a:tc>
                  <a:txBody>
                    <a:bodyPr/>
                    <a:lstStyle/>
                    <a:p>
                      <a:pPr algn="ctr"/>
                      <a:r>
                        <a:rPr lang="en-US" sz="2800" spc="-100" dirty="0">
                          <a:solidFill>
                            <a:srgbClr val="0070C0"/>
                          </a:solidFill>
                          <a:latin typeface="Times New Roman" panose="02020603050405020304" pitchFamily="18" charset="0"/>
                          <a:cs typeface="Times New Roman" panose="02020603050405020304" pitchFamily="18" charset="0"/>
                        </a:rPr>
                        <a:t>HCLĐ</a:t>
                      </a:r>
                      <a:r>
                        <a:rPr lang="en-US" sz="2800" spc="-100" baseline="0" dirty="0">
                          <a:solidFill>
                            <a:srgbClr val="0070C0"/>
                          </a:solidFill>
                          <a:latin typeface="Times New Roman" panose="02020603050405020304" pitchFamily="18" charset="0"/>
                          <a:cs typeface="Times New Roman" panose="02020603050405020304" pitchFamily="18" charset="0"/>
                        </a:rPr>
                        <a:t> 2</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Đã được HCLĐ3</a:t>
                      </a:r>
                      <a:endParaRPr kumimoji="0" lang="de-DE" sz="2800" b="0" i="0" u="none" strike="noStrike" kern="1200" cap="none" spc="-100" normalizeH="0" baseline="0" dirty="0">
                        <a:ln>
                          <a:noFill/>
                        </a:ln>
                        <a:solidFill>
                          <a:srgbClr val="0070C0"/>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defRPr/>
                      </a:pP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03 SK TP</a:t>
                      </a:r>
                      <a:endParaRPr lang="en-US" sz="2800" spc="-100" baseline="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Thành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phố</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Thành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phố</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Cấp</a:t>
                      </a:r>
                      <a:r>
                        <a:rPr lang="en-US" sz="2800" spc="-100" dirty="0">
                          <a:solidFill>
                            <a:srgbClr val="0070C0"/>
                          </a:solidFill>
                          <a:latin typeface="Times New Roman" panose="02020603050405020304" pitchFamily="18" charset="0"/>
                          <a:cs typeface="Times New Roman" panose="02020603050405020304" pitchFamily="18" charset="0"/>
                        </a:rPr>
                        <a:t> </a:t>
                      </a:r>
                      <a:r>
                        <a:rPr lang="en-US" sz="2800" spc="-100" dirty="0" err="1">
                          <a:solidFill>
                            <a:srgbClr val="0070C0"/>
                          </a:solidFill>
                          <a:latin typeface="Times New Roman" panose="02020603050405020304" pitchFamily="18" charset="0"/>
                          <a:cs typeface="Times New Roman" panose="02020603050405020304" pitchFamily="18" charset="0"/>
                        </a:rPr>
                        <a:t>thành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phố</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026188">
                <a:tc>
                  <a:txBody>
                    <a:bodyPr/>
                    <a:lstStyle/>
                    <a:p>
                      <a:pPr algn="ctr"/>
                      <a:r>
                        <a:rPr lang="en-US" sz="2800" spc="-100" dirty="0">
                          <a:solidFill>
                            <a:srgbClr val="0070C0"/>
                          </a:solidFill>
                          <a:latin typeface="Times New Roman" panose="02020603050405020304" pitchFamily="18" charset="0"/>
                          <a:cs typeface="Times New Roman" panose="02020603050405020304" pitchFamily="18" charset="0"/>
                        </a:rPr>
                        <a:t>HCLĐ</a:t>
                      </a:r>
                      <a:r>
                        <a:rPr lang="en-US" sz="2800" spc="-100" baseline="0" dirty="0">
                          <a:solidFill>
                            <a:srgbClr val="0070C0"/>
                          </a:solidFill>
                          <a:latin typeface="Times New Roman" panose="02020603050405020304" pitchFamily="18" charset="0"/>
                          <a:cs typeface="Times New Roman" panose="02020603050405020304" pitchFamily="18" charset="0"/>
                        </a:rPr>
                        <a:t> 3</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Đã được BKTTg</a:t>
                      </a:r>
                      <a:endParaRPr kumimoji="0" lang="de-DE" sz="2800" b="0" i="0" u="none" strike="noStrike" kern="1200" cap="none" spc="-100" normalizeH="0" baseline="0" dirty="0">
                        <a:ln>
                          <a:noFill/>
                        </a:ln>
                        <a:solidFill>
                          <a:srgbClr val="0070C0"/>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defRPr/>
                      </a:pPr>
                      <a:r>
                        <a:rPr kumimoji="0" lang="de-DE" sz="2800" b="0" i="0" u="none" strike="noStrike" cap="none" spc="-100" normalizeH="0" baseline="0" dirty="0">
                          <a:ln>
                            <a:noFill/>
                          </a:ln>
                          <a:solidFill>
                            <a:srgbClr val="0070C0"/>
                          </a:solidFill>
                          <a:effectLst/>
                          <a:latin typeface="Times New Roman" panose="02020603050405020304" pitchFamily="18" charset="0"/>
                          <a:cs typeface="Times New Roman" panose="02020603050405020304" pitchFamily="18" charset="0"/>
                        </a:rPr>
                        <a:t>02 SK TP</a:t>
                      </a:r>
                      <a:endParaRPr lang="en-US" sz="2800" spc="-100" baseline="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Lĩnh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vực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Lĩnh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vực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pc="-100" dirty="0" err="1">
                          <a:solidFill>
                            <a:srgbClr val="0070C0"/>
                          </a:solidFill>
                          <a:latin typeface="Times New Roman" panose="02020603050405020304" pitchFamily="18" charset="0"/>
                          <a:cs typeface="Times New Roman" panose="02020603050405020304" pitchFamily="18" charset="0"/>
                        </a:rPr>
                        <a:t>Trong</a:t>
                      </a:r>
                      <a:r>
                        <a:rPr lang="en-US" sz="2800" spc="-100" dirty="0">
                          <a:solidFill>
                            <a:srgbClr val="0070C0"/>
                          </a:solidFill>
                          <a:latin typeface="Times New Roman" panose="02020603050405020304" pitchFamily="18" charset="0"/>
                          <a:cs typeface="Times New Roman" panose="02020603050405020304" pitchFamily="18" charset="0"/>
                        </a:rPr>
                        <a:t> </a:t>
                      </a:r>
                      <a:r>
                        <a:rPr lang="en-US" sz="2800" spc="-100" dirty="0" err="1">
                          <a:solidFill>
                            <a:srgbClr val="0070C0"/>
                          </a:solidFill>
                          <a:latin typeface="Times New Roman" panose="02020603050405020304" pitchFamily="18" charset="0"/>
                          <a:cs typeface="Times New Roman" panose="02020603050405020304" pitchFamily="18" charset="0"/>
                        </a:rPr>
                        <a:t>lĩnh</a:t>
                      </a:r>
                      <a:r>
                        <a:rPr lang="en-US" sz="2800" spc="-100" baseline="0" dirty="0">
                          <a:solidFill>
                            <a:srgbClr val="0070C0"/>
                          </a:solidFill>
                          <a:latin typeface="Times New Roman" panose="02020603050405020304" pitchFamily="18" charset="0"/>
                          <a:cs typeface="Times New Roman" panose="02020603050405020304" pitchFamily="18" charset="0"/>
                        </a:rPr>
                        <a:t> </a:t>
                      </a:r>
                      <a:r>
                        <a:rPr lang="en-US" sz="2800" spc="-100" baseline="0" dirty="0" err="1">
                          <a:solidFill>
                            <a:srgbClr val="0070C0"/>
                          </a:solidFill>
                          <a:latin typeface="Times New Roman" panose="02020603050405020304" pitchFamily="18" charset="0"/>
                          <a:cs typeface="Times New Roman" panose="02020603050405020304" pitchFamily="18" charset="0"/>
                        </a:rPr>
                        <a:t>vực</a:t>
                      </a:r>
                      <a:endParaRPr lang="en-US" sz="2800" spc="-1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39123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1323439"/>
          </a:xfrm>
        </p:spPr>
        <p:txBody>
          <a:bodyPr/>
          <a:lstStyle/>
          <a:p>
            <a:pPr>
              <a:buNone/>
              <a:defRPr/>
            </a:pPr>
            <a:r>
              <a:rPr lang="de-DE" sz="2800" b="1" i="1" u="none" dirty="0">
                <a:solidFill>
                  <a:srgbClr val="C00000"/>
                </a:solidFill>
              </a:rPr>
              <a:t>4.3. </a:t>
            </a:r>
            <a:r>
              <a:rPr lang="de-DE" sz="2800" b="1" u="none" dirty="0">
                <a:solidFill>
                  <a:srgbClr val="C00000"/>
                </a:solidFill>
              </a:rPr>
              <a:t>Huân chương lao động (</a:t>
            </a:r>
            <a:r>
              <a:rPr lang="de-DE" sz="2800" b="1" i="1" u="none" dirty="0">
                <a:solidFill>
                  <a:srgbClr val="C00000"/>
                </a:solidFill>
              </a:rPr>
              <a:t>Đối với công nhân, nông dân) </a:t>
            </a:r>
            <a:r>
              <a:rPr lang="de-DE" sz="2800" b="1" i="1" u="none" dirty="0" smtClean="0">
                <a:solidFill>
                  <a:srgbClr val="FF0000"/>
                </a:solidFill>
              </a:rPr>
              <a:t>(</a:t>
            </a:r>
            <a:r>
              <a:rPr lang="de-DE" sz="2400" b="1" i="1" u="none" dirty="0" smtClean="0">
                <a:solidFill>
                  <a:srgbClr val="FF0000"/>
                </a:solidFill>
              </a:rPr>
              <a:t>K2</a:t>
            </a:r>
            <a:r>
              <a:rPr lang="de-DE" sz="2400" b="1" i="1" u="none" dirty="0">
                <a:solidFill>
                  <a:srgbClr val="FF0000"/>
                </a:solidFill>
              </a:rPr>
              <a:t>, Điều 22, 23, 24 NĐ 91)</a:t>
            </a:r>
            <a:endParaRPr lang="de-DE" sz="2800" b="1" i="1" u="none" dirty="0">
              <a:solidFill>
                <a:srgbClr val="FF0000"/>
              </a:solidFill>
            </a:endParaRPr>
          </a:p>
          <a:p>
            <a:pPr>
              <a:buFont typeface="Wingdings" panose="05000000000000000000" pitchFamily="2" charset="2"/>
              <a:buNone/>
              <a:defRPr/>
            </a:pPr>
            <a:endParaRPr lang="en-US" sz="3000" dirty="0">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5719919"/>
              </p:ext>
            </p:extLst>
          </p:nvPr>
        </p:nvGraphicFramePr>
        <p:xfrm>
          <a:off x="228600" y="990599"/>
          <a:ext cx="8686800" cy="6139151"/>
        </p:xfrm>
        <a:graphic>
          <a:graphicData uri="http://schemas.openxmlformats.org/drawingml/2006/table">
            <a:tbl>
              <a:tblPr firstRow="1" bandRow="1">
                <a:tableStyleId>{5C22544A-7EE6-4342-B048-85BDC9FD1C3A}</a:tableStyleId>
              </a:tblPr>
              <a:tblGrid>
                <a:gridCol w="1701538">
                  <a:extLst>
                    <a:ext uri="{9D8B030D-6E8A-4147-A177-3AD203B41FA5}">
                      <a16:colId xmlns:a16="http://schemas.microsoft.com/office/drawing/2014/main" xmlns="" val="20000"/>
                    </a:ext>
                  </a:extLst>
                </a:gridCol>
                <a:gridCol w="3327662">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2"/>
                    </a:ext>
                  </a:extLst>
                </a:gridCol>
              </a:tblGrid>
              <a:tr h="578549">
                <a:tc>
                  <a:txBody>
                    <a:bodyPr/>
                    <a:lstStyle/>
                    <a:p>
                      <a:pPr algn="just">
                        <a:lnSpc>
                          <a:spcPct val="120000"/>
                        </a:lnSpc>
                      </a:pPr>
                      <a:endParaRPr lang="en-US" sz="2500" dirty="0">
                        <a:solidFill>
                          <a:schemeClr val="bg1"/>
                        </a:solidFill>
                        <a:latin typeface="+mj-lt"/>
                      </a:endParaRPr>
                    </a:p>
                  </a:txBody>
                  <a:tcPr/>
                </a:tc>
                <a:tc>
                  <a:txBody>
                    <a:bodyPr/>
                    <a:lstStyle/>
                    <a:p>
                      <a:pPr algn="ctr">
                        <a:lnSpc>
                          <a:spcPct val="120000"/>
                        </a:lnSpc>
                      </a:pPr>
                      <a:r>
                        <a:rPr lang="en-US" sz="2500" dirty="0" err="1">
                          <a:solidFill>
                            <a:schemeClr val="bg1"/>
                          </a:solidFill>
                          <a:latin typeface="+mj-lt"/>
                        </a:rPr>
                        <a:t>Công</a:t>
                      </a:r>
                      <a:r>
                        <a:rPr lang="en-US" sz="2500" baseline="0" dirty="0">
                          <a:solidFill>
                            <a:schemeClr val="bg1"/>
                          </a:solidFill>
                          <a:latin typeface="+mj-lt"/>
                        </a:rPr>
                        <a:t> </a:t>
                      </a:r>
                      <a:r>
                        <a:rPr lang="en-US" sz="2500" baseline="0" dirty="0" err="1">
                          <a:solidFill>
                            <a:schemeClr val="bg1"/>
                          </a:solidFill>
                          <a:latin typeface="+mj-lt"/>
                        </a:rPr>
                        <a:t>nhân</a:t>
                      </a:r>
                      <a:endParaRPr lang="en-US" sz="2500" dirty="0">
                        <a:solidFill>
                          <a:schemeClr val="bg1"/>
                        </a:solidFill>
                        <a:latin typeface="+mj-lt"/>
                      </a:endParaRPr>
                    </a:p>
                  </a:txBody>
                  <a:tcPr anchor="ctr"/>
                </a:tc>
                <a:tc>
                  <a:txBody>
                    <a:bodyPr/>
                    <a:lstStyle/>
                    <a:p>
                      <a:pPr algn="ctr">
                        <a:lnSpc>
                          <a:spcPct val="120000"/>
                        </a:lnSpc>
                      </a:pPr>
                      <a:r>
                        <a:rPr lang="en-US" sz="2500" dirty="0" err="1">
                          <a:solidFill>
                            <a:schemeClr val="bg1"/>
                          </a:solidFill>
                          <a:latin typeface="+mj-lt"/>
                        </a:rPr>
                        <a:t>Nông</a:t>
                      </a:r>
                      <a:r>
                        <a:rPr lang="en-US" sz="2500" baseline="0" dirty="0">
                          <a:solidFill>
                            <a:schemeClr val="bg1"/>
                          </a:solidFill>
                          <a:latin typeface="+mj-lt"/>
                        </a:rPr>
                        <a:t> </a:t>
                      </a:r>
                      <a:r>
                        <a:rPr lang="en-US" sz="2500" baseline="0" dirty="0" err="1">
                          <a:solidFill>
                            <a:schemeClr val="bg1"/>
                          </a:solidFill>
                          <a:latin typeface="+mj-lt"/>
                        </a:rPr>
                        <a:t>dân</a:t>
                      </a:r>
                      <a:endParaRPr lang="en-US" sz="2500" dirty="0">
                        <a:solidFill>
                          <a:schemeClr val="bg1"/>
                        </a:solidFill>
                        <a:latin typeface="+mj-lt"/>
                      </a:endParaRPr>
                    </a:p>
                  </a:txBody>
                  <a:tcPr anchor="ctr"/>
                </a:tc>
                <a:extLst>
                  <a:ext uri="{0D108BD9-81ED-4DB2-BD59-A6C34878D82A}">
                    <a16:rowId xmlns:a16="http://schemas.microsoft.com/office/drawing/2014/main" xmlns="" val="10000"/>
                  </a:ext>
                </a:extLst>
              </a:tr>
              <a:tr h="1542798">
                <a:tc>
                  <a:txBody>
                    <a:bodyPr/>
                    <a:lstStyle/>
                    <a:p>
                      <a:pPr algn="just">
                        <a:lnSpc>
                          <a:spcPct val="100000"/>
                        </a:lnSpc>
                        <a:spcBef>
                          <a:spcPts val="600"/>
                        </a:spcBef>
                        <a:spcAft>
                          <a:spcPts val="600"/>
                        </a:spcAft>
                      </a:pPr>
                      <a:r>
                        <a:rPr lang="en-US" sz="2800" b="0" dirty="0">
                          <a:solidFill>
                            <a:srgbClr val="0070C0"/>
                          </a:solidFill>
                          <a:latin typeface="Times New Roman" panose="02020603050405020304" pitchFamily="18" charset="0"/>
                          <a:cs typeface="Times New Roman" panose="02020603050405020304" pitchFamily="18" charset="0"/>
                        </a:rPr>
                        <a:t>HCLĐ</a:t>
                      </a:r>
                      <a:r>
                        <a:rPr lang="en-US" sz="2800" b="0" baseline="0" dirty="0">
                          <a:solidFill>
                            <a:srgbClr val="0070C0"/>
                          </a:solidFill>
                          <a:latin typeface="Times New Roman" panose="02020603050405020304" pitchFamily="18" charset="0"/>
                          <a:cs typeface="Times New Roman" panose="02020603050405020304" pitchFamily="18" charset="0"/>
                        </a:rPr>
                        <a:t> 1</a:t>
                      </a:r>
                      <a:endParaRPr lang="en-US" sz="2800" b="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spcBef>
                          <a:spcPts val="600"/>
                        </a:spcBef>
                        <a:spcAft>
                          <a:spcPts val="600"/>
                        </a:spcAft>
                      </a:pPr>
                      <a:r>
                        <a:rPr lang="de-DE" sz="2400" b="0" spc="-20" baseline="0" dirty="0">
                          <a:solidFill>
                            <a:srgbClr val="0070C0"/>
                          </a:solidFill>
                          <a:latin typeface="Times New Roman" panose="02020603050405020304" pitchFamily="18" charset="0"/>
                          <a:cs typeface="Times New Roman" panose="02020603050405020304" pitchFamily="18" charset="0"/>
                        </a:rPr>
                        <a:t>Có 04 phát minh, sáng </a:t>
                      </a:r>
                      <a:r>
                        <a:rPr lang="de-DE" sz="2400" b="0" spc="-20" baseline="0" dirty="0" smtClean="0">
                          <a:solidFill>
                            <a:srgbClr val="0070C0"/>
                          </a:solidFill>
                          <a:latin typeface="Times New Roman" panose="02020603050405020304" pitchFamily="18" charset="0"/>
                          <a:cs typeface="Times New Roman" panose="02020603050405020304" pitchFamily="18" charset="0"/>
                        </a:rPr>
                        <a:t>chế, sáng kiến </a:t>
                      </a:r>
                      <a:r>
                        <a:rPr lang="de-DE" sz="2400" b="0" spc="-20" baseline="0" dirty="0">
                          <a:solidFill>
                            <a:srgbClr val="0070C0"/>
                          </a:solidFill>
                          <a:latin typeface="Times New Roman" panose="02020603050405020304" pitchFamily="18" charset="0"/>
                          <a:cs typeface="Times New Roman" panose="02020603050405020304" pitchFamily="18" charset="0"/>
                        </a:rPr>
                        <a:t>được Bộ, </a:t>
                      </a:r>
                      <a:r>
                        <a:rPr lang="de-DE" sz="2400" b="0" spc="-20" baseline="0" dirty="0" smtClean="0">
                          <a:solidFill>
                            <a:srgbClr val="0070C0"/>
                          </a:solidFill>
                          <a:latin typeface="Times New Roman" panose="02020603050405020304" pitchFamily="18" charset="0"/>
                          <a:cs typeface="Times New Roman" panose="02020603050405020304" pitchFamily="18" charset="0"/>
                        </a:rPr>
                        <a:t>ban, ngành, đoàn thể Trung ương </a:t>
                      </a:r>
                      <a:r>
                        <a:rPr lang="de-DE" sz="2400" b="0" spc="-20" baseline="0" dirty="0">
                          <a:solidFill>
                            <a:srgbClr val="0070C0"/>
                          </a:solidFill>
                          <a:latin typeface="Times New Roman" panose="02020603050405020304" pitchFamily="18" charset="0"/>
                          <a:cs typeface="Times New Roman" panose="02020603050405020304" pitchFamily="18" charset="0"/>
                        </a:rPr>
                        <a:t>công nhận</a:t>
                      </a:r>
                      <a:endParaRPr lang="en-US" sz="2400" b="0" spc="-20" baseline="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spcBef>
                          <a:spcPts val="600"/>
                        </a:spcBef>
                        <a:spcAft>
                          <a:spcPts val="600"/>
                        </a:spcAft>
                      </a:pPr>
                      <a:r>
                        <a:rPr lang="de-DE" sz="2200" b="0" dirty="0">
                          <a:solidFill>
                            <a:srgbClr val="0070C0"/>
                          </a:solidFill>
                          <a:latin typeface="Times New Roman" panose="02020603050405020304" pitchFamily="18" charset="0"/>
                          <a:cs typeface="Times New Roman" panose="02020603050405020304" pitchFamily="18" charset="0"/>
                        </a:rPr>
                        <a:t>Có</a:t>
                      </a:r>
                      <a:r>
                        <a:rPr lang="de-DE" sz="2200" b="0" baseline="0" dirty="0">
                          <a:solidFill>
                            <a:srgbClr val="0070C0"/>
                          </a:solidFill>
                          <a:latin typeface="Times New Roman" panose="02020603050405020304" pitchFamily="18" charset="0"/>
                          <a:cs typeface="Times New Roman" panose="02020603050405020304" pitchFamily="18" charset="0"/>
                        </a:rPr>
                        <a:t> phát minh, sáng chế </a:t>
                      </a:r>
                      <a:r>
                        <a:rPr lang="de-DE" sz="2200" b="0" baseline="0" dirty="0" smtClean="0">
                          <a:solidFill>
                            <a:srgbClr val="0070C0"/>
                          </a:solidFill>
                          <a:latin typeface="Times New Roman" panose="02020603050405020304" pitchFamily="18" charset="0"/>
                          <a:cs typeface="Times New Roman" panose="02020603050405020304" pitchFamily="18" charset="0"/>
                        </a:rPr>
                        <a:t>được </a:t>
                      </a:r>
                      <a:r>
                        <a:rPr lang="de-DE" sz="2200" b="0" baseline="0" dirty="0">
                          <a:solidFill>
                            <a:srgbClr val="0070C0"/>
                          </a:solidFill>
                          <a:latin typeface="Times New Roman" panose="02020603050405020304" pitchFamily="18" charset="0"/>
                          <a:cs typeface="Times New Roman" panose="02020603050405020304" pitchFamily="18" charset="0"/>
                        </a:rPr>
                        <a:t>áp dụng hiệu quả trong bộ, ngành hoặc có mô hình SX hiệu quả ổn định từ </a:t>
                      </a:r>
                      <a:r>
                        <a:rPr lang="de-DE" sz="2200" b="0" dirty="0">
                          <a:solidFill>
                            <a:srgbClr val="0070C0"/>
                          </a:solidFill>
                          <a:latin typeface="Times New Roman" panose="02020603050405020304" pitchFamily="18" charset="0"/>
                          <a:cs typeface="Times New Roman" panose="02020603050405020304" pitchFamily="18" charset="0"/>
                        </a:rPr>
                        <a:t>05 </a:t>
                      </a:r>
                      <a:r>
                        <a:rPr lang="de-DE" sz="2200" b="0" dirty="0" smtClean="0">
                          <a:solidFill>
                            <a:srgbClr val="0070C0"/>
                          </a:solidFill>
                          <a:latin typeface="Times New Roman" panose="02020603050405020304" pitchFamily="18" charset="0"/>
                          <a:cs typeface="Times New Roman" panose="02020603050405020304" pitchFamily="18" charset="0"/>
                        </a:rPr>
                        <a:t>năm, </a:t>
                      </a:r>
                      <a:r>
                        <a:rPr lang="de-DE" sz="2200" b="0" baseline="0" dirty="0">
                          <a:solidFill>
                            <a:srgbClr val="0070C0"/>
                          </a:solidFill>
                          <a:latin typeface="Times New Roman" panose="02020603050405020304" pitchFamily="18" charset="0"/>
                          <a:cs typeface="Times New Roman" panose="02020603050405020304" pitchFamily="18" charset="0"/>
                        </a:rPr>
                        <a:t>được </a:t>
                      </a:r>
                      <a:r>
                        <a:rPr lang="de-DE" sz="2200" b="0" baseline="0" dirty="0" smtClean="0">
                          <a:solidFill>
                            <a:srgbClr val="0070C0"/>
                          </a:solidFill>
                          <a:latin typeface="Times New Roman" panose="02020603050405020304" pitchFamily="18" charset="0"/>
                          <a:cs typeface="Times New Roman" panose="02020603050405020304" pitchFamily="18" charset="0"/>
                        </a:rPr>
                        <a:t>cấp thành phố </a:t>
                      </a:r>
                      <a:r>
                        <a:rPr lang="de-DE" sz="2200" b="0" baseline="0" dirty="0">
                          <a:solidFill>
                            <a:srgbClr val="0070C0"/>
                          </a:solidFill>
                          <a:latin typeface="Times New Roman" panose="02020603050405020304" pitchFamily="18" charset="0"/>
                          <a:cs typeface="Times New Roman" panose="02020603050405020304" pitchFamily="18" charset="0"/>
                        </a:rPr>
                        <a:t>công nhận</a:t>
                      </a:r>
                      <a:endParaRPr lang="en-US" sz="2200" b="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1542798">
                <a:tc>
                  <a:txBody>
                    <a:bodyPr/>
                    <a:lstStyle/>
                    <a:p>
                      <a:pPr algn="just">
                        <a:lnSpc>
                          <a:spcPct val="100000"/>
                        </a:lnSpc>
                        <a:spcBef>
                          <a:spcPts val="600"/>
                        </a:spcBef>
                        <a:spcAft>
                          <a:spcPts val="600"/>
                        </a:spcAft>
                      </a:pPr>
                      <a:r>
                        <a:rPr lang="en-US" sz="2800" b="0" dirty="0">
                          <a:solidFill>
                            <a:schemeClr val="bg1"/>
                          </a:solidFill>
                          <a:latin typeface="Times New Roman" panose="02020603050405020304" pitchFamily="18" charset="0"/>
                          <a:cs typeface="Times New Roman" panose="02020603050405020304" pitchFamily="18" charset="0"/>
                        </a:rPr>
                        <a:t>HCLĐ</a:t>
                      </a:r>
                      <a:r>
                        <a:rPr lang="en-US" sz="2800" b="0" baseline="0" dirty="0">
                          <a:solidFill>
                            <a:schemeClr val="bg1"/>
                          </a:solidFill>
                          <a:latin typeface="Times New Roman" panose="02020603050405020304" pitchFamily="18" charset="0"/>
                          <a:cs typeface="Times New Roman" panose="02020603050405020304" pitchFamily="18" charset="0"/>
                        </a:rPr>
                        <a:t> 2</a:t>
                      </a:r>
                      <a:endParaRPr lang="en-US" sz="2800" b="0" dirty="0">
                        <a:solidFill>
                          <a:schemeClr val="bg1"/>
                        </a:solidFill>
                        <a:latin typeface="Times New Roman" panose="02020603050405020304" pitchFamily="18" charset="0"/>
                        <a:cs typeface="Times New Roman" panose="02020603050405020304" pitchFamily="18" charset="0"/>
                      </a:endParaRPr>
                    </a:p>
                  </a:txBody>
                  <a:tcPr anchor="ctr">
                    <a:solidFill>
                      <a:schemeClr val="accent4">
                        <a:lumMod val="90000"/>
                      </a:schemeClr>
                    </a:solidFill>
                  </a:tcPr>
                </a:tc>
                <a:tc>
                  <a:txBody>
                    <a:bodyPr/>
                    <a:lstStyle/>
                    <a:p>
                      <a:pPr algn="just">
                        <a:lnSpc>
                          <a:spcPct val="100000"/>
                        </a:lnSpc>
                        <a:spcBef>
                          <a:spcPts val="600"/>
                        </a:spcBef>
                        <a:spcAft>
                          <a:spcPts val="600"/>
                        </a:spcAft>
                      </a:pPr>
                      <a:r>
                        <a:rPr lang="de-DE" sz="2400" b="0" spc="-20" baseline="0" dirty="0">
                          <a:solidFill>
                            <a:schemeClr val="bg1"/>
                          </a:solidFill>
                          <a:latin typeface="Times New Roman" panose="02020603050405020304" pitchFamily="18" charset="0"/>
                          <a:cs typeface="Times New Roman" panose="02020603050405020304" pitchFamily="18" charset="0"/>
                        </a:rPr>
                        <a:t>Có 03 phát minh, sáng </a:t>
                      </a:r>
                      <a:r>
                        <a:rPr lang="de-DE" sz="2400" b="0" spc="-20" baseline="0" dirty="0" smtClean="0">
                          <a:solidFill>
                            <a:schemeClr val="bg1"/>
                          </a:solidFill>
                          <a:latin typeface="Times New Roman" panose="02020603050405020304" pitchFamily="18" charset="0"/>
                          <a:cs typeface="Times New Roman" panose="02020603050405020304" pitchFamily="18" charset="0"/>
                        </a:rPr>
                        <a:t>chế, sáng kiến được cấp thành phố công nhận </a:t>
                      </a:r>
                      <a:endParaRPr lang="en-US" sz="2400" b="0" spc="-20" baseline="0" dirty="0">
                        <a:solidFill>
                          <a:schemeClr val="bg1"/>
                        </a:solidFill>
                        <a:latin typeface="Times New Roman" panose="02020603050405020304" pitchFamily="18" charset="0"/>
                        <a:cs typeface="Times New Roman" panose="02020603050405020304" pitchFamily="18" charset="0"/>
                      </a:endParaRPr>
                    </a:p>
                  </a:txBody>
                  <a:tcPr anchor="ctr">
                    <a:solidFill>
                      <a:schemeClr val="accent4">
                        <a:lumMod val="90000"/>
                      </a:schemeClr>
                    </a:solidFill>
                  </a:tcPr>
                </a:tc>
                <a:tc>
                  <a:txBody>
                    <a:bodyPr/>
                    <a:lstStyle/>
                    <a:p>
                      <a:pPr algn="just">
                        <a:lnSpc>
                          <a:spcPct val="100000"/>
                        </a:lnSpc>
                        <a:spcBef>
                          <a:spcPts val="600"/>
                        </a:spcBef>
                        <a:spcAft>
                          <a:spcPts val="600"/>
                        </a:spcAft>
                      </a:pPr>
                      <a:r>
                        <a:rPr lang="de-DE" sz="2200" b="0" dirty="0" smtClean="0">
                          <a:solidFill>
                            <a:schemeClr val="bg1"/>
                          </a:solidFill>
                          <a:latin typeface="Times New Roman" panose="02020603050405020304" pitchFamily="18" charset="0"/>
                          <a:cs typeface="Times New Roman" panose="02020603050405020304" pitchFamily="18" charset="0"/>
                        </a:rPr>
                        <a:t>Có</a:t>
                      </a:r>
                      <a:r>
                        <a:rPr lang="de-DE" sz="2200" b="0" baseline="0" dirty="0" smtClean="0">
                          <a:solidFill>
                            <a:schemeClr val="bg1"/>
                          </a:solidFill>
                          <a:latin typeface="Times New Roman" panose="02020603050405020304" pitchFamily="18" charset="0"/>
                          <a:cs typeface="Times New Roman" panose="02020603050405020304" pitchFamily="18" charset="0"/>
                        </a:rPr>
                        <a:t> phát minh, sáng chế được áp dụng hiệu quả trong bộ, ngành hoặc có mô hình SX hiệu quả ổn định từ </a:t>
                      </a:r>
                      <a:r>
                        <a:rPr lang="de-DE" sz="2200" b="0" dirty="0">
                          <a:solidFill>
                            <a:schemeClr val="bg1"/>
                          </a:solidFill>
                          <a:latin typeface="Times New Roman" panose="02020603050405020304" pitchFamily="18" charset="0"/>
                          <a:cs typeface="Times New Roman" panose="02020603050405020304" pitchFamily="18" charset="0"/>
                        </a:rPr>
                        <a:t>04 </a:t>
                      </a:r>
                      <a:r>
                        <a:rPr lang="de-DE" sz="2200" b="0" dirty="0" smtClean="0">
                          <a:solidFill>
                            <a:schemeClr val="bg1"/>
                          </a:solidFill>
                          <a:latin typeface="Times New Roman" panose="02020603050405020304" pitchFamily="18" charset="0"/>
                          <a:cs typeface="Times New Roman" panose="02020603050405020304" pitchFamily="18" charset="0"/>
                        </a:rPr>
                        <a:t>năm, được</a:t>
                      </a:r>
                      <a:r>
                        <a:rPr lang="de-DE" sz="2200" b="0" baseline="0" dirty="0" smtClean="0">
                          <a:solidFill>
                            <a:schemeClr val="bg1"/>
                          </a:solidFill>
                          <a:latin typeface="Times New Roman" panose="02020603050405020304" pitchFamily="18" charset="0"/>
                          <a:cs typeface="Times New Roman" panose="02020603050405020304" pitchFamily="18" charset="0"/>
                        </a:rPr>
                        <a:t> cấp thành phố công nhận</a:t>
                      </a:r>
                      <a:r>
                        <a:rPr lang="de-DE" sz="2200" b="0" dirty="0" smtClean="0">
                          <a:solidFill>
                            <a:schemeClr val="bg1"/>
                          </a:solidFill>
                          <a:latin typeface="Times New Roman" panose="02020603050405020304" pitchFamily="18" charset="0"/>
                          <a:cs typeface="Times New Roman" panose="02020603050405020304" pitchFamily="18" charset="0"/>
                        </a:rPr>
                        <a:t> </a:t>
                      </a:r>
                      <a:endParaRPr lang="en-US" sz="2200" b="0" dirty="0">
                        <a:solidFill>
                          <a:schemeClr val="bg1"/>
                        </a:solidFill>
                        <a:latin typeface="Times New Roman" panose="02020603050405020304" pitchFamily="18" charset="0"/>
                        <a:cs typeface="Times New Roman" panose="02020603050405020304" pitchFamily="18" charset="0"/>
                      </a:endParaRPr>
                    </a:p>
                  </a:txBody>
                  <a:tcPr anchor="ctr">
                    <a:solidFill>
                      <a:schemeClr val="accent4">
                        <a:lumMod val="90000"/>
                      </a:schemeClr>
                    </a:solidFill>
                  </a:tcPr>
                </a:tc>
                <a:extLst>
                  <a:ext uri="{0D108BD9-81ED-4DB2-BD59-A6C34878D82A}">
                    <a16:rowId xmlns:a16="http://schemas.microsoft.com/office/drawing/2014/main" xmlns="" val="10002"/>
                  </a:ext>
                </a:extLst>
              </a:tr>
              <a:tr h="2024922">
                <a:tc>
                  <a:txBody>
                    <a:bodyPr/>
                    <a:lstStyle/>
                    <a:p>
                      <a:pPr algn="just">
                        <a:lnSpc>
                          <a:spcPct val="100000"/>
                        </a:lnSpc>
                        <a:spcBef>
                          <a:spcPts val="600"/>
                        </a:spcBef>
                        <a:spcAft>
                          <a:spcPts val="600"/>
                        </a:spcAft>
                      </a:pPr>
                      <a:r>
                        <a:rPr lang="en-US" sz="2800" b="0" dirty="0">
                          <a:solidFill>
                            <a:srgbClr val="FF0000"/>
                          </a:solidFill>
                          <a:latin typeface="Times New Roman" panose="02020603050405020304" pitchFamily="18" charset="0"/>
                          <a:cs typeface="Times New Roman" panose="02020603050405020304" pitchFamily="18" charset="0"/>
                        </a:rPr>
                        <a:t>HCLĐ</a:t>
                      </a:r>
                      <a:r>
                        <a:rPr lang="en-US" sz="2800" b="0" baseline="0" dirty="0">
                          <a:solidFill>
                            <a:srgbClr val="FF0000"/>
                          </a:solidFill>
                          <a:latin typeface="Times New Roman" panose="02020603050405020304" pitchFamily="18" charset="0"/>
                          <a:cs typeface="Times New Roman" panose="02020603050405020304" pitchFamily="18" charset="0"/>
                        </a:rPr>
                        <a:t> 3</a:t>
                      </a: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spcBef>
                          <a:spcPts val="600"/>
                        </a:spcBef>
                        <a:spcAft>
                          <a:spcPts val="600"/>
                        </a:spcAft>
                      </a:pPr>
                      <a:r>
                        <a:rPr lang="de-DE" sz="2400" b="0" spc="-20" baseline="0" dirty="0" smtClean="0">
                          <a:solidFill>
                            <a:srgbClr val="FF0000"/>
                          </a:solidFill>
                          <a:latin typeface="Times New Roman" panose="02020603050405020304" pitchFamily="18" charset="0"/>
                          <a:cs typeface="Times New Roman" panose="02020603050405020304" pitchFamily="18" charset="0"/>
                        </a:rPr>
                        <a:t>Có 02 phát minh, sáng chế, sáng kiến được cấp thành phố công nhận</a:t>
                      </a:r>
                      <a:endParaRPr lang="en-US" sz="2400" b="0" spc="-20" baseline="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eaLnBrk="1" fontAlgn="auto" latinLnBrk="0" hangingPunct="1">
                        <a:lnSpc>
                          <a:spcPct val="100000"/>
                        </a:lnSpc>
                        <a:spcBef>
                          <a:spcPts val="600"/>
                        </a:spcBef>
                        <a:spcAft>
                          <a:spcPts val="600"/>
                        </a:spcAft>
                        <a:buClrTx/>
                        <a:buSzTx/>
                        <a:buFontTx/>
                        <a:buNone/>
                        <a:tabLst/>
                        <a:defRPr/>
                      </a:pPr>
                      <a:r>
                        <a:rPr lang="de-DE" sz="2200" b="0" dirty="0" smtClean="0">
                          <a:solidFill>
                            <a:srgbClr val="FF0000"/>
                          </a:solidFill>
                          <a:latin typeface="Times New Roman" panose="02020603050405020304" pitchFamily="18" charset="0"/>
                          <a:cs typeface="Times New Roman" panose="02020603050405020304" pitchFamily="18" charset="0"/>
                        </a:rPr>
                        <a:t>Có</a:t>
                      </a:r>
                      <a:r>
                        <a:rPr lang="de-DE" sz="2200" b="0" baseline="0" dirty="0" smtClean="0">
                          <a:solidFill>
                            <a:srgbClr val="FF0000"/>
                          </a:solidFill>
                          <a:latin typeface="Times New Roman" panose="02020603050405020304" pitchFamily="18" charset="0"/>
                          <a:cs typeface="Times New Roman" panose="02020603050405020304" pitchFamily="18" charset="0"/>
                        </a:rPr>
                        <a:t> phát minh, sáng chế được áp dụng hiệu quả trong bộ, ngành hoặc có mô hình SX hiệu quả ổn định từ </a:t>
                      </a:r>
                      <a:r>
                        <a:rPr lang="de-DE" sz="2200" b="0" dirty="0" smtClean="0">
                          <a:solidFill>
                            <a:srgbClr val="FF0000"/>
                          </a:solidFill>
                          <a:latin typeface="Times New Roman" panose="02020603050405020304" pitchFamily="18" charset="0"/>
                          <a:cs typeface="Times New Roman" panose="02020603050405020304" pitchFamily="18" charset="0"/>
                        </a:rPr>
                        <a:t>03 năm,</a:t>
                      </a:r>
                      <a:r>
                        <a:rPr lang="de-DE" sz="2200" b="0" baseline="0" dirty="0" smtClean="0">
                          <a:solidFill>
                            <a:srgbClr val="FF0000"/>
                          </a:solidFill>
                          <a:latin typeface="Times New Roman" panose="02020603050405020304" pitchFamily="18" charset="0"/>
                          <a:cs typeface="Times New Roman" panose="02020603050405020304" pitchFamily="18" charset="0"/>
                        </a:rPr>
                        <a:t> được cấp huyện công nhận</a:t>
                      </a:r>
                      <a:endParaRPr lang="en-US" sz="2200" b="0" dirty="0" smtClean="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35280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1001"/>
            <a:ext cx="8915400" cy="1557349"/>
          </a:xfrm>
        </p:spPr>
        <p:txBody>
          <a:bodyPr/>
          <a:lstStyle/>
          <a:p>
            <a:pPr algn="l">
              <a:lnSpc>
                <a:spcPct val="110000"/>
              </a:lnSpc>
              <a:spcBef>
                <a:spcPts val="600"/>
              </a:spcBef>
              <a:defRPr/>
            </a:pPr>
            <a:r>
              <a:rPr lang="en-US" sz="2800" b="1" i="1" dirty="0" smtClean="0">
                <a:solidFill>
                  <a:srgbClr val="C00000"/>
                </a:solidFill>
              </a:rPr>
              <a:t>5</a:t>
            </a:r>
            <a:r>
              <a:rPr lang="en-US" sz="2800" b="1" i="1" dirty="0">
                <a:solidFill>
                  <a:srgbClr val="C00000"/>
                </a:solidFill>
              </a:rPr>
              <a:t>. </a:t>
            </a:r>
            <a:r>
              <a:rPr lang="en-US" sz="2800" b="1" i="1" dirty="0" err="1">
                <a:solidFill>
                  <a:srgbClr val="C00000"/>
                </a:solidFill>
              </a:rPr>
              <a:t>Bằng</a:t>
            </a:r>
            <a:r>
              <a:rPr lang="en-US" sz="2800" b="1" i="1" dirty="0">
                <a:solidFill>
                  <a:srgbClr val="C00000"/>
                </a:solidFill>
              </a:rPr>
              <a:t> </a:t>
            </a:r>
            <a:r>
              <a:rPr lang="en-US" sz="2800" b="1" i="1" dirty="0" err="1">
                <a:solidFill>
                  <a:srgbClr val="C00000"/>
                </a:solidFill>
              </a:rPr>
              <a:t>khen</a:t>
            </a:r>
            <a:r>
              <a:rPr lang="en-US" sz="2800" b="1" i="1" dirty="0">
                <a:solidFill>
                  <a:srgbClr val="C00000"/>
                </a:solidFill>
              </a:rPr>
              <a:t> </a:t>
            </a:r>
            <a:r>
              <a:rPr lang="en-US" sz="2800" b="1" i="1" dirty="0" err="1">
                <a:solidFill>
                  <a:srgbClr val="C00000"/>
                </a:solidFill>
              </a:rPr>
              <a:t>của</a:t>
            </a:r>
            <a:r>
              <a:rPr lang="en-US" sz="2800" b="1" i="1" dirty="0">
                <a:solidFill>
                  <a:srgbClr val="C00000"/>
                </a:solidFill>
              </a:rPr>
              <a:t> </a:t>
            </a:r>
            <a:r>
              <a:rPr lang="en-US" sz="2800" b="1" i="1" dirty="0" err="1">
                <a:solidFill>
                  <a:srgbClr val="C00000"/>
                </a:solidFill>
              </a:rPr>
              <a:t>Thủ</a:t>
            </a:r>
            <a:r>
              <a:rPr lang="en-US" sz="2800" b="1" i="1" dirty="0">
                <a:solidFill>
                  <a:srgbClr val="C00000"/>
                </a:solidFill>
              </a:rPr>
              <a:t> </a:t>
            </a:r>
            <a:r>
              <a:rPr lang="en-US" sz="2800" b="1" i="1" dirty="0" err="1">
                <a:solidFill>
                  <a:srgbClr val="C00000"/>
                </a:solidFill>
              </a:rPr>
              <a:t>tướng</a:t>
            </a:r>
            <a:r>
              <a:rPr lang="en-US" sz="2800" b="1" i="1" dirty="0">
                <a:solidFill>
                  <a:srgbClr val="C00000"/>
                </a:solidFill>
              </a:rPr>
              <a:t> </a:t>
            </a:r>
            <a:r>
              <a:rPr lang="en-US" sz="2800" b="1" i="1" dirty="0" err="1">
                <a:solidFill>
                  <a:srgbClr val="C00000"/>
                </a:solidFill>
              </a:rPr>
              <a:t>Chính</a:t>
            </a:r>
            <a:r>
              <a:rPr lang="en-US" sz="2800" b="1" i="1" dirty="0">
                <a:solidFill>
                  <a:srgbClr val="C00000"/>
                </a:solidFill>
              </a:rPr>
              <a:t> </a:t>
            </a:r>
            <a:r>
              <a:rPr lang="en-US" sz="2800" b="1" i="1" dirty="0" err="1">
                <a:solidFill>
                  <a:srgbClr val="C00000"/>
                </a:solidFill>
              </a:rPr>
              <a:t>phủ</a:t>
            </a:r>
            <a:r>
              <a:rPr lang="en-US" sz="2800" b="1" i="1" dirty="0">
                <a:solidFill>
                  <a:srgbClr val="C00000"/>
                </a:solidFill>
              </a:rPr>
              <a:t> </a:t>
            </a:r>
            <a:r>
              <a:rPr lang="en-US" sz="2800" b="1" i="1" dirty="0" smtClean="0">
                <a:solidFill>
                  <a:srgbClr val="C00000"/>
                </a:solidFill>
              </a:rPr>
              <a:t/>
            </a:r>
            <a:br>
              <a:rPr lang="en-US" sz="2800" b="1" i="1" dirty="0" smtClean="0">
                <a:solidFill>
                  <a:srgbClr val="C00000"/>
                </a:solidFill>
              </a:rPr>
            </a:br>
            <a:r>
              <a:rPr lang="en-US" sz="2800" b="1" dirty="0" smtClean="0">
                <a:solidFill>
                  <a:srgbClr val="00B050"/>
                </a:solidFill>
              </a:rPr>
              <a:t>5.1</a:t>
            </a:r>
            <a:r>
              <a:rPr lang="en-US" sz="2800" b="1" dirty="0">
                <a:solidFill>
                  <a:srgbClr val="00B050"/>
                </a:solidFill>
              </a:rPr>
              <a:t>. </a:t>
            </a:r>
            <a:r>
              <a:rPr lang="en-US" sz="2800" b="1" dirty="0" err="1">
                <a:solidFill>
                  <a:srgbClr val="00B050"/>
                </a:solidFill>
              </a:rPr>
              <a:t>Đối</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tập</a:t>
            </a:r>
            <a:r>
              <a:rPr lang="en-US" sz="2800" b="1" dirty="0">
                <a:solidFill>
                  <a:srgbClr val="00B050"/>
                </a:solidFill>
              </a:rPr>
              <a:t> </a:t>
            </a:r>
            <a:r>
              <a:rPr lang="en-US" sz="2800" b="1" dirty="0" err="1">
                <a:solidFill>
                  <a:srgbClr val="00B050"/>
                </a:solidFill>
              </a:rPr>
              <a:t>thể</a:t>
            </a:r>
            <a:r>
              <a:rPr lang="en-US" sz="2800" b="1" i="1" dirty="0">
                <a:solidFill>
                  <a:srgbClr val="00B050"/>
                </a:solidFill>
              </a:rPr>
              <a:t/>
            </a:r>
            <a:br>
              <a:rPr lang="en-US" sz="2800" b="1" i="1" dirty="0">
                <a:solidFill>
                  <a:srgbClr val="00B050"/>
                </a:solidFill>
              </a:rPr>
            </a:br>
            <a:r>
              <a:rPr lang="de-DE" sz="3600" b="1" dirty="0">
                <a:solidFill>
                  <a:srgbClr val="99FF33"/>
                </a:solidFill>
              </a:rPr>
              <a:t>	</a:t>
            </a:r>
            <a:endParaRPr lang="en-US" dirty="0">
              <a:solidFill>
                <a:srgbClr val="99FF33"/>
              </a:solidFill>
            </a:endParaRPr>
          </a:p>
        </p:txBody>
      </p:sp>
      <p:graphicFrame>
        <p:nvGraphicFramePr>
          <p:cNvPr id="150587" name="Group 59"/>
          <p:cNvGraphicFramePr>
            <a:graphicFrameLocks noGrp="1"/>
          </p:cNvGraphicFramePr>
          <p:nvPr>
            <p:extLst>
              <p:ext uri="{D42A27DB-BD31-4B8C-83A1-F6EECF244321}">
                <p14:modId xmlns:p14="http://schemas.microsoft.com/office/powerpoint/2010/main" val="2002049163"/>
              </p:ext>
            </p:extLst>
          </p:nvPr>
        </p:nvGraphicFramePr>
        <p:xfrm>
          <a:off x="228600" y="1447800"/>
          <a:ext cx="8763000" cy="4951283"/>
        </p:xfrm>
        <a:graphic>
          <a:graphicData uri="http://schemas.openxmlformats.org/drawingml/2006/table">
            <a:tbl>
              <a:tblPr/>
              <a:tblGrid>
                <a:gridCol w="8763000">
                  <a:extLst>
                    <a:ext uri="{9D8B030D-6E8A-4147-A177-3AD203B41FA5}">
                      <a16:colId xmlns:a16="http://schemas.microsoft.com/office/drawing/2014/main" xmlns="" val="20001"/>
                    </a:ext>
                  </a:extLst>
                </a:gridCol>
              </a:tblGrid>
              <a:tr h="5621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rPr>
                        <a:t>TIÊU CHUẨN THEO NGHỊ ĐỊNH </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91 (</a:t>
                      </a:r>
                      <a:r>
                        <a:rPr kumimoji="0" lang="en-US" sz="2400" b="1" i="0" u="none" strike="noStrike" cap="none" normalizeH="0" baseline="0" dirty="0" err="1" smtClean="0">
                          <a:ln>
                            <a:noFill/>
                          </a:ln>
                          <a:solidFill>
                            <a:schemeClr val="bg2"/>
                          </a:solidFill>
                          <a:effectLst/>
                          <a:latin typeface="Times New Roman" panose="02020603050405020304" pitchFamily="18" charset="0"/>
                          <a:cs typeface="Times New Roman" panose="02020603050405020304" pitchFamily="18" charset="0"/>
                        </a:rPr>
                        <a:t>Điều</a:t>
                      </a:r>
                      <a:r>
                        <a:rPr kumimoji="0" lang="en-US" sz="24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rPr>
                        <a:t> 38)</a:t>
                      </a:r>
                      <a:endParaRPr kumimoji="0" lang="en-US" sz="24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38437">
                <a:tc>
                  <a:txBody>
                    <a:bodyPr/>
                    <a:lstStyle/>
                    <a:p>
                      <a:pPr marL="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rPr>
                        <a:t>Đã được </a:t>
                      </a:r>
                      <a:r>
                        <a:rPr kumimoji="0" lang="de-DE" sz="2800" b="1" i="0" u="none" strike="noStrike" cap="none" normalizeH="0" baseline="0" dirty="0" smtClean="0">
                          <a:ln>
                            <a:noFill/>
                          </a:ln>
                          <a:solidFill>
                            <a:srgbClr val="003B76"/>
                          </a:solidFill>
                          <a:effectLst/>
                          <a:latin typeface="Times New Roman" panose="02020603050405020304" pitchFamily="18" charset="0"/>
                          <a:cs typeface="Times New Roman" panose="02020603050405020304" pitchFamily="18" charset="0"/>
                        </a:rPr>
                        <a:t>tặng Bằng </a:t>
                      </a:r>
                      <a:r>
                        <a:rPr kumimoji="0" lang="de-DE" sz="2800" b="1" i="0"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rPr>
                        <a:t>khen </a:t>
                      </a:r>
                      <a:r>
                        <a:rPr kumimoji="0" lang="de-DE" sz="2800" b="1" i="0" u="none" strike="noStrike" cap="none" normalizeH="0" baseline="0" dirty="0" smtClean="0">
                          <a:ln>
                            <a:noFill/>
                          </a:ln>
                          <a:solidFill>
                            <a:srgbClr val="003B76"/>
                          </a:solidFill>
                          <a:effectLst/>
                          <a:latin typeface="Times New Roman" panose="02020603050405020304" pitchFamily="18" charset="0"/>
                          <a:cs typeface="Times New Roman" panose="02020603050405020304" pitchFamily="18" charset="0"/>
                        </a:rPr>
                        <a:t>Thành phố,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05 năm tiếp theo trở lên</a:t>
                      </a:r>
                      <a:r>
                        <a:rPr kumimoji="0" lang="de-DE"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rPr>
                        <a:t>liên tục hoàn thành xuất sắc nhiệm vụ</a:t>
                      </a:r>
                      <a:r>
                        <a:rPr kumimoji="0" lang="de-DE" sz="2800" b="1" i="1"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rPr>
                        <a:t>, </a:t>
                      </a:r>
                      <a:r>
                        <a:rPr kumimoji="0" lang="de-DE" sz="2800" b="1" i="0"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rPr>
                        <a:t>trong đó đã được tặng thưởng: </a:t>
                      </a:r>
                      <a:endParaRPr kumimoji="0" lang="en-US" sz="2800" b="1" i="0" u="none" strike="noStrike" cap="none" normalizeH="0" baseline="0" dirty="0">
                        <a:ln>
                          <a:noFill/>
                        </a:ln>
                        <a:solidFill>
                          <a:srgbClr val="003B76"/>
                        </a:solidFill>
                        <a:effectLst/>
                        <a:latin typeface="Times New Roman" panose="02020603050405020304" pitchFamily="18" charset="0"/>
                        <a:cs typeface="Times New Roman" panose="02020603050405020304" pitchFamily="18" charset="0"/>
                      </a:endParaRPr>
                    </a:p>
                    <a:p>
                      <a:pPr marL="4064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- 01 </a:t>
                      </a:r>
                      <a:r>
                        <a:rPr kumimoji="0" lang="de-DE"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Cờ </a:t>
                      </a: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TP</a:t>
                      </a:r>
                    </a:p>
                    <a:p>
                      <a:pPr marL="406400" marR="0" lvl="0" indent="0" algn="just" defTabSz="914400" rtl="0" eaLnBrk="1" fontAlgn="base" latinLnBrk="0" hangingPunct="1">
                        <a:lnSpc>
                          <a:spcPct val="100000"/>
                        </a:lnSpc>
                        <a:spcBef>
                          <a:spcPts val="600"/>
                        </a:spcBef>
                        <a:spcAft>
                          <a:spcPts val="600"/>
                        </a:spcAft>
                        <a:buClrTx/>
                        <a:buSzTx/>
                        <a:buFontTx/>
                        <a:buNone/>
                      </a:pPr>
                      <a:r>
                        <a:rPr kumimoji="0" lang="de-DE"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- 02 BKTP</a:t>
                      </a:r>
                      <a:endParaRPr kumimoji="0" lang="de-DE"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406400" algn="just" defTabSz="914400" rtl="0" eaLnBrk="1" fontAlgn="base" latinLnBrk="0" hangingPunct="1">
                        <a:lnSpc>
                          <a:spcPct val="100000"/>
                        </a:lnSpc>
                        <a:spcBef>
                          <a:spcPts val="600"/>
                        </a:spcBef>
                        <a:spcAft>
                          <a:spcPts val="600"/>
                        </a:spcAft>
                        <a:buClrTx/>
                        <a:buSzTx/>
                        <a:buFontTx/>
                        <a:buNone/>
                      </a:pPr>
                      <a:r>
                        <a:rPr kumimoji="0" lang="de-DE" sz="2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(Tuy nhiên, thống nhất trong công tác xét khen thưởng trên địa bàn thành phố: không lấy tiêu chuẩn 02 BKTP đối với tập thể là đối tượng được UBND TP tặng Cờ thi đua)</a:t>
                      </a:r>
                      <a:endParaRPr kumimoji="0" lang="en-US" sz="2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7056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92773"/>
            <a:ext cx="6553200" cy="923330"/>
          </a:xfrm>
        </p:spPr>
        <p:txBody>
          <a:bodyPr anchor="t"/>
          <a:lstStyle/>
          <a:p>
            <a:pPr algn="l">
              <a:spcBef>
                <a:spcPts val="1200"/>
              </a:spcBef>
            </a:pPr>
            <a:r>
              <a:rPr lang="en-US" sz="2800" i="1" dirty="0">
                <a:solidFill>
                  <a:srgbClr val="C00000"/>
                </a:solidFill>
              </a:rPr>
              <a:t>5. </a:t>
            </a:r>
            <a:r>
              <a:rPr lang="en-US" sz="2800" i="1" dirty="0" err="1">
                <a:solidFill>
                  <a:srgbClr val="C00000"/>
                </a:solidFill>
              </a:rPr>
              <a:t>Bằng</a:t>
            </a:r>
            <a:r>
              <a:rPr lang="en-US" sz="2800" i="1" dirty="0">
                <a:solidFill>
                  <a:srgbClr val="C00000"/>
                </a:solidFill>
              </a:rPr>
              <a:t> </a:t>
            </a:r>
            <a:r>
              <a:rPr lang="en-US" sz="2800" i="1" dirty="0" err="1">
                <a:solidFill>
                  <a:srgbClr val="C00000"/>
                </a:solidFill>
              </a:rPr>
              <a:t>khen</a:t>
            </a:r>
            <a:r>
              <a:rPr lang="en-US" sz="2800" i="1" dirty="0">
                <a:solidFill>
                  <a:srgbClr val="C00000"/>
                </a:solidFill>
              </a:rPr>
              <a:t> </a:t>
            </a:r>
            <a:r>
              <a:rPr lang="en-US" sz="2800" i="1" dirty="0" err="1">
                <a:solidFill>
                  <a:srgbClr val="C00000"/>
                </a:solidFill>
              </a:rPr>
              <a:t>của</a:t>
            </a:r>
            <a:r>
              <a:rPr lang="en-US" sz="2800" i="1" dirty="0">
                <a:solidFill>
                  <a:srgbClr val="C00000"/>
                </a:solidFill>
              </a:rPr>
              <a:t> </a:t>
            </a:r>
            <a:r>
              <a:rPr lang="en-US" sz="2800" i="1" dirty="0" err="1">
                <a:solidFill>
                  <a:srgbClr val="C00000"/>
                </a:solidFill>
              </a:rPr>
              <a:t>Thủ</a:t>
            </a:r>
            <a:r>
              <a:rPr lang="en-US" sz="2800" i="1" dirty="0">
                <a:solidFill>
                  <a:srgbClr val="C00000"/>
                </a:solidFill>
              </a:rPr>
              <a:t> </a:t>
            </a:r>
            <a:r>
              <a:rPr lang="en-US" sz="2800" i="1" dirty="0" err="1">
                <a:solidFill>
                  <a:srgbClr val="C00000"/>
                </a:solidFill>
              </a:rPr>
              <a:t>tướng</a:t>
            </a:r>
            <a:r>
              <a:rPr lang="en-US" sz="2800" i="1" dirty="0">
                <a:solidFill>
                  <a:srgbClr val="C00000"/>
                </a:solidFill>
              </a:rPr>
              <a:t> </a:t>
            </a:r>
            <a:r>
              <a:rPr lang="en-US" sz="2800" i="1" dirty="0" err="1">
                <a:solidFill>
                  <a:srgbClr val="C00000"/>
                </a:solidFill>
              </a:rPr>
              <a:t>Chính</a:t>
            </a:r>
            <a:r>
              <a:rPr lang="en-US" sz="2800" i="1" dirty="0">
                <a:solidFill>
                  <a:srgbClr val="C00000"/>
                </a:solidFill>
              </a:rPr>
              <a:t> </a:t>
            </a:r>
            <a:r>
              <a:rPr lang="en-US" sz="2800" i="1" dirty="0" err="1">
                <a:solidFill>
                  <a:srgbClr val="C00000"/>
                </a:solidFill>
              </a:rPr>
              <a:t>phủ</a:t>
            </a:r>
            <a:r>
              <a:rPr lang="en-US" sz="2800" b="1" dirty="0" smtClean="0">
                <a:solidFill>
                  <a:srgbClr val="00B050"/>
                </a:solidFill>
                <a:effectLst/>
              </a:rPr>
              <a:t/>
            </a:r>
            <a:br>
              <a:rPr lang="en-US" sz="2800" b="1" dirty="0" smtClean="0">
                <a:solidFill>
                  <a:srgbClr val="00B050"/>
                </a:solidFill>
                <a:effectLst/>
              </a:rPr>
            </a:br>
            <a:r>
              <a:rPr lang="en-US" sz="2800" b="1" dirty="0" smtClean="0">
                <a:solidFill>
                  <a:srgbClr val="C00000"/>
                </a:solidFill>
                <a:effectLst/>
              </a:rPr>
              <a:t>5.2</a:t>
            </a:r>
            <a:r>
              <a:rPr lang="en-US" sz="2800" b="1" dirty="0">
                <a:solidFill>
                  <a:srgbClr val="C00000"/>
                </a:solidFill>
                <a:effectLst/>
              </a:rPr>
              <a:t>. </a:t>
            </a:r>
            <a:r>
              <a:rPr lang="en-US" sz="2800" b="1" dirty="0" err="1">
                <a:solidFill>
                  <a:srgbClr val="C00000"/>
                </a:solidFill>
                <a:effectLst/>
              </a:rPr>
              <a:t>Đối</a:t>
            </a:r>
            <a:r>
              <a:rPr lang="en-US" sz="2800" b="1" dirty="0">
                <a:solidFill>
                  <a:srgbClr val="C00000"/>
                </a:solidFill>
                <a:effectLst/>
              </a:rPr>
              <a:t> </a:t>
            </a:r>
            <a:r>
              <a:rPr lang="en-US" sz="2800" b="1" dirty="0" err="1">
                <a:solidFill>
                  <a:srgbClr val="C00000"/>
                </a:solidFill>
                <a:effectLst/>
              </a:rPr>
              <a:t>với</a:t>
            </a:r>
            <a:r>
              <a:rPr lang="en-US" sz="2800" b="1" dirty="0">
                <a:solidFill>
                  <a:srgbClr val="C00000"/>
                </a:solidFill>
                <a:effectLst/>
              </a:rPr>
              <a:t> </a:t>
            </a:r>
            <a:r>
              <a:rPr lang="en-US" sz="2800" b="1" dirty="0" err="1">
                <a:solidFill>
                  <a:srgbClr val="C00000"/>
                </a:solidFill>
                <a:effectLst/>
              </a:rPr>
              <a:t>cá</a:t>
            </a:r>
            <a:r>
              <a:rPr lang="en-US" sz="2800" b="1" dirty="0">
                <a:solidFill>
                  <a:srgbClr val="C00000"/>
                </a:solidFill>
                <a:effectLst/>
              </a:rPr>
              <a:t> </a:t>
            </a:r>
            <a:r>
              <a:rPr lang="en-US" sz="2800" b="1" dirty="0" err="1">
                <a:solidFill>
                  <a:srgbClr val="C00000"/>
                </a:solidFill>
                <a:effectLst/>
              </a:rPr>
              <a:t>nhân</a:t>
            </a:r>
            <a:r>
              <a:rPr lang="en-US" sz="2800" b="1" dirty="0">
                <a:solidFill>
                  <a:srgbClr val="C00000"/>
                </a:solidFill>
                <a:effectLst/>
              </a:rPr>
              <a:t>: </a:t>
            </a:r>
            <a:r>
              <a:rPr lang="de-DE" sz="3200" b="1" dirty="0">
                <a:solidFill>
                  <a:srgbClr val="FFFF00"/>
                </a:solidFill>
                <a:effectLst/>
              </a:rPr>
              <a:t>	</a:t>
            </a:r>
            <a:endParaRPr lang="en-US" sz="3200" dirty="0">
              <a:solidFill>
                <a:srgbClr val="FFFF00"/>
              </a:solidFill>
              <a:effectLst/>
            </a:endParaRPr>
          </a:p>
        </p:txBody>
      </p:sp>
      <p:sp>
        <p:nvSpPr>
          <p:cNvPr id="4" name="Content Placeholder 2"/>
          <p:cNvSpPr txBox="1"/>
          <p:nvPr/>
        </p:nvSpPr>
        <p:spPr>
          <a:xfrm>
            <a:off x="228600" y="1359568"/>
            <a:ext cx="8534400" cy="4965032"/>
          </a:xfrm>
          <a:prstGeom prst="rect">
            <a:avLst/>
          </a:prstGeom>
        </p:spPr>
        <p:txBody>
          <a:bodyPr/>
          <a:lstStyle/>
          <a:p>
            <a:pPr algn="just">
              <a:spcBef>
                <a:spcPts val="600"/>
              </a:spcBef>
              <a:spcAft>
                <a:spcPts val="600"/>
              </a:spcAft>
            </a:pPr>
            <a:r>
              <a:rPr lang="en-US" sz="2800" b="1" dirty="0">
                <a:solidFill>
                  <a:srgbClr val="002060"/>
                </a:solidFill>
                <a:latin typeface="Times New Roman" panose="02020603050405020304" pitchFamily="18" charset="0"/>
                <a:cs typeface="Times New Roman" panose="02020603050405020304" pitchFamily="18" charset="0"/>
              </a:rPr>
              <a:t>a) </a:t>
            </a:r>
            <a:r>
              <a:rPr lang="vi-VN" sz="2800" b="1" dirty="0">
                <a:solidFill>
                  <a:srgbClr val="002060"/>
                </a:solidFill>
                <a:latin typeface="Times New Roman" panose="02020603050405020304" pitchFamily="18" charset="0"/>
                <a:cs typeface="Times New Roman" panose="02020603050405020304" pitchFamily="18" charset="0"/>
              </a:rPr>
              <a:t>Có thành tích xuất sắc được bình xét trong các phong trào thi đua do bộ, ban, ngành, tỉnh, đoàn thể trung ương phát động hàng năm;</a:t>
            </a:r>
            <a:endParaRPr lang="en-US" sz="2800" b="1" dirty="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vi-VN" sz="2800" b="1" dirty="0">
                <a:solidFill>
                  <a:srgbClr val="002060"/>
                </a:solidFill>
                <a:latin typeface="Times New Roman" panose="02020603050405020304" pitchFamily="18" charset="0"/>
                <a:cs typeface="Times New Roman" panose="02020603050405020304" pitchFamily="18" charset="0"/>
              </a:rPr>
              <a:t>b) Lập được nhiều thành tích, có phạm vi ảnh hưởng ở một trong các lĩnh vực thuộc bộ, ban, ngành, tỉnh, đoàn th</a:t>
            </a:r>
            <a:r>
              <a:rPr lang="en-US" sz="2800" b="1" dirty="0">
                <a:solidFill>
                  <a:srgbClr val="002060"/>
                </a:solidFill>
                <a:latin typeface="Times New Roman" panose="02020603050405020304" pitchFamily="18" charset="0"/>
                <a:cs typeface="Times New Roman" panose="02020603050405020304" pitchFamily="18" charset="0"/>
              </a:rPr>
              <a:t>ể</a:t>
            </a:r>
            <a:r>
              <a:rPr lang="vi-VN" sz="2800" b="1" dirty="0">
                <a:solidFill>
                  <a:srgbClr val="002060"/>
                </a:solidFill>
                <a:latin typeface="Times New Roman" panose="02020603050405020304" pitchFamily="18" charset="0"/>
                <a:cs typeface="Times New Roman" panose="02020603050405020304" pitchFamily="18" charset="0"/>
              </a:rPr>
              <a:t> trung ương;</a:t>
            </a:r>
            <a:endParaRPr lang="en-US" sz="2800" b="1" dirty="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vi-VN" sz="2800" b="1" dirty="0">
                <a:solidFill>
                  <a:srgbClr val="002060"/>
                </a:solidFill>
                <a:latin typeface="Times New Roman" panose="02020603050405020304" pitchFamily="18" charset="0"/>
                <a:cs typeface="Times New Roman" panose="02020603050405020304" pitchFamily="18" charset="0"/>
              </a:rPr>
              <a:t>c)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tặng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Bằng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khen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05</a:t>
            </a:r>
            <a:r>
              <a:rPr lang="vi-VN" sz="2800" b="1" dirty="0">
                <a:solidFill>
                  <a:srgbClr val="FF0000"/>
                </a:solidFill>
                <a:latin typeface="Times New Roman" panose="02020603050405020304" pitchFamily="18" charset="0"/>
                <a:cs typeface="Times New Roman" panose="02020603050405020304" pitchFamily="18" charset="0"/>
              </a:rPr>
              <a:t> năm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trở lên liên tục hoàn thành xuất sắc nhiệm vụ, </a:t>
            </a:r>
            <a:r>
              <a:rPr lang="vi-VN" sz="2800" b="1" dirty="0">
                <a:solidFill>
                  <a:srgbClr val="002060"/>
                </a:solidFill>
                <a:latin typeface="Times New Roman" panose="02020603050405020304" pitchFamily="18" charset="0"/>
                <a:cs typeface="Times New Roman" panose="02020603050405020304" pitchFamily="18" charset="0"/>
              </a:rPr>
              <a:t>trong thời gian đó </a:t>
            </a:r>
            <a:r>
              <a:rPr lang="vi-VN" sz="2800" b="1" dirty="0">
                <a:solidFill>
                  <a:srgbClr val="FF0000"/>
                </a:solidFill>
                <a:latin typeface="Times New Roman" panose="02020603050405020304" pitchFamily="18" charset="0"/>
                <a:cs typeface="Times New Roman" panose="02020603050405020304" pitchFamily="18" charset="0"/>
              </a:rPr>
              <a:t>có 0</a:t>
            </a:r>
            <a:r>
              <a:rPr lang="en-US" sz="2800" b="1" dirty="0">
                <a:solidFill>
                  <a:srgbClr val="FF0000"/>
                </a:solidFill>
                <a:latin typeface="Times New Roman" panose="02020603050405020304" pitchFamily="18" charset="0"/>
                <a:cs typeface="Times New Roman" panose="02020603050405020304" pitchFamily="18" charset="0"/>
              </a:rPr>
              <a:t>5</a:t>
            </a:r>
            <a:r>
              <a:rPr lang="vi-VN" sz="2800" b="1" dirty="0">
                <a:solidFill>
                  <a:srgbClr val="FF0000"/>
                </a:solidFill>
                <a:latin typeface="Times New Roman" panose="02020603050405020304" pitchFamily="18" charset="0"/>
                <a:cs typeface="Times New Roman" panose="02020603050405020304" pitchFamily="18" charset="0"/>
              </a:rPr>
              <a:t> sáng kiến </a:t>
            </a:r>
            <a:r>
              <a:rPr lang="vi-VN" sz="2800" b="1" dirty="0">
                <a:solidFill>
                  <a:srgbClr val="002060"/>
                </a:solidFill>
                <a:latin typeface="Times New Roman" panose="02020603050405020304" pitchFamily="18" charset="0"/>
                <a:cs typeface="Times New Roman" panose="02020603050405020304" pitchFamily="18" charset="0"/>
              </a:rPr>
              <a:t>được công nhận và áp dụng hiệu quả trong</a:t>
            </a:r>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phạm vi cấp cơ </a:t>
            </a:r>
            <a:r>
              <a:rPr lang="vi-VN" sz="2800" b="1" dirty="0" smtClean="0">
                <a:solidFill>
                  <a:srgbClr val="FF0000"/>
                </a:solidFill>
                <a:latin typeface="Times New Roman" panose="02020603050405020304" pitchFamily="18" charset="0"/>
                <a:cs typeface="Times New Roman" panose="02020603050405020304" pitchFamily="18" charset="0"/>
              </a:rPr>
              <a:t>sở; </a:t>
            </a:r>
            <a:endParaRPr kumimoji="0" lang="en-US" sz="2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981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458200" cy="7150675"/>
          </a:xfrm>
        </p:spPr>
        <p:txBody>
          <a:bodyPr/>
          <a:lstStyle/>
          <a:p>
            <a:pPr algn="just">
              <a:spcBef>
                <a:spcPts val="200"/>
              </a:spcBef>
              <a:spcAft>
                <a:spcPts val="200"/>
              </a:spcAft>
              <a:buFont typeface="Wingdings" panose="05000000000000000000" pitchFamily="2" charset="2"/>
              <a:buNone/>
              <a:defRPr/>
            </a:pPr>
            <a:r>
              <a:rPr lang="en-US" sz="2700" u="none" dirty="0" smtClean="0">
                <a:solidFill>
                  <a:srgbClr val="C00000"/>
                </a:solidFill>
                <a:latin typeface="Times New Roman" panose="02020603050405020304" pitchFamily="18" charset="0"/>
                <a:cs typeface="Times New Roman" panose="02020603050405020304" pitchFamily="18" charset="0"/>
              </a:rPr>
              <a:t>5.3</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Đối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với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công</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nhân</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nông</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dân</a:t>
            </a:r>
            <a:endParaRPr lang="en-US" sz="2700" u="none" dirty="0">
              <a:solidFill>
                <a:srgbClr val="C00000"/>
              </a:solidFill>
              <a:latin typeface="Times New Roman" panose="02020603050405020304" pitchFamily="18" charset="0"/>
              <a:cs typeface="Times New Roman" panose="02020603050405020304" pitchFamily="18" charset="0"/>
            </a:endParaRPr>
          </a:p>
          <a:p>
            <a:pPr marL="228600" indent="-228600" algn="just">
              <a:spcBef>
                <a:spcPts val="200"/>
              </a:spcBef>
              <a:spcAft>
                <a:spcPts val="200"/>
              </a:spcAft>
            </a:pPr>
            <a:r>
              <a:rPr lang="en-US" sz="2700" u="none" dirty="0" smtClean="0">
                <a:effectLst/>
                <a:latin typeface="Times New Roman" panose="02020603050405020304" pitchFamily="18" charset="0"/>
                <a:cs typeface="Times New Roman" panose="02020603050405020304" pitchFamily="18" charset="0"/>
              </a:rPr>
              <a:t>-</a:t>
            </a:r>
            <a:r>
              <a:rPr lang="vi-VN" sz="2700" u="none" dirty="0" smtClean="0">
                <a:effectLst/>
                <a:latin typeface="Times New Roman" panose="02020603050405020304" pitchFamily="18" charset="0"/>
                <a:cs typeface="Times New Roman" panose="02020603050405020304" pitchFamily="18" charset="0"/>
              </a:rPr>
              <a:t> </a:t>
            </a:r>
            <a:r>
              <a:rPr lang="vi-VN" sz="2700" u="none" dirty="0">
                <a:effectLst/>
                <a:latin typeface="Times New Roman" panose="02020603050405020304" pitchFamily="18" charset="0"/>
                <a:cs typeface="Times New Roman" panose="02020603050405020304" pitchFamily="18" charset="0"/>
              </a:rPr>
              <a:t>Lập được nhiều thành tích hoặc thành tích đột xuất trong lao động, sản xuất có phạm vi ảnh hưởng trong địa bàn cấp huyện;</a:t>
            </a:r>
            <a:endParaRPr lang="en-US" sz="2700" u="none" dirty="0">
              <a:effectLst/>
              <a:latin typeface="Times New Roman" panose="02020603050405020304" pitchFamily="18" charset="0"/>
              <a:cs typeface="Times New Roman" panose="02020603050405020304" pitchFamily="18" charset="0"/>
            </a:endParaRPr>
          </a:p>
          <a:p>
            <a:pPr marL="228600" indent="-228600" algn="just">
              <a:spcBef>
                <a:spcPts val="200"/>
              </a:spcBef>
              <a:spcAft>
                <a:spcPts val="200"/>
              </a:spcAft>
            </a:pPr>
            <a:r>
              <a:rPr lang="en-US" sz="2700" u="none" dirty="0" smtClean="0">
                <a:effectLst/>
                <a:latin typeface="Times New Roman" panose="02020603050405020304" pitchFamily="18" charset="0"/>
                <a:cs typeface="Times New Roman" panose="02020603050405020304" pitchFamily="18" charset="0"/>
              </a:rPr>
              <a:t>-</a:t>
            </a:r>
            <a:r>
              <a:rPr lang="vi-VN" sz="2700" u="none" dirty="0" smtClean="0">
                <a:effectLst/>
                <a:latin typeface="Times New Roman" panose="02020603050405020304" pitchFamily="18" charset="0"/>
                <a:cs typeface="Times New Roman" panose="02020603050405020304" pitchFamily="18" charset="0"/>
              </a:rPr>
              <a:t> </a:t>
            </a:r>
            <a:r>
              <a:rPr lang="vi-VN" sz="2700" u="none" dirty="0">
                <a:effectLst/>
                <a:latin typeface="Times New Roman" panose="02020603050405020304" pitchFamily="18" charset="0"/>
                <a:cs typeface="Times New Roman" panose="02020603050405020304" pitchFamily="18" charset="0"/>
              </a:rPr>
              <a:t>Công nhân có sáng kiến mang lại lợi ích giá trị cao có phạm vi ảnh hưởng trong địa bàn cấp huyện và có đóng góp trong việc đào tạo, bồi dưỡng, giúp đỡ đ</a:t>
            </a:r>
            <a:r>
              <a:rPr lang="en-US" sz="2700" u="none" dirty="0">
                <a:effectLst/>
                <a:latin typeface="Times New Roman" panose="02020603050405020304" pitchFamily="18" charset="0"/>
                <a:cs typeface="Times New Roman" panose="02020603050405020304" pitchFamily="18" charset="0"/>
              </a:rPr>
              <a:t>ồ</a:t>
            </a:r>
            <a:r>
              <a:rPr lang="vi-VN" sz="2700" u="none" dirty="0">
                <a:effectLst/>
                <a:latin typeface="Times New Roman" panose="02020603050405020304" pitchFamily="18" charset="0"/>
                <a:cs typeface="Times New Roman" panose="02020603050405020304" pitchFamily="18" charset="0"/>
              </a:rPr>
              <a:t>ng nghiệp đ</a:t>
            </a:r>
            <a:r>
              <a:rPr lang="en-US" sz="2700" u="none" dirty="0">
                <a:effectLst/>
                <a:latin typeface="Times New Roman" panose="02020603050405020304" pitchFamily="18" charset="0"/>
                <a:cs typeface="Times New Roman" panose="02020603050405020304" pitchFamily="18" charset="0"/>
              </a:rPr>
              <a:t>ể </a:t>
            </a:r>
            <a:r>
              <a:rPr lang="vi-VN" sz="2700" u="none" dirty="0">
                <a:effectLst/>
                <a:latin typeface="Times New Roman" panose="02020603050405020304" pitchFamily="18" charset="0"/>
                <a:cs typeface="Times New Roman" panose="02020603050405020304" pitchFamily="18" charset="0"/>
              </a:rPr>
              <a:t>nâng cao trình độ chuyên môn, tay nghề;</a:t>
            </a:r>
            <a:endParaRPr lang="en-US" sz="2700" u="none" dirty="0">
              <a:effectLst/>
              <a:latin typeface="Times New Roman" panose="02020603050405020304" pitchFamily="18" charset="0"/>
              <a:cs typeface="Times New Roman" panose="02020603050405020304" pitchFamily="18" charset="0"/>
            </a:endParaRPr>
          </a:p>
          <a:p>
            <a:pPr marL="228600" indent="-228600" algn="just">
              <a:spcBef>
                <a:spcPts val="200"/>
              </a:spcBef>
              <a:spcAft>
                <a:spcPts val="200"/>
              </a:spcAft>
            </a:pPr>
            <a:r>
              <a:rPr lang="en-US" sz="2700" u="none" dirty="0" smtClean="0">
                <a:effectLst/>
                <a:latin typeface="Times New Roman" panose="02020603050405020304" pitchFamily="18" charset="0"/>
                <a:cs typeface="Times New Roman" panose="02020603050405020304" pitchFamily="18" charset="0"/>
              </a:rPr>
              <a:t>-</a:t>
            </a:r>
            <a:r>
              <a:rPr lang="vi-VN" sz="2700" u="none" dirty="0" smtClean="0">
                <a:effectLst/>
                <a:latin typeface="Times New Roman" panose="02020603050405020304" pitchFamily="18" charset="0"/>
                <a:cs typeface="Times New Roman" panose="02020603050405020304" pitchFamily="18" charset="0"/>
              </a:rPr>
              <a:t> </a:t>
            </a:r>
            <a:r>
              <a:rPr lang="vi-VN" sz="2700" u="none" dirty="0">
                <a:effectLst/>
                <a:latin typeface="Times New Roman" panose="02020603050405020304" pitchFamily="18" charset="0"/>
                <a:cs typeface="Times New Roman" panose="02020603050405020304" pitchFamily="18" charset="0"/>
              </a:rPr>
              <a:t>Nông dân có mô hình sản xuất hiệu quả và </a:t>
            </a:r>
            <a:r>
              <a:rPr lang="en-US" sz="2700" u="none" dirty="0">
                <a:effectLst/>
                <a:latin typeface="Times New Roman" panose="02020603050405020304" pitchFamily="18" charset="0"/>
                <a:cs typeface="Times New Roman" panose="02020603050405020304" pitchFamily="18" charset="0"/>
              </a:rPr>
              <a:t>ổ</a:t>
            </a:r>
            <a:r>
              <a:rPr lang="vi-VN" sz="2700" u="none" dirty="0">
                <a:effectLst/>
                <a:latin typeface="Times New Roman" panose="02020603050405020304" pitchFamily="18" charset="0"/>
                <a:cs typeface="Times New Roman" panose="02020603050405020304" pitchFamily="18" charset="0"/>
              </a:rPr>
              <a:t>n định từ 02 năm trở lên, giúp đỡ hộ nông dân xóa đói giảm nghèo và tạo việc làm cho người lao động.</a:t>
            </a:r>
            <a:endParaRPr lang="en-US" sz="2700" u="none" dirty="0">
              <a:effectLst/>
              <a:latin typeface="Times New Roman" panose="02020603050405020304" pitchFamily="18" charset="0"/>
              <a:cs typeface="Times New Roman" panose="02020603050405020304" pitchFamily="18" charset="0"/>
            </a:endParaRPr>
          </a:p>
          <a:p>
            <a:pPr algn="just">
              <a:spcBef>
                <a:spcPts val="200"/>
              </a:spcBef>
              <a:spcAft>
                <a:spcPts val="200"/>
              </a:spcAft>
              <a:buFont typeface="Wingdings" panose="05000000000000000000" pitchFamily="2" charset="2"/>
              <a:buNone/>
              <a:defRPr/>
            </a:pPr>
            <a:r>
              <a:rPr lang="en-US" sz="2700" u="none" dirty="0" smtClean="0">
                <a:solidFill>
                  <a:srgbClr val="C00000"/>
                </a:solidFill>
                <a:latin typeface="Times New Roman" panose="02020603050405020304" pitchFamily="18" charset="0"/>
                <a:cs typeface="Times New Roman" panose="02020603050405020304" pitchFamily="18" charset="0"/>
              </a:rPr>
              <a:t>5.4</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Đối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với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gia</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đình</a:t>
            </a:r>
            <a:endParaRPr lang="en-US" sz="2700" u="none" dirty="0">
              <a:solidFill>
                <a:srgbClr val="C00000"/>
              </a:solidFill>
              <a:latin typeface="Times New Roman" panose="02020603050405020304" pitchFamily="18" charset="0"/>
              <a:cs typeface="Times New Roman" panose="02020603050405020304" pitchFamily="18" charset="0"/>
            </a:endParaRPr>
          </a:p>
          <a:p>
            <a:pPr algn="just">
              <a:spcBef>
                <a:spcPts val="200"/>
              </a:spcBef>
              <a:spcAft>
                <a:spcPts val="200"/>
              </a:spcAft>
              <a:buNone/>
              <a:defRPr/>
            </a:pPr>
            <a:r>
              <a:rPr lang="de-DE" sz="2700" u="none" dirty="0" smtClean="0">
                <a:latin typeface="Times New Roman" panose="02020603050405020304" pitchFamily="18" charset="0"/>
                <a:cs typeface="Times New Roman" panose="02020603050405020304" pitchFamily="18" charset="0"/>
              </a:rPr>
              <a:t>“Bằng khen của Thủ tướng Chính phủ” để tặng cho gia đình gương mẫu </a:t>
            </a:r>
            <a:r>
              <a:rPr lang="vi-VN" sz="2700" u="none" dirty="0" smtClean="0">
                <a:effectLst/>
                <a:latin typeface="Times New Roman" panose="02020603050405020304" pitchFamily="18" charset="0"/>
                <a:cs typeface="Times New Roman" panose="02020603050405020304" pitchFamily="18" charset="0"/>
              </a:rPr>
              <a:t>chấp hành tốt chủ trương của Đảng, chính sách, </a:t>
            </a:r>
            <a:r>
              <a:rPr lang="vi-VN" sz="2700" u="none" dirty="0">
                <a:effectLst/>
                <a:latin typeface="Times New Roman" panose="02020603050405020304" pitchFamily="18" charset="0"/>
                <a:cs typeface="Times New Roman" panose="02020603050405020304" pitchFamily="18" charset="0"/>
              </a:rPr>
              <a:t>pháp luật của Nhà nước, có đóng góp lớn về công sức, đất đai và tài sản cho địa phương, xã hội</a:t>
            </a:r>
            <a:endParaRPr lang="en-US" sz="2700" u="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016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28600" y="268710"/>
            <a:ext cx="8534400" cy="923330"/>
          </a:xfrm>
        </p:spPr>
        <p:txBody>
          <a:bodyPr anchor="t"/>
          <a:lstStyle/>
          <a:p>
            <a:pPr algn="l">
              <a:spcBef>
                <a:spcPts val="1200"/>
              </a:spcBef>
            </a:pPr>
            <a:r>
              <a:rPr lang="en-US" sz="2800" b="1" dirty="0">
                <a:solidFill>
                  <a:srgbClr val="C00000"/>
                </a:solidFill>
                <a:effectLst/>
              </a:rPr>
              <a:t>6. </a:t>
            </a:r>
            <a:r>
              <a:rPr lang="en-US" sz="2800" b="1" dirty="0" err="1">
                <a:solidFill>
                  <a:srgbClr val="C00000"/>
                </a:solidFill>
                <a:effectLst/>
              </a:rPr>
              <a:t>Bằng</a:t>
            </a:r>
            <a:r>
              <a:rPr lang="en-US" sz="2800" b="1" dirty="0">
                <a:solidFill>
                  <a:srgbClr val="C00000"/>
                </a:solidFill>
                <a:effectLst/>
              </a:rPr>
              <a:t> </a:t>
            </a:r>
            <a:r>
              <a:rPr lang="en-US" sz="2800" b="1" dirty="0" err="1">
                <a:solidFill>
                  <a:srgbClr val="C00000"/>
                </a:solidFill>
                <a:effectLst/>
              </a:rPr>
              <a:t>khen</a:t>
            </a:r>
            <a:r>
              <a:rPr lang="en-US" sz="2800" b="1" dirty="0">
                <a:solidFill>
                  <a:srgbClr val="C00000"/>
                </a:solidFill>
                <a:effectLst/>
              </a:rPr>
              <a:t> UBND </a:t>
            </a:r>
            <a:r>
              <a:rPr lang="en-US" sz="2800" b="1" dirty="0" err="1" smtClean="0">
                <a:solidFill>
                  <a:srgbClr val="C00000"/>
                </a:solidFill>
                <a:effectLst/>
              </a:rPr>
              <a:t>Thành</a:t>
            </a:r>
            <a:r>
              <a:rPr lang="en-US" sz="2800" b="1" dirty="0" smtClean="0">
                <a:solidFill>
                  <a:srgbClr val="C00000"/>
                </a:solidFill>
                <a:effectLst/>
              </a:rPr>
              <a:t> </a:t>
            </a:r>
            <a:r>
              <a:rPr lang="en-US" sz="2800" b="1" dirty="0" err="1" smtClean="0">
                <a:solidFill>
                  <a:srgbClr val="C00000"/>
                </a:solidFill>
                <a:effectLst/>
              </a:rPr>
              <a:t>phố</a:t>
            </a:r>
            <a:r>
              <a:rPr lang="en-US" sz="2800" b="1" dirty="0" smtClean="0">
                <a:solidFill>
                  <a:srgbClr val="C00000"/>
                </a:solidFill>
                <a:effectLst/>
              </a:rPr>
              <a:t> </a:t>
            </a:r>
            <a:r>
              <a:rPr lang="en-US" sz="2800" b="1" dirty="0">
                <a:solidFill>
                  <a:srgbClr val="FF0000"/>
                </a:solidFill>
              </a:rPr>
              <a:t>(</a:t>
            </a:r>
            <a:r>
              <a:rPr lang="en-US" sz="2800" b="1" dirty="0" smtClean="0">
                <a:solidFill>
                  <a:srgbClr val="FF0000"/>
                </a:solidFill>
              </a:rPr>
              <a:t>Đ19 QĐ24)</a:t>
            </a:r>
            <a:r>
              <a:rPr lang="en-US" sz="2800" b="1" dirty="0">
                <a:solidFill>
                  <a:srgbClr val="FF0000"/>
                </a:solidFill>
              </a:rPr>
              <a:t/>
            </a:r>
            <a:br>
              <a:rPr lang="en-US" sz="2800" b="1" dirty="0">
                <a:solidFill>
                  <a:srgbClr val="FF0000"/>
                </a:solidFill>
              </a:rPr>
            </a:br>
            <a:r>
              <a:rPr lang="de-DE" sz="3200" b="1" dirty="0">
                <a:solidFill>
                  <a:srgbClr val="FFFF00"/>
                </a:solidFill>
                <a:effectLst/>
              </a:rPr>
              <a:t>	</a:t>
            </a:r>
            <a:endParaRPr lang="en-US" sz="3200" dirty="0">
              <a:solidFill>
                <a:srgbClr val="FFFF00"/>
              </a:solidFill>
              <a:effectLst/>
            </a:endParaRPr>
          </a:p>
        </p:txBody>
      </p:sp>
      <p:sp>
        <p:nvSpPr>
          <p:cNvPr id="7" name="Content Placeholder 2"/>
          <p:cNvSpPr txBox="1"/>
          <p:nvPr/>
        </p:nvSpPr>
        <p:spPr>
          <a:xfrm>
            <a:off x="152400" y="914400"/>
            <a:ext cx="8763000" cy="5791200"/>
          </a:xfrm>
          <a:prstGeom prst="rect">
            <a:avLst/>
          </a:prstGeom>
        </p:spPr>
        <p:txBody>
          <a:bodyPr/>
          <a:lstStyle/>
          <a:p>
            <a:pPr algn="just">
              <a:spcBef>
                <a:spcPts val="600"/>
              </a:spcBef>
              <a:spcAft>
                <a:spcPts val="600"/>
              </a:spcAft>
            </a:pPr>
            <a:r>
              <a:rPr kumimoji="0" lang="en-US" sz="2800" b="1" i="0" u="none" strike="noStrike" kern="0" cap="none" spc="0" normalizeH="0" baseline="0" noProof="0" dirty="0">
                <a:ln>
                  <a:noFill/>
                </a:ln>
                <a:solidFill>
                  <a:srgbClr val="C00000"/>
                </a:solidFill>
                <a:uLnTx/>
                <a:uFillTx/>
                <a:latin typeface="Times New Roman" panose="02020603050405020304" pitchFamily="18" charset="0"/>
                <a:cs typeface="Times New Roman" panose="02020603050405020304" pitchFamily="18" charset="0"/>
              </a:rPr>
              <a:t>6.1. </a:t>
            </a:r>
            <a:r>
              <a:rPr kumimoji="0" lang="en-US" sz="2800" b="1" i="0" u="none" strike="noStrike" kern="0" cap="none" spc="0" normalizeH="0" baseline="0" noProof="0" dirty="0" err="1">
                <a:ln>
                  <a:noFill/>
                </a:ln>
                <a:solidFill>
                  <a:srgbClr val="C00000"/>
                </a:solidFill>
                <a:uLnTx/>
                <a:uFillTx/>
                <a:latin typeface="Times New Roman" panose="02020603050405020304" pitchFamily="18" charset="0"/>
                <a:cs typeface="Times New Roman" panose="02020603050405020304" pitchFamily="18" charset="0"/>
              </a:rPr>
              <a:t>Khen</a:t>
            </a:r>
            <a:r>
              <a:rPr kumimoji="0" lang="en-US" sz="2800" b="1" i="0" u="none" strike="noStrike" kern="0" cap="none" spc="0" normalizeH="0" baseline="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C00000"/>
                </a:solidFill>
                <a:uLnTx/>
                <a:uFillTx/>
                <a:latin typeface="Times New Roman" panose="02020603050405020304" pitchFamily="18" charset="0"/>
                <a:cs typeface="Times New Roman" panose="02020603050405020304" pitchFamily="18" charset="0"/>
              </a:rPr>
              <a:t>công</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trạng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thành</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tích</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002060"/>
                </a:solidFill>
                <a:latin typeface="Times New Roman" panose="02020603050405020304" pitchFamily="18" charset="0"/>
                <a:cs typeface="Times New Roman" panose="02020603050405020304" pitchFamily="18" charset="0"/>
              </a:rPr>
              <a:t>xét</a:t>
            </a:r>
            <a:r>
              <a:rPr lang="en-US" sz="2800" b="1" kern="0" dirty="0">
                <a:solidFill>
                  <a:srgbClr val="002060"/>
                </a:solidFill>
                <a:latin typeface="Times New Roman" panose="02020603050405020304" pitchFamily="18" charset="0"/>
                <a:cs typeface="Times New Roman" panose="02020603050405020304" pitchFamily="18" charset="0"/>
              </a:rPr>
              <a:t> </a:t>
            </a:r>
            <a:r>
              <a:rPr lang="en-US" sz="2800" b="1" kern="0" dirty="0" err="1">
                <a:solidFill>
                  <a:srgbClr val="002060"/>
                </a:solidFill>
                <a:latin typeface="Times New Roman" panose="02020603050405020304" pitchFamily="18" charset="0"/>
                <a:cs typeface="Times New Roman" panose="02020603050405020304" pitchFamily="18" charset="0"/>
              </a:rPr>
              <a:t>hàng</a:t>
            </a:r>
            <a:r>
              <a:rPr lang="en-US" sz="2800" b="1" kern="0" dirty="0">
                <a:solidFill>
                  <a:srgbClr val="002060"/>
                </a:solidFill>
                <a:latin typeface="Times New Roman" panose="02020603050405020304" pitchFamily="18" charset="0"/>
                <a:cs typeface="Times New Roman" panose="02020603050405020304" pitchFamily="18" charset="0"/>
              </a:rPr>
              <a:t> </a:t>
            </a:r>
            <a:r>
              <a:rPr lang="en-US" sz="2800" b="1" kern="0" dirty="0" err="1">
                <a:solidFill>
                  <a:srgbClr val="002060"/>
                </a:solidFill>
                <a:latin typeface="Times New Roman" panose="02020603050405020304" pitchFamily="18" charset="0"/>
                <a:cs typeface="Times New Roman" panose="02020603050405020304" pitchFamily="18" charset="0"/>
              </a:rPr>
              <a:t>năm</a:t>
            </a:r>
            <a:endParaRPr lang="en-US" sz="2800" b="1" kern="0" dirty="0">
              <a:solidFill>
                <a:srgbClr val="002060"/>
              </a:solidFill>
              <a:latin typeface="Times New Roman" panose="02020603050405020304" pitchFamily="18" charset="0"/>
              <a:cs typeface="Times New Roman" panose="02020603050405020304" pitchFamily="18" charset="0"/>
            </a:endParaRPr>
          </a:p>
          <a:p>
            <a:pPr indent="400050" algn="just">
              <a:spcBef>
                <a:spcPts val="600"/>
              </a:spcBef>
              <a:spcAft>
                <a:spcPts val="600"/>
              </a:spcAft>
            </a:pP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khen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b="1" dirty="0">
                <a:solidFill>
                  <a:srgbClr val="C00000"/>
                </a:solidFill>
                <a:latin typeface="Times New Roman" panose="02020603050405020304" pitchFamily="18" charset="0"/>
                <a:cs typeface="Times New Roman" panose="02020603050405020304" pitchFamily="18" charset="0"/>
              </a:rPr>
              <a:t>a) </a:t>
            </a:r>
            <a:r>
              <a:rPr lang="en-US" sz="2800" b="1" dirty="0" err="1">
                <a:solidFill>
                  <a:srgbClr val="C00000"/>
                </a:solidFill>
                <a:latin typeface="Times New Roman" panose="02020603050405020304" pitchFamily="18" charset="0"/>
                <a:cs typeface="Times New Roman" panose="02020603050405020304" pitchFamily="18" charset="0"/>
              </a:rPr>
              <a:t>Đối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với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nhân</a:t>
            </a:r>
            <a:endParaRPr lang="en-US" sz="2800" b="1" dirty="0">
              <a:solidFill>
                <a:srgbClr val="C00000"/>
              </a:solidFill>
              <a:latin typeface="Times New Roman" panose="02020603050405020304" pitchFamily="18" charset="0"/>
              <a:cs typeface="Times New Roman" panose="02020603050405020304" pitchFamily="18" charset="0"/>
            </a:endParaRPr>
          </a:p>
          <a:p>
            <a:pPr marL="177800" indent="-177800" algn="just">
              <a:spcBef>
                <a:spcPts val="600"/>
              </a:spcBef>
              <a:spcAft>
                <a:spcPts val="6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mẫu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marL="177800" indent="-177800" algn="just">
              <a:spcBef>
                <a:spcPts val="600"/>
              </a:spcBef>
              <a:spcAft>
                <a:spcPts val="600"/>
              </a:spcAft>
            </a:pPr>
            <a:r>
              <a:rPr lang="en-US" sz="2800" b="1" dirty="0">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02 </a:t>
            </a:r>
            <a:r>
              <a:rPr lang="en-US" sz="2800" b="1" dirty="0" err="1">
                <a:solidFill>
                  <a:srgbClr val="C00000"/>
                </a:solidFill>
                <a:latin typeface="Times New Roman" panose="02020603050405020304" pitchFamily="18" charset="0"/>
                <a:cs typeface="Times New Roman" panose="02020603050405020304" pitchFamily="18" charset="0"/>
              </a:rPr>
              <a:t>năm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liên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tục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02 </a:t>
            </a:r>
            <a:r>
              <a:rPr lang="en-US" sz="2800" b="1"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kiến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vi </a:t>
            </a:r>
            <a:r>
              <a:rPr lang="en-US" sz="2800" b="1" dirty="0" err="1">
                <a:solidFill>
                  <a:srgbClr val="C00000"/>
                </a:solidFill>
                <a:latin typeface="Times New Roman" panose="02020603050405020304" pitchFamily="18" charset="0"/>
                <a:cs typeface="Times New Roman" panose="02020603050405020304" pitchFamily="18" charset="0"/>
              </a:rPr>
              <a:t>cấp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cơ</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sở</a:t>
            </a:r>
            <a:r>
              <a:rPr lang="en-US" sz="2800" b="1" dirty="0" smtClean="0">
                <a:latin typeface="Times New Roman" panose="02020603050405020304" pitchFamily="18" charset="0"/>
                <a:cs typeface="Times New Roman" panose="02020603050405020304" pitchFamily="18" charset="0"/>
              </a:rPr>
              <a:t>.</a:t>
            </a:r>
            <a:endParaRPr lang="en-US" sz="2800" b="1" kern="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a:lnSpc>
                <a:spcPct val="110000"/>
              </a:lnSpc>
              <a:spcBef>
                <a:spcPts val="600"/>
              </a:spcBef>
            </a:pPr>
            <a:endParaRPr kumimoji="0" lang="en-US" sz="25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ndParaRPr>
          </a:p>
        </p:txBody>
      </p:sp>
    </p:spTree>
    <p:extLst>
      <p:ext uri="{BB962C8B-B14F-4D97-AF65-F5344CB8AC3E}">
        <p14:creationId xmlns:p14="http://schemas.microsoft.com/office/powerpoint/2010/main" val="1690864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599" y="44390"/>
            <a:ext cx="8715737" cy="6586418"/>
          </a:xfrm>
        </p:spPr>
        <p:txBody>
          <a:bodyPr/>
          <a:lstStyle/>
          <a:p>
            <a:pPr>
              <a:spcBef>
                <a:spcPts val="200"/>
              </a:spcBef>
              <a:spcAft>
                <a:spcPts val="200"/>
              </a:spcAft>
            </a:pPr>
            <a:r>
              <a:rPr lang="en-US" sz="2800" u="none" dirty="0">
                <a:solidFill>
                  <a:srgbClr val="C00000"/>
                </a:solidFill>
              </a:rPr>
              <a:t>b) </a:t>
            </a:r>
            <a:r>
              <a:rPr lang="en-US" sz="2800" u="none" dirty="0" err="1">
                <a:solidFill>
                  <a:srgbClr val="C00000"/>
                </a:solidFill>
              </a:rPr>
              <a:t>Đối</a:t>
            </a:r>
            <a:r>
              <a:rPr lang="en-US" sz="2800" u="none" dirty="0">
                <a:solidFill>
                  <a:srgbClr val="C00000"/>
                </a:solidFill>
              </a:rPr>
              <a:t> </a:t>
            </a:r>
            <a:r>
              <a:rPr lang="en-US" sz="2800" u="none" dirty="0" err="1">
                <a:solidFill>
                  <a:srgbClr val="C00000"/>
                </a:solidFill>
              </a:rPr>
              <a:t>với</a:t>
            </a:r>
            <a:r>
              <a:rPr lang="en-US" sz="2800" u="none" dirty="0">
                <a:solidFill>
                  <a:srgbClr val="C00000"/>
                </a:solidFill>
              </a:rPr>
              <a:t> </a:t>
            </a:r>
            <a:r>
              <a:rPr lang="en-US" sz="2800" u="none" dirty="0" err="1">
                <a:solidFill>
                  <a:srgbClr val="C00000"/>
                </a:solidFill>
              </a:rPr>
              <a:t>tập</a:t>
            </a:r>
            <a:r>
              <a:rPr lang="en-US" sz="2800" u="none" dirty="0">
                <a:solidFill>
                  <a:srgbClr val="C00000"/>
                </a:solidFill>
              </a:rPr>
              <a:t> </a:t>
            </a:r>
            <a:r>
              <a:rPr lang="en-US" sz="2800" u="none" dirty="0" err="1">
                <a:solidFill>
                  <a:srgbClr val="C00000"/>
                </a:solidFill>
              </a:rPr>
              <a:t>thể</a:t>
            </a:r>
            <a:endParaRPr lang="en-US" sz="2800" u="none" dirty="0">
              <a:solidFill>
                <a:srgbClr val="C00000"/>
              </a:solidFill>
            </a:endParaRPr>
          </a:p>
          <a:p>
            <a:pPr marL="228600" indent="-228600" algn="just">
              <a:lnSpc>
                <a:spcPts val="3600"/>
              </a:lnSpc>
              <a:spcBef>
                <a:spcPts val="200"/>
              </a:spcBef>
              <a:spcAft>
                <a:spcPts val="200"/>
              </a:spcAft>
            </a:pPr>
            <a:r>
              <a:rPr lang="en-US" u="none" dirty="0"/>
              <a:t>- </a:t>
            </a:r>
            <a:r>
              <a:rPr lang="en-US" sz="2700" u="none" dirty="0" err="1"/>
              <a:t>Gương</a:t>
            </a:r>
            <a:r>
              <a:rPr lang="en-US" sz="2700" u="none" dirty="0"/>
              <a:t> </a:t>
            </a:r>
            <a:r>
              <a:rPr lang="en-US" sz="2700" u="none" dirty="0" err="1"/>
              <a:t>mẫu</a:t>
            </a:r>
            <a:r>
              <a:rPr lang="en-US" sz="2700" u="none" dirty="0"/>
              <a:t> </a:t>
            </a:r>
            <a:r>
              <a:rPr lang="en-US" sz="2700" u="none" dirty="0" err="1"/>
              <a:t>chấp</a:t>
            </a:r>
            <a:r>
              <a:rPr lang="en-US" sz="2700" u="none" dirty="0"/>
              <a:t> </a:t>
            </a:r>
            <a:r>
              <a:rPr lang="en-US" sz="2700" u="none" dirty="0" err="1"/>
              <a:t>hành</a:t>
            </a:r>
            <a:r>
              <a:rPr lang="en-US" sz="2700" u="none" dirty="0"/>
              <a:t> </a:t>
            </a:r>
            <a:r>
              <a:rPr lang="en-US" sz="2700" u="none" dirty="0" err="1"/>
              <a:t>tốt</a:t>
            </a:r>
            <a:r>
              <a:rPr lang="en-US" sz="2700" u="none" dirty="0"/>
              <a:t> </a:t>
            </a:r>
            <a:r>
              <a:rPr lang="en-US" sz="2700" u="none" dirty="0" err="1"/>
              <a:t>chủ</a:t>
            </a:r>
            <a:r>
              <a:rPr lang="en-US" sz="2700" u="none" dirty="0"/>
              <a:t> </a:t>
            </a:r>
            <a:r>
              <a:rPr lang="en-US" sz="2700" u="none" dirty="0" err="1"/>
              <a:t>trương</a:t>
            </a:r>
            <a:r>
              <a:rPr lang="en-US" sz="2700" u="none" dirty="0"/>
              <a:t>, </a:t>
            </a:r>
            <a:r>
              <a:rPr lang="en-US" sz="2700" u="none" dirty="0" err="1"/>
              <a:t>chính</a:t>
            </a:r>
            <a:r>
              <a:rPr lang="en-US" sz="2700" u="none" dirty="0"/>
              <a:t> </a:t>
            </a:r>
            <a:r>
              <a:rPr lang="en-US" sz="2700" u="none" dirty="0" err="1"/>
              <a:t>sách</a:t>
            </a:r>
            <a:r>
              <a:rPr lang="en-US" sz="2700" u="none" dirty="0"/>
              <a:t> </a:t>
            </a:r>
            <a:r>
              <a:rPr lang="en-US" sz="2700" u="none" dirty="0" err="1"/>
              <a:t>của</a:t>
            </a:r>
            <a:r>
              <a:rPr lang="en-US" sz="2700" u="none" dirty="0"/>
              <a:t> </a:t>
            </a:r>
            <a:r>
              <a:rPr lang="en-US" sz="2700" u="none" dirty="0" err="1"/>
              <a:t>Đảng</a:t>
            </a:r>
            <a:r>
              <a:rPr lang="en-US" sz="2700" u="none" dirty="0"/>
              <a:t>, </a:t>
            </a:r>
            <a:r>
              <a:rPr lang="en-US" sz="2700" u="none" dirty="0" err="1"/>
              <a:t>pháp</a:t>
            </a:r>
            <a:r>
              <a:rPr lang="en-US" sz="2700" u="none" dirty="0"/>
              <a:t> </a:t>
            </a:r>
            <a:r>
              <a:rPr lang="en-US" sz="2700" u="none" dirty="0" err="1"/>
              <a:t>luật</a:t>
            </a:r>
            <a:r>
              <a:rPr lang="en-US" sz="2700" u="none" dirty="0"/>
              <a:t> </a:t>
            </a:r>
            <a:r>
              <a:rPr lang="en-US" sz="2700" u="none" dirty="0" err="1"/>
              <a:t>của</a:t>
            </a:r>
            <a:r>
              <a:rPr lang="en-US" sz="2700" u="none" dirty="0"/>
              <a:t> </a:t>
            </a:r>
            <a:r>
              <a:rPr lang="en-US" sz="2700" u="none" dirty="0" err="1"/>
              <a:t>Nhà</a:t>
            </a:r>
            <a:r>
              <a:rPr lang="en-US" sz="2700" u="none" dirty="0"/>
              <a:t> </a:t>
            </a:r>
            <a:r>
              <a:rPr lang="en-US" sz="2700" u="none" dirty="0" err="1"/>
              <a:t>nước</a:t>
            </a:r>
            <a:r>
              <a:rPr lang="en-US" sz="2700" u="none" dirty="0"/>
              <a:t>.</a:t>
            </a:r>
          </a:p>
          <a:p>
            <a:pPr marL="228600" indent="-228600" algn="just">
              <a:lnSpc>
                <a:spcPts val="3600"/>
              </a:lnSpc>
              <a:spcBef>
                <a:spcPts val="200"/>
              </a:spcBef>
              <a:spcAft>
                <a:spcPts val="200"/>
              </a:spcAft>
            </a:pPr>
            <a:r>
              <a:rPr lang="en-US" sz="2700" u="none" dirty="0" smtClean="0"/>
              <a:t>- </a:t>
            </a:r>
            <a:r>
              <a:rPr lang="en-US" sz="2700" u="none" dirty="0" smtClean="0">
                <a:solidFill>
                  <a:srgbClr val="FF0000"/>
                </a:solidFill>
              </a:rPr>
              <a:t>02 </a:t>
            </a:r>
            <a:r>
              <a:rPr lang="en-US" sz="2700" u="none" dirty="0" err="1">
                <a:solidFill>
                  <a:srgbClr val="FF0000"/>
                </a:solidFill>
              </a:rPr>
              <a:t>năm</a:t>
            </a:r>
            <a:r>
              <a:rPr lang="en-US" sz="2700" u="none" dirty="0">
                <a:solidFill>
                  <a:srgbClr val="FF0000"/>
                </a:solidFill>
              </a:rPr>
              <a:t> </a:t>
            </a:r>
            <a:r>
              <a:rPr lang="en-US" sz="2700" u="none" dirty="0" err="1">
                <a:solidFill>
                  <a:srgbClr val="FF0000"/>
                </a:solidFill>
              </a:rPr>
              <a:t>liên</a:t>
            </a:r>
            <a:r>
              <a:rPr lang="en-US" sz="2700" u="none" dirty="0">
                <a:solidFill>
                  <a:srgbClr val="FF0000"/>
                </a:solidFill>
              </a:rPr>
              <a:t> </a:t>
            </a:r>
            <a:r>
              <a:rPr lang="en-US" sz="2700" u="none" dirty="0" err="1">
                <a:solidFill>
                  <a:srgbClr val="FF0000"/>
                </a:solidFill>
              </a:rPr>
              <a:t>tục</a:t>
            </a:r>
            <a:r>
              <a:rPr lang="en-US" sz="2700" u="none" dirty="0">
                <a:solidFill>
                  <a:srgbClr val="FF0000"/>
                </a:solidFill>
              </a:rPr>
              <a:t> </a:t>
            </a:r>
            <a:r>
              <a:rPr lang="en-US" sz="2700" u="none" dirty="0" err="1"/>
              <a:t>hoàn</a:t>
            </a:r>
            <a:r>
              <a:rPr lang="en-US" sz="2700" u="none" dirty="0"/>
              <a:t> </a:t>
            </a:r>
            <a:r>
              <a:rPr lang="en-US" sz="2700" u="none" dirty="0" err="1"/>
              <a:t>thành</a:t>
            </a:r>
            <a:r>
              <a:rPr lang="en-US" sz="2700" u="none" dirty="0"/>
              <a:t> </a:t>
            </a:r>
            <a:r>
              <a:rPr lang="en-US" sz="2700" u="none" dirty="0" err="1"/>
              <a:t>xuất</a:t>
            </a:r>
            <a:r>
              <a:rPr lang="en-US" sz="2700" u="none" dirty="0"/>
              <a:t> </a:t>
            </a:r>
            <a:r>
              <a:rPr lang="en-US" sz="2700" u="none" dirty="0" err="1"/>
              <a:t>sắc</a:t>
            </a:r>
            <a:r>
              <a:rPr lang="en-US" sz="2700" u="none" dirty="0"/>
              <a:t> </a:t>
            </a:r>
            <a:r>
              <a:rPr lang="en-US" sz="2700" u="none" dirty="0" err="1"/>
              <a:t>nhiệm</a:t>
            </a:r>
            <a:r>
              <a:rPr lang="en-US" sz="2700" u="none" dirty="0"/>
              <a:t> </a:t>
            </a:r>
            <a:r>
              <a:rPr lang="en-US" sz="2700" u="none" dirty="0" err="1"/>
              <a:t>vụ</a:t>
            </a:r>
            <a:r>
              <a:rPr lang="en-US" sz="2700" u="none" dirty="0"/>
              <a:t> (</a:t>
            </a:r>
            <a:r>
              <a:rPr lang="en-US" sz="2700" u="none" dirty="0" err="1"/>
              <a:t>đạt</a:t>
            </a:r>
            <a:r>
              <a:rPr lang="en-US" sz="2700" u="none" dirty="0"/>
              <a:t> 02 </a:t>
            </a:r>
            <a:r>
              <a:rPr lang="en-US" sz="2700" u="none" dirty="0" err="1"/>
              <a:t>lần</a:t>
            </a:r>
            <a:r>
              <a:rPr lang="en-US" sz="2700" u="none" dirty="0"/>
              <a:t> </a:t>
            </a:r>
            <a:r>
              <a:rPr lang="en-US" sz="2700" u="none" dirty="0" err="1"/>
              <a:t>danh</a:t>
            </a:r>
            <a:r>
              <a:rPr lang="en-US" sz="2700" u="none" dirty="0"/>
              <a:t> </a:t>
            </a:r>
            <a:r>
              <a:rPr lang="en-US" sz="2700" u="none" dirty="0" err="1"/>
              <a:t>hiệu</a:t>
            </a:r>
            <a:r>
              <a:rPr lang="en-US" sz="2700" u="none" dirty="0"/>
              <a:t> “</a:t>
            </a:r>
            <a:r>
              <a:rPr lang="en-US" sz="2700" u="none" dirty="0" err="1"/>
              <a:t>Tập</a:t>
            </a:r>
            <a:r>
              <a:rPr lang="en-US" sz="2700" u="none" dirty="0"/>
              <a:t> </a:t>
            </a:r>
            <a:r>
              <a:rPr lang="en-US" sz="2700" u="none" dirty="0" err="1"/>
              <a:t>thể</a:t>
            </a:r>
            <a:r>
              <a:rPr lang="en-US" sz="2700" u="none" dirty="0"/>
              <a:t> Lao </a:t>
            </a:r>
            <a:r>
              <a:rPr lang="en-US" sz="2700" u="none" dirty="0" err="1"/>
              <a:t>động</a:t>
            </a:r>
            <a:r>
              <a:rPr lang="en-US" sz="2700" u="none" dirty="0"/>
              <a:t> </a:t>
            </a:r>
            <a:r>
              <a:rPr lang="en-US" sz="2700" u="none" dirty="0" err="1"/>
              <a:t>xuất</a:t>
            </a:r>
            <a:r>
              <a:rPr lang="en-US" sz="2700" u="none" dirty="0"/>
              <a:t> </a:t>
            </a:r>
            <a:r>
              <a:rPr lang="en-US" sz="2700" u="none" dirty="0" err="1"/>
              <a:t>sắc</a:t>
            </a:r>
            <a:r>
              <a:rPr lang="en-US" sz="2700" u="none" dirty="0"/>
              <a:t>”), </a:t>
            </a:r>
            <a:r>
              <a:rPr lang="en-US" sz="2700" u="none" dirty="0" err="1"/>
              <a:t>nội</a:t>
            </a:r>
            <a:r>
              <a:rPr lang="en-US" sz="2700" u="none" dirty="0"/>
              <a:t> </a:t>
            </a:r>
            <a:r>
              <a:rPr lang="en-US" sz="2700" u="none" dirty="0" err="1"/>
              <a:t>bộ</a:t>
            </a:r>
            <a:r>
              <a:rPr lang="en-US" sz="2700" u="none" dirty="0"/>
              <a:t> </a:t>
            </a:r>
            <a:r>
              <a:rPr lang="en-US" sz="2700" u="none" dirty="0" err="1"/>
              <a:t>đoàn</a:t>
            </a:r>
            <a:r>
              <a:rPr lang="en-US" sz="2700" u="none" dirty="0"/>
              <a:t> </a:t>
            </a:r>
            <a:r>
              <a:rPr lang="en-US" sz="2700" u="none" dirty="0" err="1"/>
              <a:t>kết</a:t>
            </a:r>
            <a:r>
              <a:rPr lang="en-US" sz="2700" u="none" dirty="0"/>
              <a:t>, </a:t>
            </a:r>
            <a:r>
              <a:rPr lang="en-US" sz="2700" u="none" dirty="0" err="1"/>
              <a:t>thực</a:t>
            </a:r>
            <a:r>
              <a:rPr lang="en-US" sz="2700" u="none" dirty="0"/>
              <a:t> </a:t>
            </a:r>
            <a:r>
              <a:rPr lang="en-US" sz="2700" u="none" dirty="0" err="1"/>
              <a:t>hiện</a:t>
            </a:r>
            <a:r>
              <a:rPr lang="en-US" sz="2700" u="none" dirty="0"/>
              <a:t> </a:t>
            </a:r>
            <a:r>
              <a:rPr lang="en-US" sz="2700" u="none" dirty="0" err="1"/>
              <a:t>tốt</a:t>
            </a:r>
            <a:r>
              <a:rPr lang="en-US" sz="2700" u="none" dirty="0"/>
              <a:t> </a:t>
            </a:r>
            <a:r>
              <a:rPr lang="en-US" sz="2700" u="none" dirty="0" err="1"/>
              <a:t>quy</a:t>
            </a:r>
            <a:r>
              <a:rPr lang="en-US" sz="2700" u="none" dirty="0"/>
              <a:t> </a:t>
            </a:r>
            <a:r>
              <a:rPr lang="en-US" sz="2700" u="none" dirty="0" err="1"/>
              <a:t>chế</a:t>
            </a:r>
            <a:r>
              <a:rPr lang="en-US" sz="2700" u="none" dirty="0"/>
              <a:t> </a:t>
            </a:r>
            <a:r>
              <a:rPr lang="en-US" sz="2700" u="none" dirty="0" err="1"/>
              <a:t>dân</a:t>
            </a:r>
            <a:r>
              <a:rPr lang="en-US" sz="2700" u="none" dirty="0"/>
              <a:t> </a:t>
            </a:r>
            <a:r>
              <a:rPr lang="en-US" sz="2700" u="none" dirty="0" err="1"/>
              <a:t>chủ</a:t>
            </a:r>
            <a:r>
              <a:rPr lang="en-US" sz="2700" u="none" dirty="0"/>
              <a:t> ở </a:t>
            </a:r>
            <a:r>
              <a:rPr lang="en-US" sz="2700" u="none" dirty="0" err="1"/>
              <a:t>cơ</a:t>
            </a:r>
            <a:r>
              <a:rPr lang="en-US" sz="2700" u="none" dirty="0"/>
              <a:t> </a:t>
            </a:r>
            <a:r>
              <a:rPr lang="en-US" sz="2700" u="none" dirty="0" err="1"/>
              <a:t>sở</a:t>
            </a:r>
            <a:r>
              <a:rPr lang="en-US" sz="2700" u="none" dirty="0"/>
              <a:t>, </a:t>
            </a:r>
            <a:r>
              <a:rPr lang="en-US" sz="2700" u="none" dirty="0" err="1"/>
              <a:t>tổ</a:t>
            </a:r>
            <a:r>
              <a:rPr lang="en-US" sz="2700" u="none" dirty="0"/>
              <a:t> </a:t>
            </a:r>
            <a:r>
              <a:rPr lang="en-US" sz="2700" u="none" dirty="0" err="1"/>
              <a:t>chức</a:t>
            </a:r>
            <a:r>
              <a:rPr lang="en-US" sz="2700" u="none" dirty="0"/>
              <a:t> </a:t>
            </a:r>
            <a:r>
              <a:rPr lang="en-US" sz="2700" u="none" dirty="0" err="1"/>
              <a:t>tốt</a:t>
            </a:r>
            <a:r>
              <a:rPr lang="en-US" sz="2700" u="none" dirty="0"/>
              <a:t> </a:t>
            </a:r>
            <a:r>
              <a:rPr lang="en-US" sz="2700" u="none" dirty="0" err="1"/>
              <a:t>các</a:t>
            </a:r>
            <a:r>
              <a:rPr lang="en-US" sz="2700" u="none" dirty="0"/>
              <a:t> </a:t>
            </a:r>
            <a:r>
              <a:rPr lang="en-US" sz="2700" u="none" dirty="0" err="1"/>
              <a:t>phong</a:t>
            </a:r>
            <a:r>
              <a:rPr lang="en-US" sz="2700" u="none" dirty="0"/>
              <a:t> </a:t>
            </a:r>
            <a:r>
              <a:rPr lang="en-US" sz="2700" u="none" dirty="0" err="1"/>
              <a:t>trào</a:t>
            </a:r>
            <a:r>
              <a:rPr lang="en-US" sz="2700" u="none" dirty="0"/>
              <a:t> </a:t>
            </a:r>
            <a:r>
              <a:rPr lang="en-US" sz="2700" u="none" dirty="0" err="1"/>
              <a:t>thi</a:t>
            </a:r>
            <a:r>
              <a:rPr lang="en-US" sz="2700" u="none" dirty="0"/>
              <a:t> </a:t>
            </a:r>
            <a:r>
              <a:rPr lang="en-US" sz="2700" u="none" dirty="0" err="1"/>
              <a:t>đua</a:t>
            </a:r>
            <a:r>
              <a:rPr lang="en-US" sz="2700" u="none" dirty="0"/>
              <a:t>; </a:t>
            </a:r>
            <a:r>
              <a:rPr lang="en-US" sz="2700" u="none" dirty="0" err="1"/>
              <a:t>chăm</a:t>
            </a:r>
            <a:r>
              <a:rPr lang="en-US" sz="2700" u="none" dirty="0"/>
              <a:t> lo </a:t>
            </a:r>
            <a:r>
              <a:rPr lang="en-US" sz="2700" u="none" dirty="0" err="1"/>
              <a:t>đời</a:t>
            </a:r>
            <a:r>
              <a:rPr lang="en-US" sz="2700" u="none" dirty="0"/>
              <a:t> </a:t>
            </a:r>
            <a:r>
              <a:rPr lang="en-US" sz="2700" u="none" dirty="0" err="1"/>
              <a:t>sống</a:t>
            </a:r>
            <a:r>
              <a:rPr lang="en-US" sz="2700" u="none" dirty="0"/>
              <a:t> </a:t>
            </a:r>
            <a:r>
              <a:rPr lang="en-US" sz="2700" u="none" dirty="0" err="1"/>
              <a:t>vật</a:t>
            </a:r>
            <a:r>
              <a:rPr lang="en-US" sz="2700" u="none" dirty="0"/>
              <a:t> </a:t>
            </a:r>
            <a:r>
              <a:rPr lang="en-US" sz="2700" u="none" dirty="0" err="1"/>
              <a:t>chất</a:t>
            </a:r>
            <a:r>
              <a:rPr lang="en-US" sz="2700" u="none" dirty="0"/>
              <a:t>, </a:t>
            </a:r>
            <a:r>
              <a:rPr lang="en-US" sz="2700" u="none" dirty="0" err="1"/>
              <a:t>tinh</a:t>
            </a:r>
            <a:r>
              <a:rPr lang="en-US" sz="2700" u="none" dirty="0"/>
              <a:t> </a:t>
            </a:r>
            <a:r>
              <a:rPr lang="en-US" sz="2700" u="none" dirty="0" err="1"/>
              <a:t>thần</a:t>
            </a:r>
            <a:r>
              <a:rPr lang="en-US" sz="2700" u="none" dirty="0"/>
              <a:t> </a:t>
            </a:r>
            <a:r>
              <a:rPr lang="en-US" sz="2700" u="none" dirty="0" err="1"/>
              <a:t>trong</a:t>
            </a:r>
            <a:r>
              <a:rPr lang="en-US" sz="2700" u="none" dirty="0"/>
              <a:t> </a:t>
            </a:r>
            <a:r>
              <a:rPr lang="en-US" sz="2700" u="none" dirty="0" err="1"/>
              <a:t>tập</a:t>
            </a:r>
            <a:r>
              <a:rPr lang="en-US" sz="2700" u="none" dirty="0"/>
              <a:t> </a:t>
            </a:r>
            <a:r>
              <a:rPr lang="en-US" sz="2700" u="none" dirty="0" err="1"/>
              <a:t>thể</a:t>
            </a:r>
            <a:r>
              <a:rPr lang="en-US" sz="2700" u="none" dirty="0"/>
              <a:t>; </a:t>
            </a:r>
            <a:r>
              <a:rPr lang="en-US" sz="2700" u="none" dirty="0" err="1"/>
              <a:t>thực</a:t>
            </a:r>
            <a:r>
              <a:rPr lang="en-US" sz="2700" u="none" dirty="0"/>
              <a:t> </a:t>
            </a:r>
            <a:r>
              <a:rPr lang="en-US" sz="2700" u="none" dirty="0" err="1"/>
              <a:t>hành</a:t>
            </a:r>
            <a:r>
              <a:rPr lang="en-US" sz="2700" u="none" dirty="0"/>
              <a:t> </a:t>
            </a:r>
            <a:r>
              <a:rPr lang="en-US" sz="2700" u="none" dirty="0" err="1"/>
              <a:t>tiết</a:t>
            </a:r>
            <a:r>
              <a:rPr lang="en-US" sz="2700" u="none" dirty="0"/>
              <a:t> </a:t>
            </a:r>
            <a:r>
              <a:rPr lang="en-US" sz="2700" u="none" dirty="0" err="1"/>
              <a:t>kiệm</a:t>
            </a:r>
            <a:r>
              <a:rPr lang="en-US" sz="2700" u="none" dirty="0"/>
              <a:t>; </a:t>
            </a:r>
            <a:r>
              <a:rPr lang="en-US" sz="2700" u="none" dirty="0" err="1"/>
              <a:t>thực</a:t>
            </a:r>
            <a:r>
              <a:rPr lang="en-US" sz="2700" u="none" dirty="0"/>
              <a:t> </a:t>
            </a:r>
            <a:r>
              <a:rPr lang="en-US" sz="2700" u="none" dirty="0" err="1"/>
              <a:t>hiện</a:t>
            </a:r>
            <a:r>
              <a:rPr lang="en-US" sz="2700" u="none" dirty="0"/>
              <a:t> </a:t>
            </a:r>
            <a:r>
              <a:rPr lang="en-US" sz="2700" u="none" dirty="0" err="1"/>
              <a:t>đầy</a:t>
            </a:r>
            <a:r>
              <a:rPr lang="en-US" sz="2700" u="none" dirty="0"/>
              <a:t> </a:t>
            </a:r>
            <a:r>
              <a:rPr lang="en-US" sz="2700" u="none" dirty="0" err="1"/>
              <a:t>đủ</a:t>
            </a:r>
            <a:r>
              <a:rPr lang="en-US" sz="2700" u="none" dirty="0"/>
              <a:t> </a:t>
            </a:r>
            <a:r>
              <a:rPr lang="en-US" sz="2700" u="none" dirty="0" err="1"/>
              <a:t>các</a:t>
            </a:r>
            <a:r>
              <a:rPr lang="en-US" sz="2700" u="none" dirty="0"/>
              <a:t> </a:t>
            </a:r>
            <a:r>
              <a:rPr lang="en-US" sz="2700" u="none" dirty="0" err="1"/>
              <a:t>chế</a:t>
            </a:r>
            <a:r>
              <a:rPr lang="en-US" sz="2700" u="none" dirty="0"/>
              <a:t> </a:t>
            </a:r>
            <a:r>
              <a:rPr lang="en-US" sz="2700" u="none" dirty="0" err="1"/>
              <a:t>độ</a:t>
            </a:r>
            <a:r>
              <a:rPr lang="en-US" sz="2700" u="none" dirty="0"/>
              <a:t>, </a:t>
            </a:r>
            <a:r>
              <a:rPr lang="en-US" sz="2700" u="none" dirty="0" err="1"/>
              <a:t>chính</a:t>
            </a:r>
            <a:r>
              <a:rPr lang="en-US" sz="2700" u="none" dirty="0"/>
              <a:t> </a:t>
            </a:r>
            <a:r>
              <a:rPr lang="en-US" sz="2700" u="none" dirty="0" err="1"/>
              <a:t>sách</a:t>
            </a:r>
            <a:r>
              <a:rPr lang="en-US" sz="2700" u="none" dirty="0"/>
              <a:t> </a:t>
            </a:r>
            <a:r>
              <a:rPr lang="en-US" sz="2700" u="none" dirty="0" err="1"/>
              <a:t>đối</a:t>
            </a:r>
            <a:r>
              <a:rPr lang="en-US" sz="2700" u="none" dirty="0"/>
              <a:t> </a:t>
            </a:r>
            <a:r>
              <a:rPr lang="en-US" sz="2700" u="none" dirty="0" err="1"/>
              <a:t>với</a:t>
            </a:r>
            <a:r>
              <a:rPr lang="en-US" sz="2700" u="none" dirty="0"/>
              <a:t> </a:t>
            </a:r>
            <a:r>
              <a:rPr lang="en-US" sz="2700" u="none" dirty="0" err="1"/>
              <a:t>mọi</a:t>
            </a:r>
            <a:r>
              <a:rPr lang="en-US" sz="2700" u="none" dirty="0"/>
              <a:t> </a:t>
            </a:r>
            <a:r>
              <a:rPr lang="en-US" sz="2700" u="none" dirty="0" err="1"/>
              <a:t>thành</a:t>
            </a:r>
            <a:r>
              <a:rPr lang="en-US" sz="2700" u="none" dirty="0"/>
              <a:t> </a:t>
            </a:r>
            <a:r>
              <a:rPr lang="en-US" sz="2700" u="none" dirty="0" err="1"/>
              <a:t>viên</a:t>
            </a:r>
            <a:r>
              <a:rPr lang="en-US" sz="2700" u="none" dirty="0"/>
              <a:t> </a:t>
            </a:r>
            <a:r>
              <a:rPr lang="en-US" sz="2700" u="none" dirty="0" err="1"/>
              <a:t>trong</a:t>
            </a:r>
            <a:r>
              <a:rPr lang="en-US" sz="2700" u="none" dirty="0"/>
              <a:t> </a:t>
            </a:r>
            <a:r>
              <a:rPr lang="en-US" sz="2700" u="none" dirty="0" err="1"/>
              <a:t>tập</a:t>
            </a:r>
            <a:r>
              <a:rPr lang="en-US" sz="2700" u="none" dirty="0"/>
              <a:t> </a:t>
            </a:r>
            <a:r>
              <a:rPr lang="en-US" sz="2700" u="none" dirty="0" err="1"/>
              <a:t>thể</a:t>
            </a:r>
            <a:r>
              <a:rPr lang="en-US" sz="2700" u="none" dirty="0" smtClean="0"/>
              <a:t>.</a:t>
            </a:r>
          </a:p>
          <a:p>
            <a:pPr marL="228600" indent="-228600" algn="just">
              <a:lnSpc>
                <a:spcPts val="3600"/>
              </a:lnSpc>
              <a:spcBef>
                <a:spcPts val="200"/>
              </a:spcBef>
              <a:spcAft>
                <a:spcPts val="200"/>
              </a:spcAft>
            </a:pPr>
            <a:r>
              <a:rPr lang="en-US" sz="2700" u="none" dirty="0" smtClean="0">
                <a:solidFill>
                  <a:srgbClr val="FF0000"/>
                </a:solidFill>
              </a:rPr>
              <a:t>* </a:t>
            </a:r>
            <a:r>
              <a:rPr lang="en-US" sz="2700" u="none" dirty="0" err="1" smtClean="0">
                <a:solidFill>
                  <a:srgbClr val="FF0000"/>
                </a:solidFill>
              </a:rPr>
              <a:t>Đối</a:t>
            </a:r>
            <a:r>
              <a:rPr lang="en-US" sz="2700" u="none" dirty="0" smtClean="0">
                <a:solidFill>
                  <a:srgbClr val="FF0000"/>
                </a:solidFill>
              </a:rPr>
              <a:t> </a:t>
            </a:r>
            <a:r>
              <a:rPr lang="en-US" sz="2700" u="none" dirty="0" err="1">
                <a:solidFill>
                  <a:srgbClr val="FF0000"/>
                </a:solidFill>
              </a:rPr>
              <a:t>với</a:t>
            </a:r>
            <a:r>
              <a:rPr lang="en-US" sz="2700" u="none" dirty="0">
                <a:solidFill>
                  <a:srgbClr val="FF0000"/>
                </a:solidFill>
              </a:rPr>
              <a:t> </a:t>
            </a:r>
            <a:r>
              <a:rPr lang="en-US" sz="2700" u="none" dirty="0" err="1">
                <a:solidFill>
                  <a:srgbClr val="FF0000"/>
                </a:solidFill>
              </a:rPr>
              <a:t>cá</a:t>
            </a:r>
            <a:r>
              <a:rPr lang="en-US" sz="2700" u="none" dirty="0">
                <a:solidFill>
                  <a:srgbClr val="FF0000"/>
                </a:solidFill>
              </a:rPr>
              <a:t> </a:t>
            </a:r>
            <a:r>
              <a:rPr lang="en-US" sz="2700" u="none" dirty="0" err="1">
                <a:solidFill>
                  <a:srgbClr val="FF0000"/>
                </a:solidFill>
              </a:rPr>
              <a:t>nhân</a:t>
            </a:r>
            <a:r>
              <a:rPr lang="en-US" sz="2700" u="none" dirty="0">
                <a:solidFill>
                  <a:srgbClr val="FF0000"/>
                </a:solidFill>
              </a:rPr>
              <a:t>, </a:t>
            </a:r>
            <a:r>
              <a:rPr lang="en-US" sz="2700" u="none" dirty="0" err="1">
                <a:solidFill>
                  <a:srgbClr val="FF0000"/>
                </a:solidFill>
              </a:rPr>
              <a:t>tập</a:t>
            </a:r>
            <a:r>
              <a:rPr lang="en-US" sz="2700" u="none" dirty="0">
                <a:solidFill>
                  <a:srgbClr val="FF0000"/>
                </a:solidFill>
              </a:rPr>
              <a:t> </a:t>
            </a:r>
            <a:r>
              <a:rPr lang="en-US" sz="2700" u="none" dirty="0" err="1">
                <a:solidFill>
                  <a:srgbClr val="FF0000"/>
                </a:solidFill>
              </a:rPr>
              <a:t>thể</a:t>
            </a:r>
            <a:r>
              <a:rPr lang="en-US" sz="2700" u="none" dirty="0">
                <a:solidFill>
                  <a:srgbClr val="FF0000"/>
                </a:solidFill>
              </a:rPr>
              <a:t> </a:t>
            </a:r>
            <a:r>
              <a:rPr lang="en-US" sz="2700" u="none" dirty="0" err="1">
                <a:solidFill>
                  <a:srgbClr val="FF0000"/>
                </a:solidFill>
              </a:rPr>
              <a:t>không</a:t>
            </a:r>
            <a:r>
              <a:rPr lang="en-US" sz="2700" u="none" dirty="0">
                <a:solidFill>
                  <a:srgbClr val="FF0000"/>
                </a:solidFill>
              </a:rPr>
              <a:t> </a:t>
            </a:r>
            <a:r>
              <a:rPr lang="en-US" sz="2700" u="none" dirty="0" err="1">
                <a:solidFill>
                  <a:srgbClr val="FF0000"/>
                </a:solidFill>
              </a:rPr>
              <a:t>thuộc</a:t>
            </a:r>
            <a:r>
              <a:rPr lang="en-US" sz="2700" u="none" dirty="0">
                <a:solidFill>
                  <a:srgbClr val="FF0000"/>
                </a:solidFill>
              </a:rPr>
              <a:t> </a:t>
            </a:r>
            <a:r>
              <a:rPr lang="en-US" sz="2700" u="none" dirty="0" err="1">
                <a:solidFill>
                  <a:srgbClr val="FF0000"/>
                </a:solidFill>
              </a:rPr>
              <a:t>đối</a:t>
            </a:r>
            <a:r>
              <a:rPr lang="en-US" sz="2700" u="none" dirty="0">
                <a:solidFill>
                  <a:srgbClr val="FF0000"/>
                </a:solidFill>
              </a:rPr>
              <a:t> </a:t>
            </a:r>
            <a:r>
              <a:rPr lang="en-US" sz="2700" u="none" dirty="0" err="1">
                <a:solidFill>
                  <a:srgbClr val="FF0000"/>
                </a:solidFill>
              </a:rPr>
              <a:t>tượng</a:t>
            </a:r>
            <a:r>
              <a:rPr lang="en-US" sz="2700" u="none" dirty="0">
                <a:solidFill>
                  <a:srgbClr val="FF0000"/>
                </a:solidFill>
              </a:rPr>
              <a:t> </a:t>
            </a:r>
            <a:r>
              <a:rPr lang="en-US" sz="2700" u="none" dirty="0" err="1">
                <a:solidFill>
                  <a:srgbClr val="FF0000"/>
                </a:solidFill>
              </a:rPr>
              <a:t>xét</a:t>
            </a:r>
            <a:r>
              <a:rPr lang="en-US" sz="2700" u="none" dirty="0">
                <a:solidFill>
                  <a:srgbClr val="FF0000"/>
                </a:solidFill>
              </a:rPr>
              <a:t> </a:t>
            </a:r>
            <a:r>
              <a:rPr lang="en-US" sz="2700" u="none" dirty="0" err="1">
                <a:solidFill>
                  <a:srgbClr val="FF0000"/>
                </a:solidFill>
              </a:rPr>
              <a:t>tặng</a:t>
            </a:r>
            <a:r>
              <a:rPr lang="en-US" sz="2700" u="none" dirty="0">
                <a:solidFill>
                  <a:srgbClr val="FF0000"/>
                </a:solidFill>
              </a:rPr>
              <a:t> </a:t>
            </a:r>
            <a:r>
              <a:rPr lang="en-US" sz="2700" u="none" dirty="0" err="1">
                <a:solidFill>
                  <a:srgbClr val="FF0000"/>
                </a:solidFill>
              </a:rPr>
              <a:t>các</a:t>
            </a:r>
            <a:r>
              <a:rPr lang="en-US" sz="2700" u="none" dirty="0">
                <a:solidFill>
                  <a:srgbClr val="FF0000"/>
                </a:solidFill>
              </a:rPr>
              <a:t> </a:t>
            </a:r>
            <a:r>
              <a:rPr lang="en-US" sz="2700" u="none" dirty="0" err="1">
                <a:solidFill>
                  <a:srgbClr val="FF0000"/>
                </a:solidFill>
              </a:rPr>
              <a:t>danh</a:t>
            </a:r>
            <a:r>
              <a:rPr lang="en-US" sz="2700" u="none" dirty="0">
                <a:solidFill>
                  <a:srgbClr val="FF0000"/>
                </a:solidFill>
              </a:rPr>
              <a:t> </a:t>
            </a:r>
            <a:r>
              <a:rPr lang="en-US" sz="2700" u="none" dirty="0" err="1">
                <a:solidFill>
                  <a:srgbClr val="FF0000"/>
                </a:solidFill>
              </a:rPr>
              <a:t>hiệu</a:t>
            </a:r>
            <a:r>
              <a:rPr lang="en-US" sz="2700" u="none" dirty="0">
                <a:solidFill>
                  <a:srgbClr val="FF0000"/>
                </a:solidFill>
              </a:rPr>
              <a:t> </a:t>
            </a:r>
            <a:r>
              <a:rPr lang="en-US" sz="2700" u="none" dirty="0" err="1">
                <a:solidFill>
                  <a:srgbClr val="FF0000"/>
                </a:solidFill>
              </a:rPr>
              <a:t>thi</a:t>
            </a:r>
            <a:r>
              <a:rPr lang="en-US" sz="2700" u="none" dirty="0">
                <a:solidFill>
                  <a:srgbClr val="FF0000"/>
                </a:solidFill>
              </a:rPr>
              <a:t> </a:t>
            </a:r>
            <a:r>
              <a:rPr lang="en-US" sz="2700" u="none" dirty="0" err="1">
                <a:solidFill>
                  <a:srgbClr val="FF0000"/>
                </a:solidFill>
              </a:rPr>
              <a:t>đua</a:t>
            </a:r>
            <a:r>
              <a:rPr lang="en-US" sz="2700" u="none" dirty="0">
                <a:solidFill>
                  <a:srgbClr val="FF0000"/>
                </a:solidFill>
              </a:rPr>
              <a:t>, </a:t>
            </a:r>
            <a:r>
              <a:rPr lang="en-US" sz="2700" u="none" dirty="0" err="1">
                <a:solidFill>
                  <a:srgbClr val="FF0000"/>
                </a:solidFill>
              </a:rPr>
              <a:t>hình</a:t>
            </a:r>
            <a:r>
              <a:rPr lang="en-US" sz="2700" u="none" dirty="0">
                <a:solidFill>
                  <a:srgbClr val="FF0000"/>
                </a:solidFill>
              </a:rPr>
              <a:t> </a:t>
            </a:r>
            <a:r>
              <a:rPr lang="en-US" sz="2700" u="none" dirty="0" err="1">
                <a:solidFill>
                  <a:srgbClr val="FF0000"/>
                </a:solidFill>
              </a:rPr>
              <a:t>thức</a:t>
            </a:r>
            <a:r>
              <a:rPr lang="en-US" sz="2700" u="none" dirty="0">
                <a:solidFill>
                  <a:srgbClr val="FF0000"/>
                </a:solidFill>
              </a:rPr>
              <a:t> </a:t>
            </a:r>
            <a:r>
              <a:rPr lang="en-US" sz="2700" u="none" dirty="0" err="1">
                <a:solidFill>
                  <a:srgbClr val="FF0000"/>
                </a:solidFill>
              </a:rPr>
              <a:t>khen</a:t>
            </a:r>
            <a:r>
              <a:rPr lang="en-US" sz="2700" u="none" dirty="0">
                <a:solidFill>
                  <a:srgbClr val="FF0000"/>
                </a:solidFill>
              </a:rPr>
              <a:t> </a:t>
            </a:r>
            <a:r>
              <a:rPr lang="en-US" sz="2700" u="none" dirty="0" err="1">
                <a:solidFill>
                  <a:srgbClr val="FF0000"/>
                </a:solidFill>
              </a:rPr>
              <a:t>thưởng</a:t>
            </a:r>
            <a:r>
              <a:rPr lang="en-US" sz="2700" u="none" dirty="0">
                <a:solidFill>
                  <a:srgbClr val="FF0000"/>
                </a:solidFill>
              </a:rPr>
              <a:t> </a:t>
            </a:r>
            <a:r>
              <a:rPr lang="en-US" sz="2700" u="none" dirty="0" err="1">
                <a:solidFill>
                  <a:srgbClr val="FF0000"/>
                </a:solidFill>
              </a:rPr>
              <a:t>hàng</a:t>
            </a:r>
            <a:r>
              <a:rPr lang="en-US" sz="2700" u="none" dirty="0">
                <a:solidFill>
                  <a:srgbClr val="FF0000"/>
                </a:solidFill>
              </a:rPr>
              <a:t> </a:t>
            </a:r>
            <a:r>
              <a:rPr lang="en-US" sz="2700" u="none" dirty="0" err="1">
                <a:solidFill>
                  <a:srgbClr val="FF0000"/>
                </a:solidFill>
              </a:rPr>
              <a:t>năm</a:t>
            </a:r>
            <a:r>
              <a:rPr lang="en-US" sz="2700" u="none" dirty="0">
                <a:solidFill>
                  <a:srgbClr val="FF0000"/>
                </a:solidFill>
              </a:rPr>
              <a:t>: </a:t>
            </a:r>
            <a:r>
              <a:rPr lang="en-US" sz="2700" u="none" dirty="0" err="1"/>
              <a:t>lựa</a:t>
            </a:r>
            <a:r>
              <a:rPr lang="en-US" sz="2700" u="none" dirty="0"/>
              <a:t> </a:t>
            </a:r>
            <a:r>
              <a:rPr lang="en-US" sz="2700" u="none" dirty="0" err="1"/>
              <a:t>chọn</a:t>
            </a:r>
            <a:r>
              <a:rPr lang="en-US" sz="2700" u="none" dirty="0"/>
              <a:t> </a:t>
            </a:r>
            <a:r>
              <a:rPr lang="en-US" sz="2700" u="none" dirty="0" err="1"/>
              <a:t>trong</a:t>
            </a:r>
            <a:r>
              <a:rPr lang="en-US" sz="2700" u="none" dirty="0"/>
              <a:t> </a:t>
            </a:r>
            <a:r>
              <a:rPr lang="en-US" sz="2700" u="none" dirty="0" err="1"/>
              <a:t>số</a:t>
            </a:r>
            <a:r>
              <a:rPr lang="en-US" sz="2700" u="none" dirty="0"/>
              <a:t> </a:t>
            </a:r>
            <a:r>
              <a:rPr lang="en-US" sz="2700" u="none" dirty="0" err="1"/>
              <a:t>các</a:t>
            </a:r>
            <a:r>
              <a:rPr lang="en-US" sz="2700" u="none" dirty="0"/>
              <a:t> </a:t>
            </a:r>
            <a:r>
              <a:rPr lang="en-US" sz="2700" u="none" dirty="0" err="1"/>
              <a:t>cá</a:t>
            </a:r>
            <a:r>
              <a:rPr lang="en-US" sz="2700" u="none" dirty="0"/>
              <a:t> </a:t>
            </a:r>
            <a:r>
              <a:rPr lang="en-US" sz="2700" u="none" dirty="0" err="1"/>
              <a:t>nhân</a:t>
            </a:r>
            <a:r>
              <a:rPr lang="en-US" sz="2700" u="none" dirty="0"/>
              <a:t>, </a:t>
            </a:r>
            <a:r>
              <a:rPr lang="en-US" sz="2700" u="none" dirty="0" err="1"/>
              <a:t>tập</a:t>
            </a:r>
            <a:r>
              <a:rPr lang="en-US" sz="2700" u="none" dirty="0"/>
              <a:t> </a:t>
            </a:r>
            <a:r>
              <a:rPr lang="en-US" sz="2700" u="none" dirty="0" err="1"/>
              <a:t>thể</a:t>
            </a:r>
            <a:r>
              <a:rPr lang="en-US" sz="2700" u="none" dirty="0"/>
              <a:t> </a:t>
            </a:r>
            <a:r>
              <a:rPr lang="en-US" sz="2700" u="none" dirty="0" err="1"/>
              <a:t>tiêu</a:t>
            </a:r>
            <a:r>
              <a:rPr lang="en-US" sz="2700" u="none" dirty="0"/>
              <a:t> </a:t>
            </a:r>
            <a:r>
              <a:rPr lang="en-US" sz="2700" u="none" dirty="0" err="1"/>
              <a:t>biểu</a:t>
            </a:r>
            <a:r>
              <a:rPr lang="en-US" sz="2700" u="none" dirty="0"/>
              <a:t> </a:t>
            </a:r>
            <a:r>
              <a:rPr lang="en-US" sz="2700" u="none" dirty="0" err="1"/>
              <a:t>xuất</a:t>
            </a:r>
            <a:r>
              <a:rPr lang="en-US" sz="2700" u="none" dirty="0"/>
              <a:t> </a:t>
            </a:r>
            <a:r>
              <a:rPr lang="en-US" sz="2700" u="none" dirty="0" err="1"/>
              <a:t>sắc</a:t>
            </a:r>
            <a:r>
              <a:rPr lang="en-US" sz="2700" u="none" dirty="0"/>
              <a:t> </a:t>
            </a:r>
            <a:r>
              <a:rPr lang="en-US" sz="2700" u="none" dirty="0" err="1"/>
              <a:t>có</a:t>
            </a:r>
            <a:r>
              <a:rPr lang="en-US" sz="2700" u="none" dirty="0"/>
              <a:t> </a:t>
            </a:r>
            <a:r>
              <a:rPr lang="en-US" sz="2700" u="none" dirty="0">
                <a:solidFill>
                  <a:srgbClr val="FF0000"/>
                </a:solidFill>
              </a:rPr>
              <a:t>02 </a:t>
            </a:r>
            <a:r>
              <a:rPr lang="en-US" sz="2700" u="none" dirty="0" err="1">
                <a:solidFill>
                  <a:srgbClr val="FF0000"/>
                </a:solidFill>
              </a:rPr>
              <a:t>năm</a:t>
            </a:r>
            <a:r>
              <a:rPr lang="en-US" sz="2700" u="none" dirty="0">
                <a:solidFill>
                  <a:srgbClr val="FF0000"/>
                </a:solidFill>
              </a:rPr>
              <a:t> </a:t>
            </a:r>
            <a:r>
              <a:rPr lang="en-US" sz="2700" u="none" dirty="0" err="1">
                <a:solidFill>
                  <a:srgbClr val="FF0000"/>
                </a:solidFill>
              </a:rPr>
              <a:t>liên</a:t>
            </a:r>
            <a:r>
              <a:rPr lang="en-US" sz="2700" u="none" dirty="0">
                <a:solidFill>
                  <a:srgbClr val="FF0000"/>
                </a:solidFill>
              </a:rPr>
              <a:t> </a:t>
            </a:r>
            <a:r>
              <a:rPr lang="en-US" sz="2700" u="none" dirty="0" err="1">
                <a:solidFill>
                  <a:srgbClr val="FF0000"/>
                </a:solidFill>
              </a:rPr>
              <a:t>tục</a:t>
            </a:r>
            <a:r>
              <a:rPr lang="en-US" sz="2700" u="none" dirty="0">
                <a:solidFill>
                  <a:srgbClr val="FF0000"/>
                </a:solidFill>
              </a:rPr>
              <a:t> </a:t>
            </a:r>
            <a:r>
              <a:rPr lang="en-US" sz="2700" u="none" dirty="0" err="1">
                <a:solidFill>
                  <a:srgbClr val="002060"/>
                </a:solidFill>
              </a:rPr>
              <a:t>được</a:t>
            </a:r>
            <a:r>
              <a:rPr lang="en-US" sz="2700" u="none" dirty="0">
                <a:solidFill>
                  <a:srgbClr val="002060"/>
                </a:solidFill>
              </a:rPr>
              <a:t> </a:t>
            </a:r>
            <a:r>
              <a:rPr lang="en-US" sz="2700" u="none" dirty="0" err="1">
                <a:solidFill>
                  <a:srgbClr val="002060"/>
                </a:solidFill>
              </a:rPr>
              <a:t>các</a:t>
            </a:r>
            <a:r>
              <a:rPr lang="en-US" sz="2700" u="none" dirty="0">
                <a:solidFill>
                  <a:srgbClr val="002060"/>
                </a:solidFill>
              </a:rPr>
              <a:t> </a:t>
            </a:r>
            <a:r>
              <a:rPr lang="en-US" sz="2700" u="none" dirty="0" err="1">
                <a:solidFill>
                  <a:srgbClr val="002060"/>
                </a:solidFill>
              </a:rPr>
              <a:t>cơ</a:t>
            </a:r>
            <a:r>
              <a:rPr lang="en-US" sz="2700" u="none" dirty="0">
                <a:solidFill>
                  <a:srgbClr val="002060"/>
                </a:solidFill>
              </a:rPr>
              <a:t> </a:t>
            </a:r>
            <a:r>
              <a:rPr lang="en-US" sz="2700" u="none" dirty="0" err="1">
                <a:solidFill>
                  <a:srgbClr val="002060"/>
                </a:solidFill>
              </a:rPr>
              <a:t>quan</a:t>
            </a:r>
            <a:r>
              <a:rPr lang="en-US" sz="2700" u="none" dirty="0">
                <a:solidFill>
                  <a:srgbClr val="002060"/>
                </a:solidFill>
              </a:rPr>
              <a:t>, </a:t>
            </a:r>
            <a:r>
              <a:rPr lang="en-US" sz="2700" u="none" dirty="0" err="1">
                <a:solidFill>
                  <a:srgbClr val="002060"/>
                </a:solidFill>
              </a:rPr>
              <a:t>đơn</a:t>
            </a:r>
            <a:r>
              <a:rPr lang="en-US" sz="2700" u="none" dirty="0">
                <a:solidFill>
                  <a:srgbClr val="002060"/>
                </a:solidFill>
              </a:rPr>
              <a:t> </a:t>
            </a:r>
            <a:r>
              <a:rPr lang="en-US" sz="2700" u="none" dirty="0" err="1">
                <a:solidFill>
                  <a:srgbClr val="002060"/>
                </a:solidFill>
              </a:rPr>
              <a:t>vị</a:t>
            </a:r>
            <a:r>
              <a:rPr lang="en-US" sz="2700" u="none" dirty="0">
                <a:solidFill>
                  <a:srgbClr val="002060"/>
                </a:solidFill>
              </a:rPr>
              <a:t>, </a:t>
            </a:r>
            <a:r>
              <a:rPr lang="en-US" sz="2700" u="none" dirty="0" err="1">
                <a:solidFill>
                  <a:srgbClr val="002060"/>
                </a:solidFill>
              </a:rPr>
              <a:t>địa</a:t>
            </a:r>
            <a:r>
              <a:rPr lang="en-US" sz="2700" u="none" dirty="0">
                <a:solidFill>
                  <a:srgbClr val="002060"/>
                </a:solidFill>
              </a:rPr>
              <a:t> </a:t>
            </a:r>
            <a:r>
              <a:rPr lang="en-US" sz="2700" u="none" dirty="0" err="1">
                <a:solidFill>
                  <a:srgbClr val="002060"/>
                </a:solidFill>
              </a:rPr>
              <a:t>phương</a:t>
            </a:r>
            <a:r>
              <a:rPr lang="en-US" sz="2700" u="none" dirty="0">
                <a:solidFill>
                  <a:srgbClr val="002060"/>
                </a:solidFill>
              </a:rPr>
              <a:t> </a:t>
            </a:r>
            <a:r>
              <a:rPr lang="en-US" sz="2700" u="none" dirty="0" err="1">
                <a:solidFill>
                  <a:srgbClr val="002060"/>
                </a:solidFill>
              </a:rPr>
              <a:t>thuộc</a:t>
            </a:r>
            <a:r>
              <a:rPr lang="en-US" sz="2700" u="none" dirty="0">
                <a:solidFill>
                  <a:srgbClr val="002060"/>
                </a:solidFill>
              </a:rPr>
              <a:t> </a:t>
            </a:r>
            <a:r>
              <a:rPr lang="en-US" sz="2700" u="none" dirty="0" err="1">
                <a:solidFill>
                  <a:srgbClr val="002060"/>
                </a:solidFill>
              </a:rPr>
              <a:t>thành</a:t>
            </a:r>
            <a:r>
              <a:rPr lang="en-US" sz="2700" u="none" dirty="0">
                <a:solidFill>
                  <a:srgbClr val="002060"/>
                </a:solidFill>
              </a:rPr>
              <a:t> </a:t>
            </a:r>
            <a:r>
              <a:rPr lang="en-US" sz="2700" u="none" dirty="0" err="1">
                <a:solidFill>
                  <a:srgbClr val="002060"/>
                </a:solidFill>
              </a:rPr>
              <a:t>phố</a:t>
            </a:r>
            <a:r>
              <a:rPr lang="en-US" sz="2700" u="none" dirty="0">
                <a:solidFill>
                  <a:srgbClr val="002060"/>
                </a:solidFill>
              </a:rPr>
              <a:t> </a:t>
            </a:r>
            <a:r>
              <a:rPr lang="en-US" sz="2700" u="none" dirty="0" err="1">
                <a:solidFill>
                  <a:srgbClr val="FF0000"/>
                </a:solidFill>
              </a:rPr>
              <a:t>tặng</a:t>
            </a:r>
            <a:r>
              <a:rPr lang="en-US" sz="2700" u="none" dirty="0">
                <a:solidFill>
                  <a:srgbClr val="FF0000"/>
                </a:solidFill>
              </a:rPr>
              <a:t> </a:t>
            </a:r>
            <a:r>
              <a:rPr lang="en-US" sz="2700" u="none" dirty="0" err="1">
                <a:solidFill>
                  <a:srgbClr val="FF0000"/>
                </a:solidFill>
              </a:rPr>
              <a:t>Giấy</a:t>
            </a:r>
            <a:r>
              <a:rPr lang="en-US" sz="2700" u="none" dirty="0">
                <a:solidFill>
                  <a:srgbClr val="FF0000"/>
                </a:solidFill>
              </a:rPr>
              <a:t> </a:t>
            </a:r>
            <a:r>
              <a:rPr lang="en-US" sz="2700" u="none" dirty="0" err="1">
                <a:solidFill>
                  <a:srgbClr val="FF0000"/>
                </a:solidFill>
              </a:rPr>
              <a:t>khen</a:t>
            </a:r>
            <a:r>
              <a:rPr lang="en-US" sz="2700" u="none" dirty="0">
                <a:solidFill>
                  <a:srgbClr val="FF0000"/>
                </a:solidFill>
              </a:rPr>
              <a:t> </a:t>
            </a:r>
            <a:r>
              <a:rPr lang="en-US" sz="2700" u="none" dirty="0" err="1">
                <a:solidFill>
                  <a:srgbClr val="002060"/>
                </a:solidFill>
              </a:rPr>
              <a:t>về</a:t>
            </a:r>
            <a:r>
              <a:rPr lang="en-US" sz="2700" u="none" dirty="0">
                <a:solidFill>
                  <a:srgbClr val="002060"/>
                </a:solidFill>
              </a:rPr>
              <a:t> </a:t>
            </a:r>
            <a:r>
              <a:rPr lang="en-US" sz="2700" u="none" dirty="0" err="1">
                <a:solidFill>
                  <a:srgbClr val="002060"/>
                </a:solidFill>
              </a:rPr>
              <a:t>thành</a:t>
            </a:r>
            <a:r>
              <a:rPr lang="en-US" sz="2700" u="none" dirty="0">
                <a:solidFill>
                  <a:srgbClr val="002060"/>
                </a:solidFill>
              </a:rPr>
              <a:t> </a:t>
            </a:r>
            <a:r>
              <a:rPr lang="en-US" sz="2700" u="none" dirty="0" err="1">
                <a:solidFill>
                  <a:srgbClr val="002060"/>
                </a:solidFill>
              </a:rPr>
              <a:t>tích</a:t>
            </a:r>
            <a:r>
              <a:rPr lang="en-US" sz="2700" u="none" dirty="0">
                <a:solidFill>
                  <a:srgbClr val="002060"/>
                </a:solidFill>
              </a:rPr>
              <a:t> </a:t>
            </a:r>
            <a:r>
              <a:rPr lang="en-US" sz="2700" u="none" dirty="0" err="1">
                <a:solidFill>
                  <a:srgbClr val="002060"/>
                </a:solidFill>
              </a:rPr>
              <a:t>hằng</a:t>
            </a:r>
            <a:r>
              <a:rPr lang="en-US" sz="2700" u="none" dirty="0">
                <a:solidFill>
                  <a:srgbClr val="002060"/>
                </a:solidFill>
              </a:rPr>
              <a:t> </a:t>
            </a:r>
            <a:r>
              <a:rPr lang="en-US" sz="2700" u="none" dirty="0" err="1">
                <a:solidFill>
                  <a:srgbClr val="002060"/>
                </a:solidFill>
              </a:rPr>
              <a:t>năm</a:t>
            </a:r>
            <a:r>
              <a:rPr lang="en-US" sz="2700" u="none" dirty="0" smtClean="0">
                <a:solidFill>
                  <a:srgbClr val="FF0000"/>
                </a:solidFill>
              </a:rPr>
              <a:t>.</a:t>
            </a:r>
            <a:endParaRPr lang="en-US" sz="2700" dirty="0">
              <a:solidFill>
                <a:srgbClr val="FF0000"/>
              </a:solidFill>
            </a:endParaRPr>
          </a:p>
        </p:txBody>
      </p:sp>
    </p:spTree>
    <p:extLst>
      <p:ext uri="{BB962C8B-B14F-4D97-AF65-F5344CB8AC3E}">
        <p14:creationId xmlns:p14="http://schemas.microsoft.com/office/powerpoint/2010/main" val="93826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846263" y="1054100"/>
            <a:ext cx="7239000" cy="1323975"/>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57150">
            <a:solidFill>
              <a:srgbClr val="FF0000"/>
            </a:solidFill>
            <a:miter lim="800000"/>
            <a:headEnd/>
            <a:tailEnd/>
          </a:ln>
        </p:spPr>
        <p:txBody>
          <a:bodyPr>
            <a:spAutoFit/>
          </a:bodyPr>
          <a:lstStyle>
            <a:lvl1pPr marL="263525"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defRPr/>
            </a:pPr>
            <a:r>
              <a:rPr lang="en-US" sz="2000" i="1" dirty="0" smtClean="0">
                <a:solidFill>
                  <a:srgbClr val="002060"/>
                </a:solidFill>
                <a:latin typeface="Times New Roman" pitchFamily="18" charset="0"/>
                <a:cs typeface="Times New Roman" pitchFamily="18" charset="0"/>
              </a:rPr>
              <a:t>       </a:t>
            </a:r>
            <a:r>
              <a:rPr lang="vi-VN" sz="2000" i="1" dirty="0" smtClean="0">
                <a:solidFill>
                  <a:srgbClr val="002060"/>
                </a:solidFill>
                <a:latin typeface="Times New Roman" pitchFamily="18" charset="0"/>
                <a:cs typeface="Times New Roman" pitchFamily="18" charset="0"/>
              </a:rPr>
              <a:t>Kế thừa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hợp</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nhất</a:t>
            </a:r>
            <a:r>
              <a:rPr lang="vi-VN" sz="2000" i="1" dirty="0" smtClean="0">
                <a:solidFill>
                  <a:srgbClr val="002060"/>
                </a:solidFill>
                <a:latin typeface="Times New Roman" pitchFamily="18" charset="0"/>
                <a:cs typeface="Times New Roman" pitchFamily="18" charset="0"/>
              </a:rPr>
              <a:t> NĐ số 42/2010; NĐ số 39/2012; NĐ số</a:t>
            </a:r>
            <a:r>
              <a:rPr lang="en-US" sz="2000" i="1" dirty="0" smtClean="0">
                <a:solidFill>
                  <a:srgbClr val="002060"/>
                </a:solidFill>
                <a:latin typeface="Times New Roman" pitchFamily="18" charset="0"/>
                <a:cs typeface="Times New Roman" pitchFamily="18" charset="0"/>
              </a:rPr>
              <a:t/>
            </a:r>
            <a:br>
              <a:rPr lang="en-US" sz="2000" i="1" dirty="0" smtClean="0">
                <a:solidFill>
                  <a:srgbClr val="002060"/>
                </a:solidFill>
                <a:latin typeface="Times New Roman" pitchFamily="18" charset="0"/>
                <a:cs typeface="Times New Roman" pitchFamily="18" charset="0"/>
              </a:rPr>
            </a:br>
            <a:r>
              <a:rPr lang="vi-VN" sz="2000" i="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vi-VN" sz="2000" i="1" dirty="0" smtClean="0">
                <a:solidFill>
                  <a:srgbClr val="002060"/>
                </a:solidFill>
                <a:latin typeface="Times New Roman" pitchFamily="18" charset="0"/>
                <a:cs typeface="Times New Roman" pitchFamily="18" charset="0"/>
              </a:rPr>
              <a:t>65/2014  và bổ sung một số quy định</a:t>
            </a:r>
            <a:r>
              <a:rPr lang="en-US" sz="2000" i="1" dirty="0" smtClean="0">
                <a:solidFill>
                  <a:srgbClr val="002060"/>
                </a:solidFill>
                <a:latin typeface="Times New Roman" pitchFamily="18" charset="0"/>
                <a:cs typeface="Times New Roman" pitchFamily="18" charset="0"/>
              </a:rPr>
              <a:t> </a:t>
            </a:r>
            <a:r>
              <a:rPr lang="vi-VN" sz="2000" i="1" dirty="0" smtClean="0">
                <a:solidFill>
                  <a:srgbClr val="002060"/>
                </a:solidFill>
                <a:latin typeface="Times New Roman" pitchFamily="18" charset="0"/>
                <a:cs typeface="Times New Roman" pitchFamily="18" charset="0"/>
              </a:rPr>
              <a:t>từ Thông tư 07/2014 /TT-</a:t>
            </a:r>
            <a:r>
              <a:rPr lang="en-US" sz="2000" i="1" dirty="0" smtClean="0">
                <a:solidFill>
                  <a:srgbClr val="002060"/>
                </a:solidFill>
                <a:latin typeface="Times New Roman" pitchFamily="18" charset="0"/>
                <a:cs typeface="Times New Roman" pitchFamily="18" charset="0"/>
              </a:rPr>
              <a:t/>
            </a:r>
            <a:br>
              <a:rPr lang="en-US" sz="2000" i="1" dirty="0" smtClean="0">
                <a:solidFill>
                  <a:srgbClr val="002060"/>
                </a:solidFill>
                <a:latin typeface="Times New Roman" pitchFamily="18" charset="0"/>
                <a:cs typeface="Times New Roman" pitchFamily="18" charset="0"/>
              </a:rPr>
            </a:br>
            <a:r>
              <a:rPr lang="en-US" sz="2000" i="1" dirty="0" smtClean="0">
                <a:solidFill>
                  <a:srgbClr val="002060"/>
                </a:solidFill>
                <a:latin typeface="Times New Roman" pitchFamily="18" charset="0"/>
                <a:cs typeface="Times New Roman" pitchFamily="18" charset="0"/>
              </a:rPr>
              <a:t>   </a:t>
            </a:r>
            <a:r>
              <a:rPr lang="vi-VN" sz="2000" i="1" dirty="0" smtClean="0">
                <a:solidFill>
                  <a:srgbClr val="002060"/>
                </a:solidFill>
                <a:latin typeface="Times New Roman" pitchFamily="18" charset="0"/>
                <a:cs typeface="Times New Roman" pitchFamily="18" charset="0"/>
              </a:rPr>
              <a:t>BNV</a:t>
            </a:r>
            <a:endParaRPr lang="en-US" sz="2000" i="1" dirty="0" smtClean="0">
              <a:solidFill>
                <a:srgbClr val="002060"/>
              </a:solidFill>
              <a:latin typeface="Times New Roman" pitchFamily="18" charset="0"/>
              <a:cs typeface="Times New Roman" pitchFamily="18" charset="0"/>
            </a:endParaRPr>
          </a:p>
          <a:p>
            <a:pPr algn="just" eaLnBrk="1" hangingPunct="1">
              <a:defRPr/>
            </a:pPr>
            <a:r>
              <a:rPr lang="en-US" sz="2000" b="1" dirty="0" err="1" smtClean="0">
                <a:solidFill>
                  <a:srgbClr val="FF0000"/>
                </a:solidFill>
                <a:latin typeface="Times New Roman" pitchFamily="18" charset="0"/>
                <a:cs typeface="Times New Roman" pitchFamily="18" charset="0"/>
              </a:rPr>
              <a:t>Bố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cục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gồm</a:t>
            </a:r>
            <a:r>
              <a:rPr lang="en-US" sz="2000" b="1" dirty="0" smtClean="0">
                <a:solidFill>
                  <a:srgbClr val="FF0000"/>
                </a:solidFill>
                <a:latin typeface="Times New Roman" pitchFamily="18" charset="0"/>
                <a:cs typeface="Times New Roman" pitchFamily="18" charset="0"/>
              </a:rPr>
              <a:t> </a:t>
            </a:r>
            <a:r>
              <a:rPr lang="vi-VN" sz="2000" b="1" dirty="0" smtClean="0">
                <a:solidFill>
                  <a:srgbClr val="FF0000"/>
                </a:solidFill>
                <a:latin typeface="Times New Roman" pitchFamily="18" charset="0"/>
                <a:cs typeface="Times New Roman" pitchFamily="18" charset="0"/>
              </a:rPr>
              <a:t>08 chương, 80 điều, kèm theo phụ lục 09 </a:t>
            </a:r>
            <a:r>
              <a:rPr lang="en-US" sz="2000" b="1" dirty="0" err="1" smtClean="0">
                <a:solidFill>
                  <a:srgbClr val="FF0000"/>
                </a:solidFill>
                <a:latin typeface="Times New Roman" pitchFamily="18" charset="0"/>
                <a:cs typeface="Times New Roman" pitchFamily="18" charset="0"/>
              </a:rPr>
              <a:t>biểu</a:t>
            </a:r>
            <a:r>
              <a:rPr lang="en-US" sz="2000" b="1" dirty="0" smtClean="0">
                <a:solidFill>
                  <a:srgbClr val="FF0000"/>
                </a:solidFill>
                <a:latin typeface="Times New Roman" pitchFamily="18" charset="0"/>
                <a:cs typeface="Times New Roman" pitchFamily="18" charset="0"/>
              </a:rPr>
              <a:t> </a:t>
            </a:r>
            <a:r>
              <a:rPr lang="vi-VN" sz="2000" b="1" dirty="0" smtClean="0">
                <a:solidFill>
                  <a:srgbClr val="FF0000"/>
                </a:solidFill>
                <a:latin typeface="Times New Roman" pitchFamily="18" charset="0"/>
                <a:cs typeface="Times New Roman" pitchFamily="18" charset="0"/>
              </a:rPr>
              <a:t>mẫu</a:t>
            </a:r>
            <a:endParaRPr lang="en-US" sz="2400" b="1" dirty="0" smtClean="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76200" y="685800"/>
            <a:ext cx="2286000" cy="1016000"/>
          </a:xfrm>
          <a:prstGeom prst="rect">
            <a:avLst/>
          </a:prstGeom>
          <a:solidFill>
            <a:schemeClr val="accent1">
              <a:lumMod val="20000"/>
              <a:lumOff val="80000"/>
            </a:schemeClr>
          </a:solidFill>
          <a:ln w="57150">
            <a:solidFill>
              <a:srgbClr val="FF0000"/>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000" b="1" dirty="0" err="1" smtClean="0">
                <a:solidFill>
                  <a:srgbClr val="000099"/>
                </a:solidFill>
                <a:latin typeface="Times" pitchFamily="18" charset="0"/>
                <a:cs typeface="Times" pitchFamily="18" charset="0"/>
              </a:rPr>
              <a:t>Nghị</a:t>
            </a:r>
            <a:r>
              <a:rPr lang="en-US" sz="2000" b="1" dirty="0" smtClean="0">
                <a:solidFill>
                  <a:srgbClr val="000099"/>
                </a:solidFill>
                <a:latin typeface="Times" pitchFamily="18" charset="0"/>
                <a:cs typeface="Times" pitchFamily="18" charset="0"/>
              </a:rPr>
              <a:t> </a:t>
            </a:r>
            <a:r>
              <a:rPr lang="en-US" sz="2000" b="1" dirty="0" err="1" smtClean="0">
                <a:solidFill>
                  <a:srgbClr val="000099"/>
                </a:solidFill>
                <a:latin typeface="Times" pitchFamily="18" charset="0"/>
                <a:cs typeface="Times" pitchFamily="18" charset="0"/>
              </a:rPr>
              <a:t>định</a:t>
            </a:r>
            <a:r>
              <a:rPr lang="en-US" sz="2000" b="1" dirty="0" smtClean="0">
                <a:solidFill>
                  <a:srgbClr val="000099"/>
                </a:solidFill>
                <a:latin typeface="Times" pitchFamily="18" charset="0"/>
                <a:cs typeface="Times" pitchFamily="18" charset="0"/>
              </a:rPr>
              <a:t> </a:t>
            </a:r>
            <a:br>
              <a:rPr lang="en-US" sz="2000" b="1" dirty="0" smtClean="0">
                <a:solidFill>
                  <a:srgbClr val="000099"/>
                </a:solidFill>
                <a:latin typeface="Times" pitchFamily="18" charset="0"/>
                <a:cs typeface="Times" pitchFamily="18" charset="0"/>
              </a:rPr>
            </a:br>
            <a:r>
              <a:rPr lang="en-US" sz="2000" b="1" dirty="0" err="1" smtClean="0">
                <a:solidFill>
                  <a:srgbClr val="000099"/>
                </a:solidFill>
                <a:latin typeface="Times" pitchFamily="18" charset="0"/>
                <a:cs typeface="Times" pitchFamily="18" charset="0"/>
              </a:rPr>
              <a:t>số</a:t>
            </a:r>
            <a:r>
              <a:rPr lang="en-US" sz="2000" b="1" dirty="0" smtClean="0">
                <a:solidFill>
                  <a:srgbClr val="000099"/>
                </a:solidFill>
                <a:latin typeface="Times" pitchFamily="18" charset="0"/>
                <a:cs typeface="Times" pitchFamily="18" charset="0"/>
              </a:rPr>
              <a:t> 91/2017/NĐ-CP </a:t>
            </a:r>
            <a:br>
              <a:rPr lang="en-US" sz="2000" b="1" dirty="0" smtClean="0">
                <a:solidFill>
                  <a:srgbClr val="000099"/>
                </a:solidFill>
                <a:latin typeface="Times" pitchFamily="18" charset="0"/>
                <a:cs typeface="Times" pitchFamily="18" charset="0"/>
              </a:rPr>
            </a:br>
            <a:r>
              <a:rPr lang="en-US" sz="2000" b="1" dirty="0" err="1" smtClean="0">
                <a:solidFill>
                  <a:srgbClr val="000099"/>
                </a:solidFill>
                <a:latin typeface="Times" pitchFamily="18" charset="0"/>
                <a:cs typeface="Times" pitchFamily="18" charset="0"/>
              </a:rPr>
              <a:t>của</a:t>
            </a:r>
            <a:r>
              <a:rPr lang="en-US" sz="2000" b="1" dirty="0" smtClean="0">
                <a:solidFill>
                  <a:srgbClr val="000099"/>
                </a:solidFill>
                <a:latin typeface="Times" pitchFamily="18" charset="0"/>
                <a:cs typeface="Times" pitchFamily="18" charset="0"/>
              </a:rPr>
              <a:t> </a:t>
            </a:r>
            <a:r>
              <a:rPr lang="en-US" sz="2000" b="1" dirty="0" err="1" smtClean="0">
                <a:solidFill>
                  <a:srgbClr val="000099"/>
                </a:solidFill>
                <a:latin typeface="Times" pitchFamily="18" charset="0"/>
                <a:cs typeface="Times" pitchFamily="18" charset="0"/>
              </a:rPr>
              <a:t>Chính</a:t>
            </a:r>
            <a:r>
              <a:rPr lang="en-US" sz="2000" b="1" dirty="0" smtClean="0">
                <a:solidFill>
                  <a:srgbClr val="000099"/>
                </a:solidFill>
                <a:latin typeface="Times" pitchFamily="18" charset="0"/>
                <a:cs typeface="Times" pitchFamily="18" charset="0"/>
              </a:rPr>
              <a:t> </a:t>
            </a:r>
            <a:r>
              <a:rPr lang="en-US" sz="2000" b="1" dirty="0" err="1" smtClean="0">
                <a:solidFill>
                  <a:srgbClr val="000099"/>
                </a:solidFill>
                <a:latin typeface="Times" pitchFamily="18" charset="0"/>
                <a:cs typeface="Times" pitchFamily="18" charset="0"/>
              </a:rPr>
              <a:t>phủ</a:t>
            </a:r>
            <a:endParaRPr lang="en-US" sz="2000" b="1" dirty="0" smtClean="0">
              <a:solidFill>
                <a:srgbClr val="000099"/>
              </a:solidFill>
              <a:latin typeface="Times" pitchFamily="18" charset="0"/>
              <a:cs typeface="Times" pitchFamily="18" charset="0"/>
            </a:endParaRPr>
          </a:p>
        </p:txBody>
      </p:sp>
      <p:sp>
        <p:nvSpPr>
          <p:cNvPr id="32772" name="TextBox 8"/>
          <p:cNvSpPr txBox="1">
            <a:spLocks noChangeArrowheads="1"/>
          </p:cNvSpPr>
          <p:nvPr/>
        </p:nvSpPr>
        <p:spPr bwMode="auto">
          <a:xfrm>
            <a:off x="2139950" y="3098800"/>
            <a:ext cx="6927850" cy="1016000"/>
          </a:xfrm>
          <a:prstGeom prst="rect">
            <a:avLst/>
          </a:prstGeom>
          <a:gradFill rotWithShape="1">
            <a:gsLst>
              <a:gs pos="0">
                <a:srgbClr val="83D3FF"/>
              </a:gs>
              <a:gs pos="50000">
                <a:srgbClr val="B5E2FF"/>
              </a:gs>
              <a:gs pos="100000">
                <a:srgbClr val="DBF0FF"/>
              </a:gs>
            </a:gsLst>
            <a:lin ang="8100000" scaled="1"/>
          </a:gradFill>
          <a:ln w="57150">
            <a:solidFill>
              <a:srgbClr val="3333FF"/>
            </a:solidFill>
            <a:miter lim="800000"/>
            <a:headEnd/>
            <a:tailEnd/>
          </a:ln>
        </p:spPr>
        <p:txBody>
          <a:bodyPr>
            <a:spAutoFit/>
          </a:bodyPr>
          <a:lstStyle>
            <a:lvl1pPr marL="263525"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000" i="1" dirty="0" err="1">
                <a:solidFill>
                  <a:srgbClr val="002060"/>
                </a:solidFill>
                <a:latin typeface="Times New Roman" panose="02020603050405020304" pitchFamily="18" charset="0"/>
                <a:cs typeface="Times New Roman" panose="02020603050405020304" pitchFamily="18" charset="0"/>
              </a:rPr>
              <a:t>Về</a:t>
            </a:r>
            <a:r>
              <a:rPr lang="en-US" sz="2000" i="1" dirty="0">
                <a:solidFill>
                  <a:srgbClr val="002060"/>
                </a:solidFill>
                <a:latin typeface="Times New Roman" panose="02020603050405020304" pitchFamily="18" charset="0"/>
                <a:cs typeface="Times New Roman" panose="02020603050405020304" pitchFamily="18" charset="0"/>
              </a:rPr>
              <a:t> </a:t>
            </a:r>
            <a:r>
              <a:rPr lang="vi-VN" sz="2000" i="1" dirty="0">
                <a:solidFill>
                  <a:srgbClr val="002060"/>
                </a:solidFill>
                <a:latin typeface="Times New Roman" panose="02020603050405020304" pitchFamily="18" charset="0"/>
                <a:cs typeface="Times New Roman" panose="02020603050405020304" pitchFamily="18" charset="0"/>
              </a:rPr>
              <a:t>hướng dẫn thi hành NĐ số 91/2017/NĐ-CP</a:t>
            </a:r>
            <a:endParaRPr lang="en-US" sz="2000" i="1" dirty="0">
              <a:solidFill>
                <a:srgbClr val="002060"/>
              </a:solidFill>
              <a:latin typeface="Times New Roman" panose="02020603050405020304" pitchFamily="18" charset="0"/>
              <a:cs typeface="Times New Roman" panose="02020603050405020304" pitchFamily="18" charset="0"/>
            </a:endParaRPr>
          </a:p>
          <a:p>
            <a:pPr algn="just" eaLnBrk="1" hangingPunct="1">
              <a:spcAft>
                <a:spcPts val="600"/>
              </a:spcAft>
            </a:pPr>
            <a:r>
              <a:rPr lang="en-US" sz="2000" b="1" dirty="0" err="1">
                <a:solidFill>
                  <a:srgbClr val="FF0000"/>
                </a:solidFill>
                <a:latin typeface="Times New Roman" panose="02020603050405020304" pitchFamily="18" charset="0"/>
                <a:cs typeface="Times New Roman" panose="02020603050405020304" pitchFamily="18" charset="0"/>
              </a:rPr>
              <a:t>Bố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cục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gồm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có</a:t>
            </a:r>
            <a:r>
              <a:rPr lang="en-US" sz="2000" b="1" dirty="0">
                <a:solidFill>
                  <a:srgbClr val="FF0000"/>
                </a:solidFill>
                <a:latin typeface="Times New Roman" panose="02020603050405020304" pitchFamily="18" charset="0"/>
                <a:cs typeface="Times New Roman" panose="02020603050405020304" pitchFamily="18" charset="0"/>
              </a:rPr>
              <a:t> 14 </a:t>
            </a:r>
            <a:r>
              <a:rPr lang="en-US" sz="2000" b="1" dirty="0" err="1">
                <a:solidFill>
                  <a:srgbClr val="FF0000"/>
                </a:solidFill>
                <a:latin typeface="Times New Roman" panose="02020603050405020304" pitchFamily="18" charset="0"/>
                <a:cs typeface="Times New Roman" panose="02020603050405020304" pitchFamily="18" charset="0"/>
              </a:rPr>
              <a:t>Điều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có</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hiệu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hành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ngày</a:t>
            </a:r>
            <a:r>
              <a:rPr lang="en-US" sz="2000" b="1" dirty="0">
                <a:solidFill>
                  <a:srgbClr val="FF0000"/>
                </a:solidFill>
                <a:latin typeface="Times New Roman" panose="02020603050405020304" pitchFamily="18" charset="0"/>
                <a:cs typeface="Times New Roman" panose="02020603050405020304" pitchFamily="18" charset="0"/>
              </a:rPr>
              <a:t> 01/01/2020</a:t>
            </a:r>
            <a:endParaRPr lang="en-US" sz="2000" b="1" dirty="0">
              <a:solidFill>
                <a:srgbClr val="3333FF"/>
              </a:solidFill>
              <a:latin typeface="Times New Roman" panose="02020603050405020304" pitchFamily="18" charset="0"/>
              <a:cs typeface="Times New Roman" panose="02020603050405020304" pitchFamily="18" charset="0"/>
            </a:endParaRPr>
          </a:p>
        </p:txBody>
      </p:sp>
      <p:sp>
        <p:nvSpPr>
          <p:cNvPr id="32773" name="TextBox 9"/>
          <p:cNvSpPr txBox="1">
            <a:spLocks noChangeArrowheads="1"/>
          </p:cNvSpPr>
          <p:nvPr/>
        </p:nvSpPr>
        <p:spPr bwMode="auto">
          <a:xfrm>
            <a:off x="82550" y="2805112"/>
            <a:ext cx="2286000" cy="1016000"/>
          </a:xfrm>
          <a:prstGeom prst="rect">
            <a:avLst/>
          </a:prstGeom>
          <a:blipFill dpi="0" rotWithShape="1">
            <a:blip r:embed="rId2"/>
            <a:srcRect/>
            <a:stretch>
              <a:fillRect/>
            </a:stretch>
          </a:blipFill>
          <a:ln w="57150">
            <a:solidFill>
              <a:srgbClr val="3333FF"/>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vi-VN" sz="2000" b="1">
                <a:solidFill>
                  <a:srgbClr val="000099"/>
                </a:solidFill>
                <a:latin typeface="Times" panose="02020603050405020304" pitchFamily="18" charset="0"/>
                <a:cs typeface="Times" panose="02020603050405020304" pitchFamily="18" charset="0"/>
              </a:rPr>
              <a:t>Thông tư số </a:t>
            </a:r>
            <a:r>
              <a:rPr lang="en-US" sz="2000" b="1">
                <a:solidFill>
                  <a:srgbClr val="000099"/>
                </a:solidFill>
                <a:latin typeface="Times" panose="02020603050405020304" pitchFamily="18" charset="0"/>
                <a:cs typeface="Times" panose="02020603050405020304" pitchFamily="18" charset="0"/>
              </a:rPr>
              <a:t>12</a:t>
            </a:r>
            <a:r>
              <a:rPr lang="vi-VN" sz="2000" b="1">
                <a:solidFill>
                  <a:srgbClr val="000099"/>
                </a:solidFill>
                <a:latin typeface="Times" panose="02020603050405020304" pitchFamily="18" charset="0"/>
                <a:cs typeface="Times" panose="02020603050405020304" pitchFamily="18" charset="0"/>
              </a:rPr>
              <a:t>/201</a:t>
            </a:r>
            <a:r>
              <a:rPr lang="en-US" sz="2000" b="1">
                <a:solidFill>
                  <a:srgbClr val="000099"/>
                </a:solidFill>
                <a:latin typeface="Times" panose="02020603050405020304" pitchFamily="18" charset="0"/>
                <a:cs typeface="Times" panose="02020603050405020304" pitchFamily="18" charset="0"/>
              </a:rPr>
              <a:t>9</a:t>
            </a:r>
            <a:r>
              <a:rPr lang="vi-VN" sz="2000" b="1">
                <a:solidFill>
                  <a:srgbClr val="000099"/>
                </a:solidFill>
                <a:latin typeface="Times" panose="02020603050405020304" pitchFamily="18" charset="0"/>
                <a:cs typeface="Times" panose="02020603050405020304" pitchFamily="18" charset="0"/>
              </a:rPr>
              <a:t>/TT-BNV của Bộ Nội Vụ</a:t>
            </a:r>
            <a:endParaRPr lang="en-US" sz="2000" b="1">
              <a:solidFill>
                <a:srgbClr val="000099"/>
              </a:solidFill>
              <a:latin typeface="Times" panose="02020603050405020304" pitchFamily="18" charset="0"/>
              <a:cs typeface="Times" panose="02020603050405020304" pitchFamily="18" charset="0"/>
            </a:endParaRPr>
          </a:p>
        </p:txBody>
      </p:sp>
      <p:sp>
        <p:nvSpPr>
          <p:cNvPr id="32774" name="TextBox 11"/>
          <p:cNvSpPr txBox="1">
            <a:spLocks noChangeArrowheads="1"/>
          </p:cNvSpPr>
          <p:nvPr/>
        </p:nvSpPr>
        <p:spPr bwMode="auto">
          <a:xfrm>
            <a:off x="2108200" y="4924961"/>
            <a:ext cx="6929438" cy="1323439"/>
          </a:xfrm>
          <a:prstGeom prst="rect">
            <a:avLst/>
          </a:prstGeom>
          <a:gradFill rotWithShape="1">
            <a:gsLst>
              <a:gs pos="0">
                <a:srgbClr val="BEF397"/>
              </a:gs>
              <a:gs pos="50000">
                <a:srgbClr val="D5F6C0"/>
              </a:gs>
              <a:gs pos="100000">
                <a:srgbClr val="EAFAE0"/>
              </a:gs>
            </a:gsLst>
            <a:lin ang="13500000" scaled="1"/>
          </a:gradFill>
          <a:ln w="57150">
            <a:solidFill>
              <a:srgbClr val="339966"/>
            </a:solidFill>
            <a:miter lim="800000"/>
            <a:headEnd/>
            <a:tailEnd/>
          </a:ln>
        </p:spPr>
        <p:txBody>
          <a:bodyPr>
            <a:spAutoFit/>
          </a:bodyPr>
          <a:lstStyle>
            <a:lvl1pPr marL="263525"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000" i="1" dirty="0" err="1" smtClean="0">
                <a:solidFill>
                  <a:srgbClr val="002060"/>
                </a:solidFill>
                <a:latin typeface="Times New Roman" panose="02020603050405020304" pitchFamily="18" charset="0"/>
                <a:cs typeface="Times New Roman" panose="02020603050405020304" pitchFamily="18" charset="0"/>
              </a:rPr>
              <a:t>Bải</a:t>
            </a:r>
            <a:r>
              <a:rPr lang="en-US" sz="2000" i="1" dirty="0" smtClean="0">
                <a:solidFill>
                  <a:srgbClr val="002060"/>
                </a:solidFill>
                <a:latin typeface="Times New Roman" panose="02020603050405020304" pitchFamily="18" charset="0"/>
                <a:cs typeface="Times New Roman" panose="02020603050405020304" pitchFamily="18" charset="0"/>
              </a:rPr>
              <a:t> </a:t>
            </a:r>
            <a:r>
              <a:rPr lang="en-US" sz="2000" i="1" dirty="0" err="1" smtClean="0">
                <a:solidFill>
                  <a:srgbClr val="002060"/>
                </a:solidFill>
                <a:latin typeface="Times New Roman" panose="02020603050405020304" pitchFamily="18" charset="0"/>
                <a:cs typeface="Times New Roman" panose="02020603050405020304" pitchFamily="18" charset="0"/>
              </a:rPr>
              <a:t>bỏ</a:t>
            </a:r>
            <a:r>
              <a:rPr lang="en-US" sz="2000" i="1" dirty="0" smtClean="0">
                <a:solidFill>
                  <a:srgbClr val="002060"/>
                </a:solidFill>
                <a:latin typeface="Times New Roman" panose="02020603050405020304" pitchFamily="18" charset="0"/>
                <a:cs typeface="Times New Roman" panose="02020603050405020304" pitchFamily="18" charset="0"/>
              </a:rPr>
              <a:t> </a:t>
            </a:r>
            <a:r>
              <a:rPr lang="en-US" sz="2000" i="1" dirty="0" err="1">
                <a:solidFill>
                  <a:srgbClr val="002060"/>
                </a:solidFill>
                <a:latin typeface="Times New Roman" panose="02020603050405020304" pitchFamily="18" charset="0"/>
                <a:cs typeface="Times New Roman" panose="02020603050405020304" pitchFamily="18" charset="0"/>
              </a:rPr>
              <a:t>K</a:t>
            </a:r>
            <a:r>
              <a:rPr lang="en-US" sz="2000" i="1" dirty="0" err="1" smtClean="0">
                <a:solidFill>
                  <a:srgbClr val="002060"/>
                </a:solidFill>
                <a:latin typeface="Times New Roman" panose="02020603050405020304" pitchFamily="18" charset="0"/>
                <a:cs typeface="Times New Roman" panose="02020603050405020304" pitchFamily="18" charset="0"/>
              </a:rPr>
              <a:t>hoản</a:t>
            </a:r>
            <a:r>
              <a:rPr lang="en-US" sz="2000" i="1" dirty="0" smtClean="0">
                <a:solidFill>
                  <a:srgbClr val="002060"/>
                </a:solidFill>
                <a:latin typeface="Times New Roman" panose="02020603050405020304" pitchFamily="18" charset="0"/>
                <a:cs typeface="Times New Roman" panose="02020603050405020304" pitchFamily="18" charset="0"/>
              </a:rPr>
              <a:t> 7 </a:t>
            </a:r>
            <a:r>
              <a:rPr lang="en-US" sz="2000" i="1" dirty="0" err="1" smtClean="0">
                <a:solidFill>
                  <a:srgbClr val="002060"/>
                </a:solidFill>
                <a:latin typeface="Times New Roman" panose="02020603050405020304" pitchFamily="18" charset="0"/>
                <a:cs typeface="Times New Roman" panose="02020603050405020304" pitchFamily="18" charset="0"/>
              </a:rPr>
              <a:t>Điều</a:t>
            </a:r>
            <a:r>
              <a:rPr lang="en-US" sz="2000" i="1" dirty="0" smtClean="0">
                <a:solidFill>
                  <a:srgbClr val="002060"/>
                </a:solidFill>
                <a:latin typeface="Times New Roman" panose="02020603050405020304" pitchFamily="18" charset="0"/>
                <a:cs typeface="Times New Roman" panose="02020603050405020304" pitchFamily="18" charset="0"/>
              </a:rPr>
              <a:t> 2 </a:t>
            </a:r>
            <a:r>
              <a:rPr lang="en-US" sz="2000" i="1" dirty="0" err="1" smtClean="0">
                <a:solidFill>
                  <a:srgbClr val="002060"/>
                </a:solidFill>
                <a:latin typeface="Times New Roman" panose="02020603050405020304" pitchFamily="18" charset="0"/>
                <a:cs typeface="Times New Roman" panose="02020603050405020304" pitchFamily="18" charset="0"/>
              </a:rPr>
              <a:t>của</a:t>
            </a:r>
            <a:r>
              <a:rPr lang="en-US" sz="2000" i="1" dirty="0" smtClean="0">
                <a:solidFill>
                  <a:srgbClr val="002060"/>
                </a:solidFill>
                <a:latin typeface="Times New Roman" panose="02020603050405020304" pitchFamily="18" charset="0"/>
                <a:cs typeface="Times New Roman" panose="02020603050405020304" pitchFamily="18" charset="0"/>
              </a:rPr>
              <a:t> </a:t>
            </a:r>
            <a:r>
              <a:rPr lang="en-US" sz="2000" i="1" dirty="0" err="1" smtClean="0">
                <a:solidFill>
                  <a:srgbClr val="002060"/>
                </a:solidFill>
                <a:latin typeface="Times New Roman" panose="02020603050405020304" pitchFamily="18" charset="0"/>
                <a:cs typeface="Times New Roman" panose="02020603050405020304" pitchFamily="18" charset="0"/>
              </a:rPr>
              <a:t>Thông</a:t>
            </a:r>
            <a:r>
              <a:rPr lang="en-US" sz="2000" i="1" dirty="0" smtClean="0">
                <a:solidFill>
                  <a:srgbClr val="002060"/>
                </a:solidFill>
                <a:latin typeface="Times New Roman" panose="02020603050405020304" pitchFamily="18" charset="0"/>
                <a:cs typeface="Times New Roman" panose="02020603050405020304" pitchFamily="18" charset="0"/>
              </a:rPr>
              <a:t> </a:t>
            </a:r>
            <a:r>
              <a:rPr lang="en-US" sz="2000" i="1" dirty="0" err="1" smtClean="0">
                <a:solidFill>
                  <a:srgbClr val="002060"/>
                </a:solidFill>
                <a:latin typeface="Times New Roman" panose="02020603050405020304" pitchFamily="18" charset="0"/>
                <a:cs typeface="Times New Roman" panose="02020603050405020304" pitchFamily="18" charset="0"/>
              </a:rPr>
              <a:t>tư</a:t>
            </a:r>
            <a:r>
              <a:rPr lang="en-US" sz="2000" i="1" dirty="0" smtClean="0">
                <a:solidFill>
                  <a:srgbClr val="002060"/>
                </a:solidFill>
                <a:latin typeface="Times New Roman" panose="02020603050405020304" pitchFamily="18" charset="0"/>
                <a:cs typeface="Times New Roman" panose="02020603050405020304" pitchFamily="18" charset="0"/>
              </a:rPr>
              <a:t> </a:t>
            </a:r>
            <a:r>
              <a:rPr lang="en-US" sz="2000" i="1" dirty="0" err="1" smtClean="0">
                <a:solidFill>
                  <a:srgbClr val="002060"/>
                </a:solidFill>
                <a:latin typeface="Times New Roman" panose="02020603050405020304" pitchFamily="18" charset="0"/>
                <a:cs typeface="Times New Roman" panose="02020603050405020304" pitchFamily="18" charset="0"/>
              </a:rPr>
              <a:t>số</a:t>
            </a:r>
            <a:r>
              <a:rPr lang="en-US" sz="2000" i="1" dirty="0" smtClean="0">
                <a:solidFill>
                  <a:srgbClr val="002060"/>
                </a:solidFill>
                <a:latin typeface="Times New Roman" panose="02020603050405020304" pitchFamily="18" charset="0"/>
                <a:cs typeface="Times New Roman" panose="02020603050405020304" pitchFamily="18" charset="0"/>
              </a:rPr>
              <a:t> 12/2019/TT-BNV: </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b="1" dirty="0" err="1" smtClean="0">
                <a:solidFill>
                  <a:srgbClr val="FF0000"/>
                </a:solidFill>
                <a:latin typeface="Times New Roman" panose="02020603050405020304" pitchFamily="18" charset="0"/>
                <a:cs typeface="Times New Roman" panose="02020603050405020304" pitchFamily="18" charset="0"/>
              </a:rPr>
              <a:t>Khi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khen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thưởng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với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tổ</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chức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Đảng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đoàn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thể</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thì</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tổ</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chức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Đảng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đoàn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thể</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phải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được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đánh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giá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Hoàn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thành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xuất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sắc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nhiệm</a:t>
            </a:r>
            <a:r>
              <a:rPr lang="en-US" sz="2000" b="1" dirty="0" smtClean="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2775" name="TextBox 12"/>
          <p:cNvSpPr txBox="1">
            <a:spLocks noChangeArrowheads="1"/>
          </p:cNvSpPr>
          <p:nvPr/>
        </p:nvSpPr>
        <p:spPr bwMode="auto">
          <a:xfrm>
            <a:off x="90488" y="4558249"/>
            <a:ext cx="2278062" cy="1015663"/>
          </a:xfrm>
          <a:prstGeom prst="rect">
            <a:avLst/>
          </a:prstGeom>
          <a:gradFill rotWithShape="1">
            <a:gsLst>
              <a:gs pos="0">
                <a:srgbClr val="8FDEA0"/>
              </a:gs>
              <a:gs pos="50000">
                <a:srgbClr val="BCE9C5"/>
              </a:gs>
              <a:gs pos="100000">
                <a:srgbClr val="DFF3E3"/>
              </a:gs>
            </a:gsLst>
            <a:lin ang="13500000" scaled="1"/>
          </a:gradFill>
          <a:ln w="57150">
            <a:solidFill>
              <a:srgbClr val="339966"/>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000" b="1" dirty="0" err="1" smtClean="0">
                <a:solidFill>
                  <a:srgbClr val="002060"/>
                </a:solidFill>
                <a:latin typeface="Times New Roman" panose="02020603050405020304" pitchFamily="18" charset="0"/>
                <a:cs typeface="Times New Roman" panose="02020603050405020304" pitchFamily="18" charset="0"/>
              </a:rPr>
              <a:t>Thông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tư</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số</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ctr" eaLnBrk="1" hangingPunct="1"/>
            <a:r>
              <a:rPr lang="en-US" sz="2000" b="1" dirty="0" smtClean="0">
                <a:solidFill>
                  <a:srgbClr val="002060"/>
                </a:solidFill>
                <a:latin typeface="Times New Roman" panose="02020603050405020304" pitchFamily="18" charset="0"/>
                <a:cs typeface="Times New Roman" panose="02020603050405020304" pitchFamily="18" charset="0"/>
              </a:rPr>
              <a:t>05/2020/TT-BNV</a:t>
            </a:r>
          </a:p>
          <a:p>
            <a:pPr algn="ctr" eaLnBrk="1" hangingPunct="1"/>
            <a:r>
              <a:rPr lang="en-US" sz="2000" b="1" dirty="0" err="1" smtClean="0">
                <a:solidFill>
                  <a:srgbClr val="002060"/>
                </a:solidFill>
                <a:latin typeface="Times New Roman" panose="02020603050405020304" pitchFamily="18" charset="0"/>
                <a:cs typeface="Times New Roman" panose="02020603050405020304" pitchFamily="18" charset="0"/>
              </a:rPr>
              <a:t>của</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Bộ</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Nội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vụ</a:t>
            </a:r>
            <a:endParaRPr lang="en-US"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01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015" y="74103"/>
            <a:ext cx="8954770" cy="7540526"/>
          </a:xfrm>
        </p:spPr>
        <p:txBody>
          <a:bodyPr/>
          <a:lstStyle/>
          <a:p>
            <a:pPr algn="just">
              <a:lnSpc>
                <a:spcPct val="110000"/>
              </a:lnSpc>
              <a:spcBef>
                <a:spcPts val="600"/>
              </a:spcBef>
            </a:pPr>
            <a:r>
              <a:rPr lang="en-US" sz="2800" u="none" dirty="0">
                <a:solidFill>
                  <a:srgbClr val="C00000"/>
                </a:solidFill>
                <a:latin typeface="Times New Roman" panose="02020603050405020304" pitchFamily="18" charset="0"/>
                <a:cs typeface="Times New Roman" panose="02020603050405020304" pitchFamily="18" charset="0"/>
              </a:rPr>
              <a:t>6.2. </a:t>
            </a:r>
            <a:r>
              <a:rPr lang="en-US" sz="2800" u="none" dirty="0" err="1">
                <a:solidFill>
                  <a:srgbClr val="C00000"/>
                </a:solidFill>
                <a:latin typeface="Times New Roman" panose="02020603050405020304" pitchFamily="18" charset="0"/>
                <a:cs typeface="Times New Roman" panose="02020603050405020304" pitchFamily="18" charset="0"/>
              </a:rPr>
              <a:t>Khen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theo</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đợt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theo</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chuyên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đề</a:t>
            </a:r>
            <a:r>
              <a:rPr lang="en-US" sz="2800" u="none" dirty="0" smtClean="0">
                <a:solidFill>
                  <a:srgbClr val="C00000"/>
                </a:solidFill>
                <a:latin typeface="Times New Roman" panose="02020603050405020304" pitchFamily="18" charset="0"/>
                <a:cs typeface="Times New Roman" panose="02020603050405020304" pitchFamily="18" charset="0"/>
              </a:rPr>
              <a:t>:</a:t>
            </a:r>
          </a:p>
          <a:p>
            <a:pPr algn="just"/>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thành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tích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xuất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sắc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tiêu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biểu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được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bình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xét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đợt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chuyên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kết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quả</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thực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hiện</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từ</a:t>
            </a:r>
            <a:r>
              <a:rPr lang="en-US" sz="2800" u="none" dirty="0">
                <a:solidFill>
                  <a:srgbClr val="00B050"/>
                </a:solidFill>
                <a:latin typeface="Times New Roman" panose="02020603050405020304" pitchFamily="18" charset="0"/>
                <a:cs typeface="Times New Roman" panose="02020603050405020304" pitchFamily="18" charset="0"/>
              </a:rPr>
              <a:t> 03 </a:t>
            </a:r>
            <a:r>
              <a:rPr lang="en-US" sz="2800" u="none" dirty="0" err="1">
                <a:solidFill>
                  <a:srgbClr val="00B050"/>
                </a:solidFill>
                <a:latin typeface="Times New Roman" panose="02020603050405020304" pitchFamily="18" charset="0"/>
                <a:cs typeface="Times New Roman" panose="02020603050405020304" pitchFamily="18" charset="0"/>
              </a:rPr>
              <a:t>năm</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trở</a:t>
            </a:r>
            <a:r>
              <a:rPr lang="en-US" sz="2800" u="none" dirty="0">
                <a:solidFill>
                  <a:srgbClr val="00B050"/>
                </a:solidFill>
                <a:latin typeface="Times New Roman" panose="02020603050405020304" pitchFamily="18" charset="0"/>
                <a:cs typeface="Times New Roman" panose="02020603050405020304" pitchFamily="18" charset="0"/>
              </a:rPr>
              <a:t> </a:t>
            </a:r>
            <a:r>
              <a:rPr lang="en-US" sz="2800" u="none" dirty="0" err="1">
                <a:solidFill>
                  <a:srgbClr val="00B050"/>
                </a:solidFill>
                <a:latin typeface="Times New Roman" panose="02020603050405020304" pitchFamily="18" charset="0"/>
                <a:cs typeface="Times New Roman" panose="02020603050405020304" pitchFamily="18" charset="0"/>
              </a:rPr>
              <a:t>lên</a:t>
            </a:r>
            <a:r>
              <a:rPr lang="en-US" sz="2800" u="none" dirty="0">
                <a:latin typeface="Times New Roman" panose="02020603050405020304" pitchFamily="18" charset="0"/>
                <a:cs typeface="Times New Roman" panose="02020603050405020304" pitchFamily="18" charset="0"/>
              </a:rPr>
              <a:t>. </a:t>
            </a:r>
          </a:p>
          <a:p>
            <a:pPr indent="857250" algn="just"/>
            <a:r>
              <a:rPr lang="en-US" sz="2800" u="none" dirty="0" err="1">
                <a:latin typeface="Times New Roman" panose="02020603050405020304" pitchFamily="18" charset="0"/>
                <a:cs typeface="Times New Roman" panose="02020603050405020304" pitchFamily="18" charset="0"/>
              </a:rPr>
              <a:t>Việc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đợt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chuyên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chủ</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yếu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sử</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dụng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hình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thức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khen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thưởng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của</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cơ</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quan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đơn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vị</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chủ</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trì</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phát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động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những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trường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hợp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tích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xuất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sắc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nhằm</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biểu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toàn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toàn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toàn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mới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hồ</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Chủ</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tịch</a:t>
            </a:r>
            <a:r>
              <a:rPr lang="en-US" sz="2800" u="none" dirty="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UBND </a:t>
            </a:r>
            <a:r>
              <a:rPr lang="en-US" sz="2800" u="none" dirty="0" err="1" smtClean="0">
                <a:latin typeface="Times New Roman" panose="02020603050405020304" pitchFamily="18" charset="0"/>
                <a:cs typeface="Times New Roman" panose="02020603050405020304" pitchFamily="18" charset="0"/>
              </a:rPr>
              <a:t>Thành</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endParaRPr lang="en-US" sz="2800" u="none" dirty="0" smtClean="0">
              <a:latin typeface="Times New Roman" panose="02020603050405020304" pitchFamily="18" charset="0"/>
              <a:cs typeface="Times New Roman" panose="02020603050405020304" pitchFamily="18" charset="0"/>
            </a:endParaRPr>
          </a:p>
          <a:p>
            <a:pPr indent="914400" algn="just"/>
            <a:r>
              <a:rPr lang="en-US" sz="2800" u="none" dirty="0" err="1" smtClean="0">
                <a:latin typeface="Times New Roman" panose="02020603050405020304" pitchFamily="18" charset="0"/>
                <a:cs typeface="Times New Roman" panose="02020603050405020304" pitchFamily="18" charset="0"/>
              </a:rPr>
              <a:t>Việc</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nghị</a:t>
            </a:r>
            <a:r>
              <a:rPr lang="en-US" sz="2800" u="none" dirty="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UBND </a:t>
            </a:r>
            <a:r>
              <a:rPr lang="en-US" sz="2800" u="none" dirty="0" err="1" smtClean="0">
                <a:latin typeface="Times New Roman" panose="02020603050405020304" pitchFamily="18" charset="0"/>
                <a:cs typeface="Times New Roman" panose="02020603050405020304" pitchFamily="18" charset="0"/>
              </a:rPr>
              <a:t>Thành</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theo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đợt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chuyên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đề</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căn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cứ</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các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nội</a:t>
            </a:r>
            <a:r>
              <a:rPr lang="en-US" sz="2800" u="none" dirty="0">
                <a:solidFill>
                  <a:srgbClr val="FF0000"/>
                </a:solidFill>
                <a:latin typeface="Times New Roman" panose="02020603050405020304" pitchFamily="18" charset="0"/>
                <a:cs typeface="Times New Roman" panose="02020603050405020304" pitchFamily="18" charset="0"/>
              </a:rPr>
              <a:t> dung, </a:t>
            </a:r>
            <a:r>
              <a:rPr lang="en-US" sz="2800" u="none" dirty="0" err="1">
                <a:solidFill>
                  <a:srgbClr val="FF0000"/>
                </a:solidFill>
                <a:latin typeface="Times New Roman" panose="02020603050405020304" pitchFamily="18" charset="0"/>
                <a:cs typeface="Times New Roman" panose="02020603050405020304" pitchFamily="18" charset="0"/>
              </a:rPr>
              <a:t>tiêu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chí</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tiêu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chuẩn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xét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khen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thưởng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đã</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xây</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dựng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đăng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ký</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phát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động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ngay</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từ</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triển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khai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phát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động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và</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đã</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được</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smtClean="0">
                <a:solidFill>
                  <a:srgbClr val="FF0000"/>
                </a:solidFill>
                <a:latin typeface="Times New Roman" panose="02020603050405020304" pitchFamily="18" charset="0"/>
                <a:cs typeface="Times New Roman" panose="02020603050405020304" pitchFamily="18" charset="0"/>
              </a:rPr>
              <a:t>UBND </a:t>
            </a:r>
            <a:r>
              <a:rPr lang="en-US" sz="2800" u="none" dirty="0" err="1" smtClean="0">
                <a:solidFill>
                  <a:srgbClr val="FF0000"/>
                </a:solidFill>
                <a:latin typeface="Times New Roman" panose="02020603050405020304" pitchFamily="18" charset="0"/>
                <a:cs typeface="Times New Roman" panose="02020603050405020304" pitchFamily="18" charset="0"/>
              </a:rPr>
              <a:t>Thành</a:t>
            </a:r>
            <a:r>
              <a:rPr lang="en-US" sz="2800" u="none" dirty="0" smtClean="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phố</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phê</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duyệt</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theo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quy</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định</a:t>
            </a:r>
            <a:r>
              <a:rPr lang="en-US" sz="2800" u="none" dirty="0">
                <a:solidFill>
                  <a:srgbClr val="FF0000"/>
                </a:solidFill>
                <a:latin typeface="Times New Roman" panose="02020603050405020304" pitchFamily="18" charset="0"/>
                <a:cs typeface="Times New Roman" panose="02020603050405020304" pitchFamily="18" charset="0"/>
              </a:rPr>
              <a:t>.</a:t>
            </a:r>
          </a:p>
          <a:p>
            <a:pPr algn="just">
              <a:lnSpc>
                <a:spcPct val="110000"/>
              </a:lnSpc>
              <a:spcBef>
                <a:spcPts val="600"/>
              </a:spcBef>
            </a:pPr>
            <a:endParaRPr lang="en-US" sz="2800" b="0" u="none" dirty="0">
              <a:solidFill>
                <a:srgbClr val="FF0000"/>
              </a:solidFill>
              <a:latin typeface="+mj-lt"/>
            </a:endParaRPr>
          </a:p>
          <a:p>
            <a:pPr algn="just">
              <a:lnSpc>
                <a:spcPct val="110000"/>
              </a:lnSpc>
              <a:spcBef>
                <a:spcPts val="600"/>
              </a:spcBef>
            </a:pPr>
            <a:endParaRPr lang="en-US" u="none" dirty="0">
              <a:latin typeface="+mj-lt"/>
            </a:endParaRPr>
          </a:p>
        </p:txBody>
      </p:sp>
    </p:spTree>
    <p:extLst>
      <p:ext uri="{BB962C8B-B14F-4D97-AF65-F5344CB8AC3E}">
        <p14:creationId xmlns:p14="http://schemas.microsoft.com/office/powerpoint/2010/main" val="768730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
            <a:ext cx="8686800" cy="6776214"/>
          </a:xfrm>
        </p:spPr>
        <p:txBody>
          <a:bodyPr/>
          <a:lstStyle/>
          <a:p>
            <a:pPr indent="857250" algn="just">
              <a:spcBef>
                <a:spcPts val="200"/>
              </a:spcBef>
              <a:spcAft>
                <a:spcPts val="200"/>
              </a:spcAft>
            </a:pPr>
            <a:r>
              <a:rPr lang="en-US" sz="2700" u="none" dirty="0" err="1" smtClean="0">
                <a:solidFill>
                  <a:srgbClr val="FF0000"/>
                </a:solidFill>
                <a:latin typeface="Times New Roman" panose="02020603050405020304" pitchFamily="18" charset="0"/>
                <a:cs typeface="Times New Roman" panose="02020603050405020304" pitchFamily="18" charset="0"/>
              </a:rPr>
              <a:t>Việc</a:t>
            </a:r>
            <a:r>
              <a:rPr lang="en-US" sz="2700" u="none" dirty="0" smtClean="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khen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thưởng</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cho</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các</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cá</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nhân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tập</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thể</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khi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sơ</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kết</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tổng</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kết</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thực</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hiện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Luật</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Pháp</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lệnh</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Nghị</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định</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hoặc</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phục</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vụ</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Hội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thi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Hội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thao</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Hội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diễn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Liên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hoan</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Lễ</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hội</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Tổng</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điều</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tra</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Bầu</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FF0000"/>
                </a:solidFill>
                <a:latin typeface="Times New Roman" panose="02020603050405020304" pitchFamily="18" charset="0"/>
                <a:cs typeface="Times New Roman" panose="02020603050405020304" pitchFamily="18" charset="0"/>
              </a:rPr>
              <a:t>cử</a:t>
            </a:r>
            <a:r>
              <a:rPr lang="en-US" sz="2700" u="none" dirty="0">
                <a:solidFill>
                  <a:srgbClr val="FF000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chỉ</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được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xem</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xét</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khi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có</a:t>
            </a:r>
            <a:r>
              <a:rPr lang="en-US" sz="2700" u="none" dirty="0">
                <a:solidFill>
                  <a:srgbClr val="002060"/>
                </a:solidFill>
                <a:latin typeface="Times New Roman" panose="02020603050405020304" pitchFamily="18" charset="0"/>
                <a:cs typeface="Times New Roman" panose="02020603050405020304" pitchFamily="18" charset="0"/>
              </a:rPr>
              <a:t> ý </a:t>
            </a:r>
            <a:r>
              <a:rPr lang="en-US" sz="2700" u="none" dirty="0" err="1">
                <a:solidFill>
                  <a:srgbClr val="002060"/>
                </a:solidFill>
                <a:latin typeface="Times New Roman" panose="02020603050405020304" pitchFamily="18" charset="0"/>
                <a:cs typeface="Times New Roman" panose="02020603050405020304" pitchFamily="18" charset="0"/>
              </a:rPr>
              <a:t>kiến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chỉ</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đạo</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của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Lãnh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đạo</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smtClean="0">
                <a:solidFill>
                  <a:srgbClr val="002060"/>
                </a:solidFill>
                <a:latin typeface="Times New Roman" panose="02020603050405020304" pitchFamily="18" charset="0"/>
                <a:cs typeface="Times New Roman" panose="02020603050405020304" pitchFamily="18" charset="0"/>
              </a:rPr>
              <a:t>UBND </a:t>
            </a:r>
            <a:r>
              <a:rPr lang="en-US" sz="2700" u="none" dirty="0" err="1" smtClean="0">
                <a:solidFill>
                  <a:srgbClr val="002060"/>
                </a:solidFill>
                <a:latin typeface="Times New Roman" panose="02020603050405020304" pitchFamily="18" charset="0"/>
                <a:cs typeface="Times New Roman" panose="02020603050405020304" pitchFamily="18" charset="0"/>
              </a:rPr>
              <a:t>Thành</a:t>
            </a:r>
            <a:r>
              <a:rPr lang="en-US" sz="2700" u="none" dirty="0" smtClean="0">
                <a:solidFill>
                  <a:srgbClr val="002060"/>
                </a:solidFill>
                <a:latin typeface="Times New Roman" panose="02020603050405020304" pitchFamily="18" charset="0"/>
                <a:cs typeface="Times New Roman" panose="02020603050405020304" pitchFamily="18" charset="0"/>
              </a:rPr>
              <a:t> </a:t>
            </a:r>
            <a:r>
              <a:rPr lang="en-US" sz="2700" u="none" dirty="0" err="1" smtClean="0">
                <a:solidFill>
                  <a:srgbClr val="002060"/>
                </a:solidFill>
                <a:latin typeface="Times New Roman" panose="02020603050405020304" pitchFamily="18" charset="0"/>
                <a:cs typeface="Times New Roman" panose="02020603050405020304" pitchFamily="18" charset="0"/>
              </a:rPr>
              <a:t>phố</a:t>
            </a:r>
            <a:r>
              <a:rPr lang="en-US" sz="2700" u="none" dirty="0" smtClean="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và</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hướng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dẫn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của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Thường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trực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Hội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đồng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đua</a:t>
            </a:r>
            <a:r>
              <a:rPr lang="en-US" sz="2700" u="none" dirty="0">
                <a:solidFill>
                  <a:srgbClr val="002060"/>
                </a:solidFill>
                <a:latin typeface="Times New Roman" panose="02020603050405020304" pitchFamily="18" charset="0"/>
                <a:cs typeface="Times New Roman" panose="02020603050405020304" pitchFamily="18" charset="0"/>
              </a:rPr>
              <a:t> - </a:t>
            </a:r>
            <a:r>
              <a:rPr lang="en-US" sz="2700" u="none" dirty="0" err="1">
                <a:solidFill>
                  <a:srgbClr val="002060"/>
                </a:solidFill>
                <a:latin typeface="Times New Roman" panose="02020603050405020304" pitchFamily="18" charset="0"/>
                <a:cs typeface="Times New Roman" panose="02020603050405020304" pitchFamily="18" charset="0"/>
              </a:rPr>
              <a:t>Khen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thưởng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thành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phố</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chủ</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yếu</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trình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khen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thưởng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cho</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các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cá</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nhân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tập</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thể</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trực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tiếp</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tham</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gia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hoặc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đạt</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các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giải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thưởng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theo</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quy</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định</a:t>
            </a:r>
            <a:r>
              <a:rPr lang="en-US" sz="2700" u="none" dirty="0">
                <a:solidFill>
                  <a:srgbClr val="002060"/>
                </a:solidFill>
                <a:latin typeface="Times New Roman" panose="02020603050405020304" pitchFamily="18" charset="0"/>
                <a:cs typeface="Times New Roman" panose="02020603050405020304" pitchFamily="18" charset="0"/>
              </a:rPr>
              <a:t>. </a:t>
            </a:r>
          </a:p>
          <a:p>
            <a:pPr marL="292100" indent="-292100" algn="just">
              <a:spcBef>
                <a:spcPts val="200"/>
              </a:spcBef>
              <a:spcAft>
                <a:spcPts val="200"/>
              </a:spcAft>
            </a:pPr>
            <a:r>
              <a:rPr lang="en-US" sz="2700" u="none" dirty="0" smtClean="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Khen</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thưởng</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đối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với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gia</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đình</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đạt</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danh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hiệu</a:t>
            </a:r>
            <a:r>
              <a:rPr lang="en-US" sz="2700" u="none" dirty="0">
                <a:solidFill>
                  <a:srgbClr val="002060"/>
                </a:solidFill>
                <a:latin typeface="Times New Roman" panose="02020603050405020304" pitchFamily="18" charset="0"/>
                <a:cs typeface="Times New Roman" panose="02020603050405020304" pitchFamily="18" charset="0"/>
              </a:rPr>
              <a:t> “Gia </a:t>
            </a:r>
            <a:r>
              <a:rPr lang="en-US" sz="2700" u="none" dirty="0" err="1">
                <a:solidFill>
                  <a:srgbClr val="002060"/>
                </a:solidFill>
                <a:latin typeface="Times New Roman" panose="02020603050405020304" pitchFamily="18" charset="0"/>
                <a:cs typeface="Times New Roman" panose="02020603050405020304" pitchFamily="18" charset="0"/>
              </a:rPr>
              <a:t>đình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văn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hóa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và</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có</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đóng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góp</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về</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công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sức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đất</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đai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tài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sản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cho</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địa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phương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xã</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hội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mang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lại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hiệu</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quả</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đã</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được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công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nhận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và</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nhân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rộng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trên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địa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bàn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Thành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phố</a:t>
            </a:r>
            <a:r>
              <a:rPr lang="en-US" sz="2700" u="none" dirty="0">
                <a:solidFill>
                  <a:srgbClr val="002060"/>
                </a:solidFill>
                <a:latin typeface="Times New Roman" panose="02020603050405020304" pitchFamily="18" charset="0"/>
                <a:cs typeface="Times New Roman" panose="02020603050405020304" pitchFamily="18" charset="0"/>
              </a:rPr>
              <a:t>.</a:t>
            </a:r>
          </a:p>
          <a:p>
            <a:pPr marL="292100" indent="-292100" algn="just">
              <a:spcBef>
                <a:spcPts val="200"/>
              </a:spcBef>
              <a:spcAft>
                <a:spcPts val="200"/>
              </a:spcAft>
            </a:pPr>
            <a:r>
              <a:rPr lang="en-US" sz="2700" u="none" dirty="0" smtClean="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Khen</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về</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thành</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tích</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hoạt</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động</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từ</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thiện</a:t>
            </a:r>
            <a:r>
              <a:rPr lang="en-US" sz="2700" u="none" dirty="0">
                <a:solidFill>
                  <a:srgbClr val="C00000"/>
                </a:solidFill>
                <a:latin typeface="Times New Roman" panose="02020603050405020304" pitchFamily="18" charset="0"/>
                <a:cs typeface="Times New Roman" panose="02020603050405020304" pitchFamily="18" charset="0"/>
              </a:rPr>
              <a:t> - </a:t>
            </a:r>
            <a:r>
              <a:rPr lang="en-US" sz="2700" u="none" dirty="0" err="1">
                <a:solidFill>
                  <a:srgbClr val="C00000"/>
                </a:solidFill>
                <a:latin typeface="Times New Roman" panose="02020603050405020304" pitchFamily="18" charset="0"/>
                <a:cs typeface="Times New Roman" panose="02020603050405020304" pitchFamily="18" charset="0"/>
              </a:rPr>
              <a:t>xã</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C00000"/>
                </a:solidFill>
                <a:latin typeface="Times New Roman" panose="02020603050405020304" pitchFamily="18" charset="0"/>
                <a:cs typeface="Times New Roman" panose="02020603050405020304" pitchFamily="18" charset="0"/>
              </a:rPr>
              <a:t>hội</a:t>
            </a:r>
            <a:r>
              <a:rPr lang="en-US" sz="2700" u="none" dirty="0">
                <a:solidFill>
                  <a:srgbClr val="C0000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tùy</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đối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tượng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tính</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chất</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và</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hiệu</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quả</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mang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lại</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của</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việc</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vận</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động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đóng</a:t>
            </a:r>
            <a:r>
              <a:rPr lang="en-US" sz="2700" u="none" dirty="0">
                <a:solidFill>
                  <a:srgbClr val="002060"/>
                </a:solidFill>
                <a:latin typeface="Times New Roman" panose="02020603050405020304" pitchFamily="18" charset="0"/>
                <a:cs typeface="Times New Roman" panose="02020603050405020304" pitchFamily="18" charset="0"/>
              </a:rPr>
              <a:t> </a:t>
            </a:r>
            <a:r>
              <a:rPr lang="en-US" sz="2700" u="none" dirty="0" err="1">
                <a:solidFill>
                  <a:srgbClr val="002060"/>
                </a:solidFill>
                <a:latin typeface="Times New Roman" panose="02020603050405020304" pitchFamily="18" charset="0"/>
                <a:cs typeface="Times New Roman" panose="02020603050405020304" pitchFamily="18" charset="0"/>
              </a:rPr>
              <a:t>góp</a:t>
            </a:r>
            <a:r>
              <a:rPr lang="en-US" sz="2700" u="none" dirty="0">
                <a:solidFill>
                  <a:srgbClr val="002060"/>
                </a:solidFill>
                <a:latin typeface="Times New Roman" panose="02020603050405020304" pitchFamily="18" charset="0"/>
                <a:cs typeface="Times New Roman" panose="02020603050405020304" pitchFamily="18" charset="0"/>
              </a:rPr>
              <a:t>.</a:t>
            </a:r>
          </a:p>
          <a:p>
            <a:endParaRPr lang="en-US" sz="2700" dirty="0">
              <a:latin typeface="+mj-lt"/>
            </a:endParaRPr>
          </a:p>
        </p:txBody>
      </p:sp>
    </p:spTree>
    <p:extLst>
      <p:ext uri="{BB962C8B-B14F-4D97-AF65-F5344CB8AC3E}">
        <p14:creationId xmlns:p14="http://schemas.microsoft.com/office/powerpoint/2010/main" val="2950295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015" y="152400"/>
            <a:ext cx="8954770" cy="6668492"/>
          </a:xfrm>
        </p:spPr>
        <p:txBody>
          <a:bodyPr/>
          <a:lstStyle/>
          <a:p>
            <a:pPr algn="just">
              <a:spcBef>
                <a:spcPts val="200"/>
              </a:spcBef>
              <a:spcAft>
                <a:spcPts val="200"/>
              </a:spcAft>
            </a:pPr>
            <a:r>
              <a:rPr lang="en-US" sz="2800" u="none" dirty="0">
                <a:solidFill>
                  <a:srgbClr val="C00000"/>
                </a:solidFill>
                <a:latin typeface="Times New Roman" panose="02020603050405020304" pitchFamily="18" charset="0"/>
                <a:cs typeface="Times New Roman" panose="02020603050405020304" pitchFamily="18" charset="0"/>
              </a:rPr>
              <a:t>- </a:t>
            </a:r>
            <a:r>
              <a:rPr lang="vi-VN" sz="2800" u="none" dirty="0">
                <a:solidFill>
                  <a:srgbClr val="C00000"/>
                </a:solidFill>
                <a:latin typeface="Times New Roman" panose="02020603050405020304" pitchFamily="18" charset="0"/>
                <a:cs typeface="Times New Roman" panose="02020603050405020304" pitchFamily="18" charset="0"/>
              </a:rPr>
              <a:t>Khen thưởng nhân kỷ niệm thành lập các cơ quan, đơn vị (05 năm, 10 năm, 15 năm, 20 năm, 25 năm…):</a:t>
            </a:r>
            <a:endParaRPr lang="en-US" sz="2800" u="none" dirty="0">
              <a:solidFill>
                <a:srgbClr val="C0000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vi-VN" sz="2800" u="none" dirty="0">
                <a:solidFill>
                  <a:srgbClr val="FF0000"/>
                </a:solidFill>
                <a:latin typeface="Times New Roman" panose="02020603050405020304" pitchFamily="18" charset="0"/>
                <a:cs typeface="Times New Roman" panose="02020603050405020304" pitchFamily="18" charset="0"/>
              </a:rPr>
              <a:t>+ Đối với các cơ quan Trung ương </a:t>
            </a:r>
            <a:r>
              <a:rPr lang="vi-VN" sz="2800" u="none" dirty="0">
                <a:latin typeface="Times New Roman" panose="02020603050405020304" pitchFamily="18" charset="0"/>
                <a:cs typeface="Times New Roman" panose="02020603050405020304" pitchFamily="18" charset="0"/>
              </a:rPr>
              <a:t>trên địa bàn thành phố: cá nhân, tập thể có thành tích xuất sắc, đóng góp tích cực cho sự phát triển của thành phố.</a:t>
            </a:r>
            <a:endParaRPr lang="en-US" sz="2800" u="none" dirty="0">
              <a:latin typeface="Times New Roman" panose="02020603050405020304" pitchFamily="18" charset="0"/>
              <a:cs typeface="Times New Roman" panose="02020603050405020304" pitchFamily="18" charset="0"/>
            </a:endParaRPr>
          </a:p>
          <a:p>
            <a:pPr algn="just">
              <a:spcBef>
                <a:spcPts val="200"/>
              </a:spcBef>
              <a:spcAft>
                <a:spcPts val="200"/>
              </a:spcAft>
            </a:pPr>
            <a:r>
              <a:rPr lang="vi-VN" sz="2800" u="none" dirty="0">
                <a:latin typeface="Times New Roman" panose="02020603050405020304" pitchFamily="18" charset="0"/>
                <a:cs typeface="Times New Roman" panose="02020603050405020304" pitchFamily="18" charset="0"/>
              </a:rPr>
              <a:t>+ Đối với cá nhân và tập thể </a:t>
            </a:r>
            <a:r>
              <a:rPr lang="vi-VN" sz="2800" u="none" dirty="0">
                <a:solidFill>
                  <a:srgbClr val="FF0000"/>
                </a:solidFill>
                <a:latin typeface="Times New Roman" panose="02020603050405020304" pitchFamily="18" charset="0"/>
                <a:cs typeface="Times New Roman" panose="02020603050405020304" pitchFamily="18" charset="0"/>
              </a:rPr>
              <a:t>không thuộc đối tượng bình xét thi đua</a:t>
            </a:r>
            <a:r>
              <a:rPr lang="vi-VN" sz="2800" u="none" dirty="0">
                <a:latin typeface="Times New Roman" panose="02020603050405020304" pitchFamily="18" charset="0"/>
                <a:cs typeface="Times New Roman" panose="02020603050405020304" pitchFamily="18" charset="0"/>
              </a:rPr>
              <a:t> hằng năm: các cá nhân, tập thể có thành tích tiêu biểu xuất sắc đã được tặng </a:t>
            </a:r>
            <a:r>
              <a:rPr lang="vi-VN" sz="2800" u="none" dirty="0">
                <a:solidFill>
                  <a:srgbClr val="FF0000"/>
                </a:solidFill>
                <a:latin typeface="Times New Roman" panose="02020603050405020304" pitchFamily="18" charset="0"/>
                <a:cs typeface="Times New Roman" panose="02020603050405020304" pitchFamily="18" charset="0"/>
              </a:rPr>
              <a:t>02 Giấy khen </a:t>
            </a:r>
            <a:r>
              <a:rPr lang="en-US" sz="2800" u="none" dirty="0" err="1">
                <a:latin typeface="Times New Roman" panose="02020603050405020304" pitchFamily="18" charset="0"/>
                <a:cs typeface="Times New Roman" panose="02020603050405020304" pitchFamily="18" charset="0"/>
              </a:rPr>
              <a:t>của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Sở</a:t>
            </a:r>
            <a:r>
              <a:rPr lang="en-US" sz="2800" u="none" dirty="0">
                <a:latin typeface="Times New Roman" panose="02020603050405020304" pitchFamily="18" charset="0"/>
                <a:cs typeface="Times New Roman" panose="02020603050405020304" pitchFamily="18" charset="0"/>
              </a:rPr>
              <a:t>, ban, </a:t>
            </a:r>
            <a:r>
              <a:rPr lang="en-US" sz="2800" u="none" dirty="0" err="1">
                <a:latin typeface="Times New Roman" panose="02020603050405020304" pitchFamily="18" charset="0"/>
                <a:cs typeface="Times New Roman" panose="02020603050405020304" pitchFamily="18" charset="0"/>
              </a:rPr>
              <a:t>ngành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đoàn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Tổng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Công</a:t>
            </a:r>
            <a:r>
              <a:rPr lang="en-US" sz="2800" u="none" dirty="0">
                <a:latin typeface="Times New Roman" panose="02020603050405020304" pitchFamily="18" charset="0"/>
                <a:cs typeface="Times New Roman" panose="02020603050405020304" pitchFamily="18" charset="0"/>
              </a:rPr>
              <a:t> ty </a:t>
            </a:r>
            <a:r>
              <a:rPr lang="en-US" sz="2800" u="none" dirty="0" err="1">
                <a:latin typeface="Times New Roman" panose="02020603050405020304" pitchFamily="18" charset="0"/>
                <a:cs typeface="Times New Roman" panose="02020603050405020304" pitchFamily="18" charset="0"/>
              </a:rPr>
              <a:t>và</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Công</a:t>
            </a:r>
            <a:r>
              <a:rPr lang="en-US" sz="2800" u="none" dirty="0">
                <a:latin typeface="Times New Roman" panose="02020603050405020304" pitchFamily="18" charset="0"/>
                <a:cs typeface="Times New Roman" panose="02020603050405020304" pitchFamily="18" charset="0"/>
              </a:rPr>
              <a:t> ty </a:t>
            </a:r>
            <a:r>
              <a:rPr lang="en-US" sz="2800" u="none" dirty="0" err="1">
                <a:latin typeface="Times New Roman" panose="02020603050405020304" pitchFamily="18" charset="0"/>
                <a:cs typeface="Times New Roman" panose="02020603050405020304" pitchFamily="18" charset="0"/>
              </a:rPr>
              <a:t>thuộc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quận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huyện</a:t>
            </a:r>
            <a:r>
              <a:rPr lang="en-US" sz="2800" u="none" dirty="0">
                <a:latin typeface="Times New Roman" panose="02020603050405020304" pitchFamily="18" charset="0"/>
                <a:cs typeface="Times New Roman" panose="02020603050405020304" pitchFamily="18" charset="0"/>
              </a:rPr>
              <a:t> </a:t>
            </a:r>
            <a:r>
              <a:rPr lang="vi-VN" sz="2800" u="none" dirty="0">
                <a:latin typeface="Times New Roman" panose="02020603050405020304" pitchFamily="18" charset="0"/>
                <a:cs typeface="Times New Roman" panose="02020603050405020304" pitchFamily="18" charset="0"/>
              </a:rPr>
              <a:t>trong 05 năm tính đến khi đề nghị khen thưởng.</a:t>
            </a:r>
            <a:endParaRPr lang="en-US" sz="2800" u="none" dirty="0">
              <a:latin typeface="Times New Roman" panose="02020603050405020304" pitchFamily="18" charset="0"/>
              <a:cs typeface="Times New Roman" panose="02020603050405020304" pitchFamily="18" charset="0"/>
            </a:endParaRPr>
          </a:p>
          <a:p>
            <a:pPr algn="just">
              <a:spcBef>
                <a:spcPts val="200"/>
              </a:spcBef>
              <a:spcAft>
                <a:spcPts val="200"/>
              </a:spcAft>
            </a:pPr>
            <a:r>
              <a:rPr lang="vi-VN" sz="2800" u="none" dirty="0">
                <a:latin typeface="Times New Roman" panose="02020603050405020304" pitchFamily="18" charset="0"/>
                <a:cs typeface="Times New Roman" panose="02020603050405020304" pitchFamily="18" charset="0"/>
              </a:rPr>
              <a:t>+ </a:t>
            </a:r>
            <a:r>
              <a:rPr lang="vi-VN" sz="2800" u="none" dirty="0">
                <a:solidFill>
                  <a:srgbClr val="FF0000"/>
                </a:solidFill>
                <a:latin typeface="Times New Roman" panose="02020603050405020304" pitchFamily="18" charset="0"/>
                <a:cs typeface="Times New Roman" panose="02020603050405020304" pitchFamily="18" charset="0"/>
              </a:rPr>
              <a:t>Không khen </a:t>
            </a:r>
            <a:r>
              <a:rPr lang="vi-VN" sz="2800" u="none" dirty="0">
                <a:latin typeface="Times New Roman" panose="02020603050405020304" pitchFamily="18" charset="0"/>
                <a:cs typeface="Times New Roman" panose="02020603050405020304" pitchFamily="18" charset="0"/>
              </a:rPr>
              <a:t>cho cá nhân, tập thể thuộc </a:t>
            </a:r>
            <a:r>
              <a:rPr lang="vi-VN" sz="2800" u="none" dirty="0">
                <a:solidFill>
                  <a:srgbClr val="FF0000"/>
                </a:solidFill>
                <a:latin typeface="Times New Roman" panose="02020603050405020304" pitchFamily="18" charset="0"/>
                <a:cs typeface="Times New Roman" panose="02020603050405020304" pitchFamily="18" charset="0"/>
              </a:rPr>
              <a:t>đối tượng xét khen thưởng theo công trạng và thành tích năm.</a:t>
            </a:r>
            <a:endParaRPr lang="en-US" sz="2800" u="none" dirty="0">
              <a:solidFill>
                <a:srgbClr val="FF000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Khen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khi</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kết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thúc</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nhiệm</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kỳ</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từ</a:t>
            </a:r>
            <a:r>
              <a:rPr lang="en-US" sz="2800" u="none" dirty="0">
                <a:latin typeface="Times New Roman" panose="02020603050405020304" pitchFamily="18" charset="0"/>
                <a:cs typeface="Times New Roman" panose="02020603050405020304" pitchFamily="18" charset="0"/>
              </a:rPr>
              <a:t> 5 </a:t>
            </a:r>
            <a:r>
              <a:rPr lang="en-US" sz="2800" u="none" dirty="0" err="1">
                <a:latin typeface="Times New Roman" panose="02020603050405020304" pitchFamily="18" charset="0"/>
                <a:cs typeface="Times New Roman" panose="02020603050405020304" pitchFamily="18" charset="0"/>
              </a:rPr>
              <a:t>năm</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trở</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lên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lựa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chọn</a:t>
            </a:r>
            <a:r>
              <a:rPr lang="en-US" sz="2800" u="none" dirty="0">
                <a:latin typeface="Times New Roman" panose="02020603050405020304" pitchFamily="18" charset="0"/>
                <a:cs typeface="Times New Roman" panose="02020603050405020304" pitchFamily="18" charset="0"/>
              </a:rPr>
              <a:t> 30%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tích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tiêu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biểu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xuất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sắc</a:t>
            </a:r>
            <a:r>
              <a:rPr lang="en-US" sz="2800" u="none"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4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4191000" y="3124200"/>
            <a:ext cx="8610600" cy="6509080"/>
          </a:xfrm>
          <a:prstGeom prst="rect">
            <a:avLst/>
          </a:prstGeom>
        </p:spPr>
        <p:txBody>
          <a:bodyPr/>
          <a:lstStyle/>
          <a:p>
            <a:pPr algn="just">
              <a:lnSpc>
                <a:spcPct val="120000"/>
              </a:lnSpc>
              <a:spcBef>
                <a:spcPts val="1200"/>
              </a:spcBef>
            </a:pPr>
            <a:endParaRPr kumimoji="0" lang="en-US" sz="25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n-ea"/>
              <a:cs typeface="+mn-cs"/>
            </a:endParaRPr>
          </a:p>
        </p:txBody>
      </p:sp>
      <p:sp>
        <p:nvSpPr>
          <p:cNvPr id="3" name="Content Placeholder 2"/>
          <p:cNvSpPr txBox="1"/>
          <p:nvPr/>
        </p:nvSpPr>
        <p:spPr>
          <a:xfrm>
            <a:off x="228600" y="132348"/>
            <a:ext cx="8686800" cy="6725652"/>
          </a:xfrm>
          <a:prstGeom prst="rect">
            <a:avLst/>
          </a:prstGeom>
        </p:spPr>
        <p:txBody>
          <a:bodyPr/>
          <a:lstStyle/>
          <a:p>
            <a:pPr algn="just">
              <a:spcBef>
                <a:spcPts val="200"/>
              </a:spcBef>
              <a:spcAft>
                <a:spcPts val="200"/>
              </a:spcAft>
            </a:pPr>
            <a:r>
              <a:rPr kumimoji="0" lang="en-US" sz="2600" b="1" i="0" u="none" strike="noStrike" kern="0" cap="none" spc="0" normalizeH="0" baseline="0" noProof="0" dirty="0">
                <a:ln>
                  <a:noFill/>
                </a:ln>
                <a:solidFill>
                  <a:srgbClr val="C00000"/>
                </a:solidFill>
                <a:uLnTx/>
                <a:uFillTx/>
                <a:latin typeface="Times New Roman" panose="02020603050405020304" pitchFamily="18" charset="0"/>
                <a:cs typeface="Times New Roman" panose="02020603050405020304" pitchFamily="18" charset="0"/>
              </a:rPr>
              <a:t>6.3.</a:t>
            </a:r>
            <a:r>
              <a:rPr kumimoji="0" lang="en-US" sz="26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6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Khen</a:t>
            </a:r>
            <a:r>
              <a:rPr kumimoji="0" lang="en-US" sz="26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6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đột</a:t>
            </a:r>
            <a:r>
              <a:rPr kumimoji="0" lang="en-US" sz="26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6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xuất</a:t>
            </a:r>
            <a:r>
              <a:rPr kumimoji="0" lang="en-US" sz="26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endParaRPr kumimoji="0" lang="en-US" sz="2600" b="1" i="0" u="none" strike="noStrike" kern="0" cap="none" spc="0" normalizeH="0" noProof="0" dirty="0" smtClean="0">
              <a:ln>
                <a:noFill/>
              </a:ln>
              <a:solidFill>
                <a:srgbClr val="C00000"/>
              </a:solidFill>
              <a:uLnTx/>
              <a:uFillTx/>
              <a:latin typeface="Times New Roman" panose="02020603050405020304" pitchFamily="18" charset="0"/>
              <a:cs typeface="Times New Roman" panose="02020603050405020304" pitchFamily="18" charset="0"/>
            </a:endParaRPr>
          </a:p>
          <a:p>
            <a:pPr algn="just">
              <a:spcBef>
                <a:spcPts val="200"/>
              </a:spcBef>
              <a:spcAft>
                <a:spcPts val="200"/>
              </a:spcAft>
            </a:pPr>
            <a:r>
              <a:rPr lang="en-US" sz="2600" b="1" dirty="0" err="1" smtClean="0">
                <a:solidFill>
                  <a:srgbClr val="002060"/>
                </a:solidFill>
                <a:latin typeface="Times New Roman" panose="02020603050405020304" pitchFamily="18" charset="0"/>
                <a:cs typeface="Times New Roman" panose="02020603050405020304" pitchFamily="18" charset="0"/>
              </a:rPr>
              <a:t>Tùy</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tích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cụ</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đề</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xuất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trình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tịch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UBND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phố</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quyết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định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mức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khen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thưởng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hơn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mức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định</a:t>
            </a:r>
            <a:endParaRPr lang="en-US" sz="2600" b="1" dirty="0" smtClean="0">
              <a:solidFill>
                <a:srgbClr val="00206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2600" b="1" dirty="0" smtClean="0">
                <a:solidFill>
                  <a:srgbClr val="002060"/>
                </a:solidFill>
                <a:latin typeface="Times New Roman" panose="02020603050405020304" pitchFamily="18" charset="0"/>
                <a:cs typeface="Times New Roman" panose="02020603050405020304" pitchFamily="18" charset="0"/>
              </a:rPr>
              <a:t>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động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dũng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cảm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nghĩa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đẹp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gương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người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tốt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việc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tốt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phạm</a:t>
            </a:r>
            <a:r>
              <a:rPr lang="en-US" sz="2600" b="1" dirty="0">
                <a:solidFill>
                  <a:srgbClr val="002060"/>
                </a:solidFill>
                <a:latin typeface="Times New Roman" panose="02020603050405020304" pitchFamily="18" charset="0"/>
                <a:cs typeface="Times New Roman" panose="02020603050405020304" pitchFamily="18" charset="0"/>
              </a:rPr>
              <a:t> vi </a:t>
            </a:r>
            <a:r>
              <a:rPr lang="en-US" sz="2600" b="1" dirty="0" err="1">
                <a:solidFill>
                  <a:srgbClr val="002060"/>
                </a:solidFill>
                <a:latin typeface="Times New Roman" panose="02020603050405020304" pitchFamily="18" charset="0"/>
                <a:cs typeface="Times New Roman" panose="02020603050405020304" pitchFamily="18" charset="0"/>
              </a:rPr>
              <a:t>ảnh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hưởng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dụng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nêu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gương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toàn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phố</a:t>
            </a:r>
            <a:r>
              <a:rPr lang="en-US" sz="2600" b="1" dirty="0">
                <a:solidFill>
                  <a:srgbClr val="002060"/>
                </a:solidFill>
                <a:latin typeface="Times New Roman" panose="02020603050405020304" pitchFamily="18" charset="0"/>
                <a:cs typeface="Times New Roman" panose="02020603050405020304" pitchFamily="18" charset="0"/>
              </a:rPr>
              <a:t>.</a:t>
            </a:r>
          </a:p>
          <a:p>
            <a:pPr algn="just">
              <a:spcBef>
                <a:spcPts val="200"/>
              </a:spcBef>
              <a:spcAft>
                <a:spcPts val="200"/>
              </a:spcAft>
            </a:pPr>
            <a:r>
              <a:rPr lang="en-US" sz="2600" b="1" dirty="0">
                <a:solidFill>
                  <a:srgbClr val="002060"/>
                </a:solidFill>
                <a:latin typeface="Times New Roman" panose="02020603050405020304" pitchFamily="18" charset="0"/>
                <a:cs typeface="Times New Roman" panose="02020603050405020304" pitchFamily="18" charset="0"/>
              </a:rPr>
              <a:t>b) </a:t>
            </a:r>
            <a:r>
              <a:rPr lang="en-US" sz="2600" b="1" dirty="0" err="1">
                <a:solidFill>
                  <a:srgbClr val="002060"/>
                </a:solidFill>
                <a:latin typeface="Times New Roman" panose="02020603050405020304" pitchFamily="18" charset="0"/>
                <a:cs typeface="Times New Roman" panose="02020603050405020304" pitchFamily="18" charset="0"/>
              </a:rPr>
              <a:t>Cá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giải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tại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cuộc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quốc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vực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quốc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tế</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giải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Huy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chương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cuộc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thi</a:t>
            </a:r>
            <a:r>
              <a:rPr lang="en-US" sz="2600" b="1" dirty="0">
                <a:solidFill>
                  <a:srgbClr val="002060"/>
                </a:solidFill>
                <a:latin typeface="Times New Roman" panose="02020603050405020304" pitchFamily="18" charset="0"/>
                <a:cs typeface="Times New Roman" panose="02020603050405020304" pitchFamily="18" charset="0"/>
              </a:rPr>
              <a:t> do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phố</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tổ</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chức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đậu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khoa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thi</a:t>
            </a:r>
            <a:r>
              <a:rPr lang="en-US" sz="2600" b="1" dirty="0">
                <a:solidFill>
                  <a:srgbClr val="002060"/>
                </a:solidFill>
                <a:latin typeface="Times New Roman" panose="02020603050405020304" pitchFamily="18" charset="0"/>
                <a:cs typeface="Times New Roman" panose="02020603050405020304" pitchFamily="18" charset="0"/>
              </a:rPr>
              <a:t> THPT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quốc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gia</a:t>
            </a:r>
            <a:r>
              <a:rPr lang="en-US" sz="2600" b="1" dirty="0">
                <a:solidFill>
                  <a:srgbClr val="002060"/>
                </a:solidFill>
                <a:latin typeface="Times New Roman" panose="02020603050405020304" pitchFamily="18" charset="0"/>
                <a:cs typeface="Times New Roman" panose="02020603050405020304" pitchFamily="18" charset="0"/>
              </a:rPr>
              <a:t>.</a:t>
            </a:r>
          </a:p>
          <a:p>
            <a:pPr algn="just">
              <a:spcBef>
                <a:spcPts val="200"/>
              </a:spcBef>
              <a:spcAft>
                <a:spcPts val="200"/>
              </a:spcAft>
            </a:pPr>
            <a:r>
              <a:rPr lang="en-US" sz="2600" b="1" dirty="0">
                <a:solidFill>
                  <a:srgbClr val="002060"/>
                </a:solidFill>
                <a:latin typeface="Times New Roman" panose="02020603050405020304" pitchFamily="18" charset="0"/>
                <a:cs typeface="Times New Roman" panose="02020603050405020304" pitchFamily="18" charset="0"/>
              </a:rPr>
              <a:t>c) </a:t>
            </a:r>
            <a:r>
              <a:rPr lang="en-US" sz="2600" b="1" dirty="0" err="1">
                <a:solidFill>
                  <a:srgbClr val="002060"/>
                </a:solidFill>
                <a:latin typeface="Times New Roman" panose="02020603050405020304" pitchFamily="18" charset="0"/>
                <a:cs typeface="Times New Roman" panose="02020603050405020304" pitchFamily="18" charset="0"/>
              </a:rPr>
              <a:t>Cá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quan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thẩm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quyền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công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trực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bồi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dưỡng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tạo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huấn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luyện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tượng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giải</a:t>
            </a:r>
            <a:r>
              <a:rPr lang="en-US" sz="2600" b="1" dirty="0">
                <a:solidFill>
                  <a:srgbClr val="002060"/>
                </a:solidFill>
                <a:latin typeface="Times New Roman" panose="02020603050405020304" pitchFamily="18" charset="0"/>
                <a:cs typeface="Times New Roman" panose="02020603050405020304" pitchFamily="18" charset="0"/>
              </a:rPr>
              <a:t> ở </a:t>
            </a:r>
            <a:r>
              <a:rPr lang="en-US" sz="2600" b="1" dirty="0" err="1">
                <a:solidFill>
                  <a:srgbClr val="002060"/>
                </a:solidFill>
                <a:latin typeface="Times New Roman" panose="02020603050405020304" pitchFamily="18" charset="0"/>
                <a:cs typeface="Times New Roman" panose="02020603050405020304" pitchFamily="18" charset="0"/>
              </a:rPr>
              <a:t>trên</a:t>
            </a:r>
            <a:r>
              <a:rPr lang="en-US" sz="2600" b="1" dirty="0">
                <a:solidFill>
                  <a:srgbClr val="002060"/>
                </a:solidFill>
                <a:latin typeface="Times New Roman" panose="02020603050405020304" pitchFamily="18" charset="0"/>
                <a:cs typeface="Times New Roman" panose="02020603050405020304" pitchFamily="18" charset="0"/>
              </a:rPr>
              <a:t>.</a:t>
            </a:r>
          </a:p>
          <a:p>
            <a:pPr algn="just">
              <a:spcBef>
                <a:spcPts val="200"/>
              </a:spcBef>
              <a:spcAft>
                <a:spcPts val="200"/>
              </a:spcAft>
            </a:pPr>
            <a:r>
              <a:rPr lang="en-US" sz="2600" b="1" dirty="0">
                <a:solidFill>
                  <a:srgbClr val="002060"/>
                </a:solidFill>
                <a:latin typeface="Times New Roman" panose="02020603050405020304" pitchFamily="18" charset="0"/>
                <a:cs typeface="Times New Roman" panose="02020603050405020304" pitchFamily="18" charset="0"/>
              </a:rPr>
              <a:t>d) </a:t>
            </a:r>
            <a:r>
              <a:rPr lang="en-US" sz="2600" b="1" dirty="0" err="1">
                <a:solidFill>
                  <a:srgbClr val="002060"/>
                </a:solidFill>
                <a:latin typeface="Times New Roman" panose="02020603050405020304" pitchFamily="18" charset="0"/>
                <a:cs typeface="Times New Roman" panose="02020603050405020304" pitchFamily="18" charset="0"/>
              </a:rPr>
              <a:t>Cá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tích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xuất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sắc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giải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thưởng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danh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hiệu</a:t>
            </a:r>
            <a:r>
              <a:rPr lang="en-US" sz="2600" b="1" dirty="0">
                <a:solidFill>
                  <a:srgbClr val="002060"/>
                </a:solidFill>
                <a:latin typeface="Times New Roman" panose="02020603050405020304" pitchFamily="18" charset="0"/>
                <a:cs typeface="Times New Roman" panose="02020603050405020304" pitchFamily="18" charset="0"/>
              </a:rPr>
              <a:t> do </a:t>
            </a:r>
            <a:r>
              <a:rPr lang="en-US" sz="2600" b="1" dirty="0" smtClean="0">
                <a:solidFill>
                  <a:srgbClr val="002060"/>
                </a:solidFill>
                <a:latin typeface="Times New Roman" panose="02020603050405020304" pitchFamily="18" charset="0"/>
                <a:cs typeface="Times New Roman" panose="02020603050405020304" pitchFamily="18" charset="0"/>
              </a:rPr>
              <a:t>UBND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phố</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tổ</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chức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động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công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nhận</a:t>
            </a:r>
            <a:r>
              <a:rPr lang="en-US" sz="2600" b="1" dirty="0">
                <a:solidFill>
                  <a:srgbClr val="002060"/>
                </a:solidFill>
                <a:latin typeface="Times New Roman" panose="02020603050405020304" pitchFamily="18" charset="0"/>
                <a:cs typeface="Times New Roman" panose="02020603050405020304" pitchFamily="18" charset="0"/>
              </a:rPr>
              <a:t>.</a:t>
            </a:r>
            <a:endParaRPr kumimoji="0" lang="en-US" sz="2600" b="1" i="0" u="none"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319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304800" y="120320"/>
            <a:ext cx="8610600" cy="6509080"/>
          </a:xfrm>
          <a:prstGeom prst="rect">
            <a:avLst/>
          </a:prstGeom>
        </p:spPr>
        <p:txBody>
          <a:bodyPr/>
          <a:lstStyle/>
          <a:p>
            <a:pPr algn="just">
              <a:lnSpc>
                <a:spcPct val="120000"/>
              </a:lnSpc>
              <a:spcBef>
                <a:spcPts val="1200"/>
              </a:spcBef>
            </a:pPr>
            <a:endParaRPr kumimoji="0" lang="en-US" sz="25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n-ea"/>
              <a:cs typeface="+mn-cs"/>
            </a:endParaRPr>
          </a:p>
        </p:txBody>
      </p:sp>
      <p:sp>
        <p:nvSpPr>
          <p:cNvPr id="3" name="Content Placeholder 2"/>
          <p:cNvSpPr txBox="1"/>
          <p:nvPr/>
        </p:nvSpPr>
        <p:spPr>
          <a:xfrm>
            <a:off x="228600" y="304800"/>
            <a:ext cx="8686800" cy="6228348"/>
          </a:xfrm>
          <a:prstGeom prst="rect">
            <a:avLst/>
          </a:prstGeom>
        </p:spPr>
        <p:txBody>
          <a:bodyPr/>
          <a:lstStyle/>
          <a:p>
            <a:pPr algn="just">
              <a:spcBef>
                <a:spcPts val="600"/>
              </a:spcBef>
              <a:spcAft>
                <a:spcPts val="600"/>
              </a:spcAft>
            </a:pPr>
            <a:r>
              <a:rPr kumimoji="0" lang="en-US" sz="2800" b="1" i="0" u="none" strike="noStrike" kern="0" cap="none" spc="0" normalizeH="0" baseline="0" noProof="0" dirty="0">
                <a:ln>
                  <a:noFill/>
                </a:ln>
                <a:solidFill>
                  <a:srgbClr val="C00000"/>
                </a:solidFill>
                <a:uLnTx/>
                <a:uFillTx/>
                <a:latin typeface="Times New Roman" panose="02020603050405020304" pitchFamily="18" charset="0"/>
                <a:cs typeface="Times New Roman" panose="02020603050405020304" pitchFamily="18" charset="0"/>
              </a:rPr>
              <a:t>6.4.</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Khen</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đối</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ngoại</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tập</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thể</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cá</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nhân</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người</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nước</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ngoài</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có</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nhiều</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thành</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tích</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đóng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góp</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vào</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công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cuộc</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xây</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dựng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và</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phát</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triển</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thành</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phố</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không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kèm</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r>
              <a:rPr lang="en-US" sz="2800" b="1" kern="0" dirty="0" err="1">
                <a:solidFill>
                  <a:srgbClr val="002060"/>
                </a:solidFill>
                <a:latin typeface="Times New Roman" panose="02020603050405020304" pitchFamily="18" charset="0"/>
                <a:cs typeface="Times New Roman" panose="02020603050405020304" pitchFamily="18" charset="0"/>
              </a:rPr>
              <a:t>tiền</a:t>
            </a:r>
            <a:r>
              <a:rPr lang="en-US" sz="2800" b="1" kern="0" dirty="0">
                <a:solidFill>
                  <a:srgbClr val="002060"/>
                </a:solidFill>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thưởng</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b="1" kern="0" baseline="0" dirty="0">
                <a:solidFill>
                  <a:srgbClr val="C00000"/>
                </a:solidFill>
                <a:latin typeface="Times New Roman" panose="02020603050405020304" pitchFamily="18" charset="0"/>
                <a:cs typeface="Times New Roman" panose="02020603050405020304" pitchFamily="18" charset="0"/>
              </a:rPr>
              <a:t>6.5.</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Khen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công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nhân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nông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dân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người</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lao</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động</a:t>
            </a:r>
            <a:r>
              <a:rPr lang="en-US" sz="2800" b="1" kern="0" dirty="0">
                <a:solidFill>
                  <a:srgbClr val="C00000"/>
                </a:solidFill>
                <a:latin typeface="Times New Roman" panose="02020603050405020304" pitchFamily="18" charset="0"/>
                <a:cs typeface="Times New Roman" panose="02020603050405020304" pitchFamily="18" charset="0"/>
              </a:rPr>
              <a:t>:</a:t>
            </a:r>
          </a:p>
          <a:p>
            <a:pPr marL="177800" indent="-177800" algn="just">
              <a:spcBef>
                <a:spcPts val="600"/>
              </a:spcBef>
              <a:spcAft>
                <a:spcPts val="600"/>
              </a:spcAft>
              <a:buFontTx/>
              <a:buChar char="-"/>
            </a:pP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n</a:t>
            </a:r>
            <a:r>
              <a:rPr lang="en-US" sz="2800" b="1" dirty="0">
                <a:solidFill>
                  <a:srgbClr val="FF0000"/>
                </a:solidFill>
                <a:latin typeface="Times New Roman" panose="02020603050405020304" pitchFamily="18" charset="0"/>
                <a:cs typeface="Times New Roman" panose="02020603050405020304" pitchFamily="18" charset="0"/>
              </a:rPr>
              <a:t>g</a:t>
            </a:r>
            <a:r>
              <a:rPr lang="vi-VN" sz="2800" b="1" dirty="0">
                <a:solidFill>
                  <a:srgbClr val="FF0000"/>
                </a:solidFill>
                <a:latin typeface="Times New Roman" panose="02020603050405020304" pitchFamily="18" charset="0"/>
                <a:cs typeface="Times New Roman" panose="02020603050405020304" pitchFamily="18" charset="0"/>
              </a:rPr>
              <a:t>ười lao 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02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01 </a:t>
            </a: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góp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bồi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dưỡng</a:t>
            </a:r>
            <a:r>
              <a:rPr lang="en-US" sz="2800" b="1" dirty="0">
                <a:solidFill>
                  <a:srgbClr val="002060"/>
                </a:solidFill>
                <a:latin typeface="Times New Roman" panose="02020603050405020304" pitchFamily="18" charset="0"/>
                <a:cs typeface="Times New Roman" panose="02020603050405020304" pitchFamily="18" charset="0"/>
              </a:rPr>
              <a:t>, g</a:t>
            </a:r>
            <a:r>
              <a:rPr lang="vi-VN" sz="2800" b="1" dirty="0">
                <a:solidFill>
                  <a:srgbClr val="002060"/>
                </a:solidFill>
                <a:latin typeface="Times New Roman" panose="02020603050405020304" pitchFamily="18" charset="0"/>
                <a:cs typeface="Times New Roman" panose="02020603050405020304" pitchFamily="18" charset="0"/>
              </a:rPr>
              <a:t>iúp đỡ cho từ 0</a:t>
            </a:r>
            <a:r>
              <a:rPr lang="en-US" sz="2800" b="1" dirty="0">
                <a:solidFill>
                  <a:srgbClr val="002060"/>
                </a:solidFill>
                <a:latin typeface="Times New Roman" panose="02020603050405020304" pitchFamily="18" charset="0"/>
                <a:cs typeface="Times New Roman" panose="02020603050405020304" pitchFamily="18" charset="0"/>
              </a:rPr>
              <a:t>3</a:t>
            </a:r>
            <a:r>
              <a:rPr lang="vi-VN" sz="2800" b="1" dirty="0">
                <a:solidFill>
                  <a:srgbClr val="002060"/>
                </a:solidFill>
                <a:latin typeface="Times New Roman" panose="02020603050405020304" pitchFamily="18" charset="0"/>
                <a:cs typeface="Times New Roman" panose="02020603050405020304" pitchFamily="18" charset="0"/>
              </a:rPr>
              <a:t> lao động trở lên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02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tốt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nhiệm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tặng</a:t>
            </a:r>
            <a:r>
              <a:rPr lang="en-US" sz="2800" b="1" dirty="0">
                <a:solidFill>
                  <a:srgbClr val="002060"/>
                </a:solidFill>
                <a:latin typeface="Times New Roman" panose="02020603050405020304" pitchFamily="18" charset="0"/>
                <a:cs typeface="Times New Roman" panose="02020603050405020304" pitchFamily="18" charset="0"/>
              </a:rPr>
              <a:t> 02 </a:t>
            </a:r>
            <a:r>
              <a:rPr lang="en-US" sz="2800" b="1" dirty="0" err="1">
                <a:solidFill>
                  <a:srgbClr val="002060"/>
                </a:solidFill>
                <a:latin typeface="Times New Roman" panose="02020603050405020304" pitchFamily="18" charset="0"/>
                <a:cs typeface="Times New Roman" panose="02020603050405020304" pitchFamily="18" charset="0"/>
              </a:rPr>
              <a:t>Giấy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khen</a:t>
            </a:r>
            <a:r>
              <a:rPr lang="en-US" sz="2800" b="1" dirty="0">
                <a:solidFill>
                  <a:srgbClr val="002060"/>
                </a:solidFill>
                <a:latin typeface="Times New Roman" panose="02020603050405020304" pitchFamily="18" charset="0"/>
                <a:cs typeface="Times New Roman" panose="02020603050405020304" pitchFamily="18" charset="0"/>
              </a:rPr>
              <a:t>.</a:t>
            </a:r>
          </a:p>
          <a:p>
            <a:pPr marL="177800" indent="-177800" algn="just">
              <a:spcBef>
                <a:spcPts val="600"/>
              </a:spcBef>
              <a:spcAft>
                <a:spcPts val="600"/>
              </a:spcAft>
              <a:buFontTx/>
              <a:buChar char="-"/>
            </a:pP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dân</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mô</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xuất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ổn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01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trở</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giúp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hộ</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xóa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nghèo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kern="0" dirty="0">
              <a:solidFill>
                <a:srgbClr val="002060"/>
              </a:solidFill>
              <a:latin typeface="Times New Roman" panose="02020603050405020304" pitchFamily="18" charset="0"/>
              <a:cs typeface="Times New Roman" panose="02020603050405020304" pitchFamily="18" charset="0"/>
            </a:endParaRPr>
          </a:p>
          <a:p>
            <a:pPr algn="just">
              <a:lnSpc>
                <a:spcPct val="120000"/>
              </a:lnSpc>
              <a:spcBef>
                <a:spcPts val="1200"/>
              </a:spcBef>
            </a:pPr>
            <a:endParaRPr kumimoji="0" lang="en-US" b="0" i="0" u="none" strike="noStrike" kern="0" cap="none" spc="0" normalizeH="0" baseline="0" noProof="0" dirty="0">
              <a:ln>
                <a:noFill/>
              </a:ln>
              <a:solidFill>
                <a:srgbClr val="FFFF00"/>
              </a:solidFill>
              <a:uLnTx/>
              <a:uFillTx/>
              <a:latin typeface="+mj-lt"/>
              <a:ea typeface="+mn-ea"/>
              <a:cs typeface="+mn-cs"/>
            </a:endParaRPr>
          </a:p>
        </p:txBody>
      </p:sp>
    </p:spTree>
    <p:extLst>
      <p:ext uri="{BB962C8B-B14F-4D97-AF65-F5344CB8AC3E}">
        <p14:creationId xmlns:p14="http://schemas.microsoft.com/office/powerpoint/2010/main" val="418382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304800" y="120320"/>
            <a:ext cx="8610600" cy="6509080"/>
          </a:xfrm>
          <a:prstGeom prst="rect">
            <a:avLst/>
          </a:prstGeom>
        </p:spPr>
        <p:txBody>
          <a:bodyPr/>
          <a:lstStyle/>
          <a:p>
            <a:pPr algn="just">
              <a:lnSpc>
                <a:spcPct val="120000"/>
              </a:lnSpc>
              <a:spcBef>
                <a:spcPts val="1200"/>
              </a:spcBef>
            </a:pPr>
            <a:endParaRPr kumimoji="0" lang="en-US" sz="25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n-ea"/>
              <a:cs typeface="+mn-cs"/>
            </a:endParaRPr>
          </a:p>
        </p:txBody>
      </p:sp>
      <p:sp>
        <p:nvSpPr>
          <p:cNvPr id="3" name="Content Placeholder 2"/>
          <p:cNvSpPr txBox="1"/>
          <p:nvPr/>
        </p:nvSpPr>
        <p:spPr>
          <a:xfrm>
            <a:off x="228600" y="152400"/>
            <a:ext cx="8686800" cy="6553200"/>
          </a:xfrm>
          <a:prstGeom prst="rect">
            <a:avLst/>
          </a:prstGeom>
        </p:spPr>
        <p:txBody>
          <a:bodyPr/>
          <a:lstStyle/>
          <a:p>
            <a:pPr marL="177800" indent="-177800" algn="just">
              <a:lnSpc>
                <a:spcPts val="4000"/>
              </a:lnSpc>
              <a:spcBef>
                <a:spcPts val="400"/>
              </a:spcBef>
              <a:spcAft>
                <a:spcPts val="400"/>
              </a:spcAft>
            </a:pPr>
            <a:r>
              <a:rPr kumimoji="0" lang="en-US" sz="2800" b="1" i="0" u="none" strike="noStrike" kern="0" cap="none" spc="0" normalizeH="0" baseline="0" noProof="0" dirty="0">
                <a:ln>
                  <a:noFill/>
                </a:ln>
                <a:solidFill>
                  <a:srgbClr val="C00000"/>
                </a:solidFill>
                <a:uLnTx/>
                <a:uFillTx/>
                <a:latin typeface="Times New Roman" panose="02020603050405020304" pitchFamily="18" charset="0"/>
                <a:cs typeface="Times New Roman" panose="02020603050405020304" pitchFamily="18" charset="0"/>
              </a:rPr>
              <a:t>7. </a:t>
            </a:r>
            <a:r>
              <a:rPr kumimoji="0" lang="en-US" sz="2800" b="1" i="0" u="none" strike="noStrike" kern="0" cap="none" spc="0" normalizeH="0" baseline="0" noProof="0" dirty="0" err="1">
                <a:ln>
                  <a:noFill/>
                </a:ln>
                <a:solidFill>
                  <a:srgbClr val="C00000"/>
                </a:solidFill>
                <a:uLnTx/>
                <a:uFillTx/>
                <a:latin typeface="Times New Roman" panose="02020603050405020304" pitchFamily="18" charset="0"/>
                <a:cs typeface="Times New Roman" panose="02020603050405020304" pitchFamily="18" charset="0"/>
              </a:rPr>
              <a:t>Cờ</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Truyền</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C00000"/>
                </a:solidFill>
                <a:uLnTx/>
                <a:uFillTx/>
                <a:latin typeface="Times New Roman" panose="02020603050405020304" pitchFamily="18" charset="0"/>
                <a:cs typeface="Times New Roman" panose="02020603050405020304" pitchFamily="18" charset="0"/>
              </a:rPr>
              <a:t>thống</a:t>
            </a:r>
            <a:r>
              <a:rPr kumimoji="0" lang="en-US" sz="2800" b="1" i="0" u="none" strike="noStrike" kern="0" cap="none" spc="0" normalizeH="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smtClean="0">
                <a:ln>
                  <a:noFill/>
                </a:ln>
                <a:solidFill>
                  <a:srgbClr val="C00000"/>
                </a:solidFill>
                <a:uLnTx/>
                <a:uFillTx/>
                <a:latin typeface="Times New Roman" panose="02020603050405020304" pitchFamily="18" charset="0"/>
                <a:cs typeface="Times New Roman" panose="02020603050405020304" pitchFamily="18" charset="0"/>
              </a:rPr>
              <a:t>UBND </a:t>
            </a:r>
            <a:r>
              <a:rPr kumimoji="0" lang="en-US" sz="2800" b="1" i="0" u="none" strike="noStrike" kern="0" cap="none" spc="0" normalizeH="0" noProof="0" dirty="0" err="1" smtClean="0">
                <a:ln>
                  <a:noFill/>
                </a:ln>
                <a:solidFill>
                  <a:srgbClr val="C00000"/>
                </a:solidFill>
                <a:uLnTx/>
                <a:uFillTx/>
                <a:latin typeface="Times New Roman" panose="02020603050405020304" pitchFamily="18" charset="0"/>
                <a:cs typeface="Times New Roman" panose="02020603050405020304" pitchFamily="18" charset="0"/>
              </a:rPr>
              <a:t>Thành</a:t>
            </a:r>
            <a:r>
              <a:rPr kumimoji="0" lang="en-US" sz="2800" b="1" i="0" u="none" strike="noStrike" kern="0" cap="none" spc="0" normalizeH="0" noProof="0" dirty="0" smtClean="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C00000"/>
                </a:solidFill>
                <a:uLnTx/>
                <a:uFillTx/>
                <a:latin typeface="Times New Roman" panose="02020603050405020304" pitchFamily="18" charset="0"/>
                <a:cs typeface="Times New Roman" panose="02020603050405020304" pitchFamily="18" charset="0"/>
              </a:rPr>
              <a:t>phố</a:t>
            </a:r>
            <a:r>
              <a:rPr kumimoji="0" lang="en-US" sz="2800" b="1" i="0" u="none" strike="noStrike" kern="0" cap="none" spc="0" normalizeH="0" noProof="0" dirty="0" smtClean="0">
                <a:ln>
                  <a:noFill/>
                </a:ln>
                <a:solidFill>
                  <a:srgbClr val="C00000"/>
                </a:solidFill>
                <a:uLnTx/>
                <a:uFillTx/>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(Đ20 QĐ24)</a:t>
            </a:r>
            <a:r>
              <a:rPr kumimoji="0" lang="en-US" sz="2800" b="1" i="0" u="none" strike="noStrike" kern="0" cap="none" spc="0" normalizeH="0" noProof="0" dirty="0" smtClean="0">
                <a:ln>
                  <a:noFill/>
                </a:ln>
                <a:solidFill>
                  <a:srgbClr val="C00000"/>
                </a:solidFill>
                <a:uLnTx/>
                <a:uFillTx/>
                <a:latin typeface="Times New Roman" panose="02020603050405020304" pitchFamily="18" charset="0"/>
                <a:cs typeface="Times New Roman" panose="02020603050405020304" pitchFamily="18" charset="0"/>
              </a:rPr>
              <a:t>:</a:t>
            </a:r>
            <a:endParaRPr lang="en-US" sz="2800" b="1" kern="0" dirty="0">
              <a:solidFill>
                <a:srgbClr val="99FF33"/>
              </a:solidFill>
              <a:latin typeface="Times New Roman" panose="02020603050405020304" pitchFamily="18" charset="0"/>
              <a:cs typeface="Times New Roman" panose="02020603050405020304" pitchFamily="18" charset="0"/>
            </a:endParaRPr>
          </a:p>
          <a:p>
            <a:pPr indent="342900" algn="just">
              <a:lnSpc>
                <a:spcPts val="4000"/>
              </a:lnSpc>
              <a:spcBef>
                <a:spcPts val="400"/>
              </a:spcBef>
              <a:spcAft>
                <a:spcPts val="400"/>
              </a:spcAft>
            </a:pP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Xét</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tặng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nhân</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kỷ</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niệm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truyền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thống</a:t>
            </a:r>
            <a:r>
              <a:rPr lang="en-US" sz="2800" b="1" dirty="0">
                <a:solidFill>
                  <a:srgbClr val="002060"/>
                </a:solidFill>
                <a:latin typeface="Times New Roman" panose="02020603050405020304" pitchFamily="18" charset="0"/>
                <a:cs typeface="Times New Roman" panose="02020603050405020304" pitchFamily="18" charset="0"/>
              </a:rPr>
              <a:t> 10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15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25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30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a:t>
            </a:r>
          </a:p>
          <a:p>
            <a:pPr algn="just">
              <a:lnSpc>
                <a:spcPts val="4000"/>
              </a:lnSpc>
              <a:spcBef>
                <a:spcPts val="400"/>
              </a:spcBef>
              <a:spcAft>
                <a:spcPts val="400"/>
              </a:spcAft>
            </a:pPr>
            <a:r>
              <a:rPr lang="en-US" sz="2800" b="1" kern="0" dirty="0" smtClean="0">
                <a:solidFill>
                  <a:srgbClr val="002060"/>
                </a:solidFill>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Tiêu</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chuẩn</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endPar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endParaRPr>
          </a:p>
          <a:p>
            <a:pPr marL="177800" indent="-177800" algn="just">
              <a:lnSpc>
                <a:spcPts val="4000"/>
              </a:lnSpc>
              <a:spcBef>
                <a:spcPts val="400"/>
              </a:spcBef>
              <a:spcAft>
                <a:spcPts val="400"/>
              </a:spcAft>
              <a:buFontTx/>
              <a:buChar char="-"/>
            </a:pPr>
            <a:r>
              <a:rPr lang="en-US" sz="2800" b="1" kern="0" dirty="0" err="1" smtClean="0">
                <a:solidFill>
                  <a:srgbClr val="002060"/>
                </a:solidFill>
                <a:latin typeface="Times New Roman" panose="02020603050405020304" pitchFamily="18" charset="0"/>
                <a:cs typeface="Times New Roman" panose="02020603050405020304" pitchFamily="18" charset="0"/>
              </a:rPr>
              <a:t>Có</a:t>
            </a:r>
            <a:r>
              <a:rPr lang="en-US" sz="2800" b="1" kern="0" dirty="0" smtClean="0">
                <a:solidFill>
                  <a:srgbClr val="002060"/>
                </a:solidFill>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01 </a:t>
            </a:r>
            <a:r>
              <a:rPr kumimoji="0" lang="en-US" sz="2800" b="1" i="0" u="none" strike="noStrike" kern="0" cap="none" spc="0" normalizeH="0" noProof="0" dirty="0" err="1">
                <a:ln>
                  <a:noFill/>
                </a:ln>
                <a:solidFill>
                  <a:srgbClr val="FF0000"/>
                </a:solidFill>
                <a:uLnTx/>
                <a:uFillTx/>
                <a:latin typeface="Times New Roman" panose="02020603050405020304" pitchFamily="18" charset="0"/>
                <a:cs typeface="Times New Roman" panose="02020603050405020304" pitchFamily="18" charset="0"/>
              </a:rPr>
              <a:t>Cờ</a:t>
            </a:r>
            <a:r>
              <a:rPr kumimoji="0" lang="en-US" sz="2800" b="1" i="0" u="none" strike="noStrike" kern="0" cap="none" spc="0" normalizeH="0" noProof="0" dirty="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thi</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đua</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Thành</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phố</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hoặc</a:t>
            </a:r>
            <a:r>
              <a:rPr kumimoji="0" lang="en-US" sz="2800" b="1" i="0" u="none" strike="noStrike" kern="0" cap="none" spc="0" normalizeH="0" noProof="0" dirty="0">
                <a:ln>
                  <a:noFill/>
                </a:ln>
                <a:solidFill>
                  <a:srgbClr val="FF0000"/>
                </a:solidFill>
                <a:uLnTx/>
                <a:uFillTx/>
                <a:latin typeface="Times New Roman" panose="02020603050405020304" pitchFamily="18" charset="0"/>
                <a:cs typeface="Times New Roman" panose="02020603050405020304" pitchFamily="18" charset="0"/>
              </a:rPr>
              <a:t> 03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Bằng</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khen</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UBND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Thành</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FF0000"/>
                </a:solidFill>
                <a:uLnTx/>
                <a:uFillTx/>
                <a:latin typeface="Times New Roman" panose="02020603050405020304" pitchFamily="18" charset="0"/>
                <a:cs typeface="Times New Roman" panose="02020603050405020304" pitchFamily="18" charset="0"/>
              </a:rPr>
              <a:t>phố</a:t>
            </a:r>
            <a:r>
              <a:rPr kumimoji="0" lang="en-US" sz="2800" b="1" i="0" u="none" strike="noStrike" kern="0" cap="none" spc="0" normalizeH="0" noProof="0" dirty="0" smtClean="0">
                <a:ln>
                  <a:noFill/>
                </a:ln>
                <a:solidFill>
                  <a:srgbClr val="FF0000"/>
                </a:solidFill>
                <a:uLnTx/>
                <a:uFillTx/>
                <a:latin typeface="Times New Roman" panose="02020603050405020304" pitchFamily="18" charset="0"/>
                <a:cs typeface="Times New Roman" panose="02020603050405020304" pitchFamily="18" charset="0"/>
              </a:rPr>
              <a:t> </a:t>
            </a:r>
          </a:p>
          <a:p>
            <a:pPr marL="177800" indent="-177800" algn="just">
              <a:lnSpc>
                <a:spcPts val="4000"/>
              </a:lnSpc>
              <a:spcBef>
                <a:spcPts val="400"/>
              </a:spcBef>
              <a:spcAft>
                <a:spcPts val="400"/>
              </a:spcAft>
              <a:buFontTx/>
              <a:buChar char="-"/>
            </a:pPr>
            <a:r>
              <a:rPr lang="vi-VN" sz="2800" b="1" kern="0" spc="-20" dirty="0">
                <a:solidFill>
                  <a:srgbClr val="002060"/>
                </a:solidFill>
                <a:latin typeface="Times New Roman" panose="02020603050405020304" pitchFamily="18" charset="0"/>
                <a:cs typeface="Times New Roman" panose="02020603050405020304" pitchFamily="18" charset="0"/>
              </a:rPr>
              <a:t>Giữa 2 lần </a:t>
            </a:r>
            <a:r>
              <a:rPr lang="en-US" sz="2800" b="1" kern="0" spc="-20" dirty="0" err="1">
                <a:solidFill>
                  <a:srgbClr val="002060"/>
                </a:solidFill>
                <a:latin typeface="Times New Roman" panose="02020603050405020304" pitchFamily="18" charset="0"/>
                <a:cs typeface="Times New Roman" panose="02020603050405020304" pitchFamily="18" charset="0"/>
              </a:rPr>
              <a:t>tặng</a:t>
            </a:r>
            <a:r>
              <a:rPr lang="vi-VN" sz="2800" b="1" kern="0" spc="-20" dirty="0">
                <a:solidFill>
                  <a:srgbClr val="002060"/>
                </a:solidFill>
                <a:latin typeface="Times New Roman" panose="02020603050405020304" pitchFamily="18" charset="0"/>
                <a:cs typeface="Times New Roman" panose="02020603050405020304" pitchFamily="18" charset="0"/>
              </a:rPr>
              <a:t> Cờ truyền thống </a:t>
            </a:r>
            <a:r>
              <a:rPr lang="en-US" sz="2800" b="1" kern="0" spc="-20" dirty="0">
                <a:solidFill>
                  <a:srgbClr val="002060"/>
                </a:solidFill>
                <a:latin typeface="Times New Roman" panose="02020603050405020304" pitchFamily="18" charset="0"/>
                <a:cs typeface="Times New Roman" panose="02020603050405020304" pitchFamily="18" charset="0"/>
              </a:rPr>
              <a:t>c</a:t>
            </a:r>
            <a:r>
              <a:rPr lang="vi-VN" sz="2800" b="1" kern="0" spc="-20" dirty="0">
                <a:solidFill>
                  <a:srgbClr val="002060"/>
                </a:solidFill>
                <a:latin typeface="Times New Roman" panose="02020603050405020304" pitchFamily="18" charset="0"/>
                <a:cs typeface="Times New Roman" panose="02020603050405020304" pitchFamily="18" charset="0"/>
              </a:rPr>
              <a:t>ách nhau </a:t>
            </a:r>
            <a:r>
              <a:rPr lang="vi-VN" sz="2800" b="1" kern="0" spc="-20" dirty="0">
                <a:solidFill>
                  <a:srgbClr val="FF0000"/>
                </a:solidFill>
                <a:latin typeface="Times New Roman" panose="02020603050405020304" pitchFamily="18" charset="0"/>
                <a:cs typeface="Times New Roman" panose="02020603050405020304" pitchFamily="18" charset="0"/>
              </a:rPr>
              <a:t>10 năm</a:t>
            </a:r>
            <a:r>
              <a:rPr lang="en-US" sz="2800" b="1" kern="0" spc="-20" dirty="0">
                <a:solidFill>
                  <a:srgbClr val="002060"/>
                </a:solidFill>
                <a:latin typeface="Times New Roman" panose="02020603050405020304" pitchFamily="18" charset="0"/>
                <a:cs typeface="Times New Roman" panose="02020603050405020304" pitchFamily="18" charset="0"/>
              </a:rPr>
              <a:t>.</a:t>
            </a:r>
            <a:endParaRPr lang="en-US" sz="2800" b="1" kern="0" dirty="0">
              <a:solidFill>
                <a:srgbClr val="C00000"/>
              </a:solidFill>
              <a:latin typeface="Times New Roman" panose="02020603050405020304" pitchFamily="18" charset="0"/>
              <a:cs typeface="Times New Roman" panose="02020603050405020304" pitchFamily="18" charset="0"/>
            </a:endParaRPr>
          </a:p>
          <a:p>
            <a:pPr marL="177800" indent="-177800" algn="just">
              <a:lnSpc>
                <a:spcPts val="4000"/>
              </a:lnSpc>
              <a:spcBef>
                <a:spcPts val="400"/>
              </a:spcBef>
              <a:spcAft>
                <a:spcPts val="400"/>
              </a:spcAft>
              <a:buFontTx/>
              <a:buChar char="-"/>
            </a:pP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Không</a:t>
            </a:r>
            <a:r>
              <a:rPr kumimoji="0" lang="en-US" sz="2800" b="1" i="0" u="none" strike="noStrike" kern="0" cap="none" spc="0" normalizeH="0" noProof="0" dirty="0" smtClean="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kèm</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srgbClr val="002060"/>
                </a:solidFill>
                <a:uLnTx/>
                <a:uFillTx/>
                <a:latin typeface="Times New Roman" panose="02020603050405020304" pitchFamily="18" charset="0"/>
                <a:cs typeface="Times New Roman" panose="02020603050405020304" pitchFamily="18" charset="0"/>
              </a:rPr>
              <a:t>tiền</a:t>
            </a:r>
            <a:r>
              <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srgbClr val="002060"/>
                </a:solidFill>
                <a:uLnTx/>
                <a:uFillTx/>
                <a:latin typeface="Times New Roman" panose="02020603050405020304" pitchFamily="18" charset="0"/>
                <a:cs typeface="Times New Roman" panose="02020603050405020304" pitchFamily="18" charset="0"/>
              </a:rPr>
              <a:t>thưởng</a:t>
            </a:r>
            <a:r>
              <a:rPr lang="en-US" sz="2800" b="1" kern="0" dirty="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0" cap="none" spc="0" normalizeH="0" noProof="0" dirty="0">
              <a:ln>
                <a:noFill/>
              </a:ln>
              <a:solidFill>
                <a:srgbClr val="002060"/>
              </a:solidFill>
              <a:uLnTx/>
              <a:uFillTx/>
              <a:latin typeface="Times New Roman" panose="02020603050405020304" pitchFamily="18" charset="0"/>
              <a:cs typeface="Times New Roman" panose="02020603050405020304" pitchFamily="18" charset="0"/>
            </a:endParaRPr>
          </a:p>
          <a:p>
            <a:pPr marL="177800" indent="-177800" algn="just">
              <a:lnSpc>
                <a:spcPts val="4000"/>
              </a:lnSpc>
              <a:spcBef>
                <a:spcPts val="400"/>
              </a:spcBef>
              <a:spcAft>
                <a:spcPts val="400"/>
              </a:spcAft>
            </a:pPr>
            <a:r>
              <a:rPr lang="en-US" sz="2800" b="1" kern="0" dirty="0" smtClean="0">
                <a:solidFill>
                  <a:srgbClr val="C00000"/>
                </a:solidFill>
                <a:latin typeface="Times New Roman" panose="02020603050405020304" pitchFamily="18" charset="0"/>
                <a:cs typeface="Times New Roman" panose="02020603050405020304" pitchFamily="18" charset="0"/>
              </a:rPr>
              <a:t>8</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Thư</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khen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Gắn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biển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công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trình</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công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nhận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gương</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điển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hình</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tiên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err="1">
                <a:solidFill>
                  <a:srgbClr val="C00000"/>
                </a:solidFill>
                <a:latin typeface="Times New Roman" panose="02020603050405020304" pitchFamily="18" charset="0"/>
                <a:cs typeface="Times New Roman" panose="02020603050405020304" pitchFamily="18" charset="0"/>
              </a:rPr>
              <a:t>tiến</a:t>
            </a:r>
            <a:r>
              <a:rPr lang="en-US" sz="2800" b="1" kern="0" dirty="0">
                <a:solidFill>
                  <a:srgbClr val="C00000"/>
                </a:solidFill>
                <a:latin typeface="Times New Roman" panose="02020603050405020304" pitchFamily="18" charset="0"/>
                <a:cs typeface="Times New Roman" panose="02020603050405020304" pitchFamily="18" charset="0"/>
              </a:rPr>
              <a:t>: </a:t>
            </a:r>
            <a:r>
              <a:rPr lang="en-US" sz="2800" b="1" kern="0" dirty="0" smtClean="0">
                <a:latin typeface="Times New Roman" panose="02020603050405020304" pitchFamily="18" charset="0"/>
                <a:cs typeface="Times New Roman" panose="02020603050405020304" pitchFamily="18" charset="0"/>
              </a:rPr>
              <a:t>(</a:t>
            </a:r>
            <a:r>
              <a:rPr lang="en-US" sz="2800" b="1" kern="0" dirty="0" err="1" smtClean="0">
                <a:latin typeface="Times New Roman" panose="02020603050405020304" pitchFamily="18" charset="0"/>
                <a:cs typeface="Times New Roman" panose="02020603050405020304" pitchFamily="18" charset="0"/>
              </a:rPr>
              <a:t>các</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đơn</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vị</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tham</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khảo</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thêm</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tại</a:t>
            </a:r>
            <a:r>
              <a:rPr lang="en-US" sz="2800" b="1" kern="0" dirty="0" smtClean="0">
                <a:latin typeface="Times New Roman" panose="02020603050405020304" pitchFamily="18" charset="0"/>
                <a:cs typeface="Times New Roman" panose="02020603050405020304" pitchFamily="18" charset="0"/>
              </a:rPr>
              <a:t> </a:t>
            </a:r>
            <a:r>
              <a:rPr lang="en-US" sz="2800" b="1" kern="0" dirty="0" err="1" smtClean="0">
                <a:latin typeface="Times New Roman" panose="02020603050405020304" pitchFamily="18" charset="0"/>
                <a:cs typeface="Times New Roman" panose="02020603050405020304" pitchFamily="18" charset="0"/>
              </a:rPr>
              <a:t>Điều</a:t>
            </a:r>
            <a:r>
              <a:rPr lang="en-US" sz="2800" b="1" kern="0" dirty="0" smtClean="0">
                <a:latin typeface="Times New Roman" panose="02020603050405020304" pitchFamily="18" charset="0"/>
                <a:cs typeface="Times New Roman" panose="02020603050405020304" pitchFamily="18" charset="0"/>
              </a:rPr>
              <a:t> 22, 23 </a:t>
            </a:r>
            <a:r>
              <a:rPr lang="en-US" sz="2800" b="1" kern="0" dirty="0">
                <a:latin typeface="Times New Roman" panose="02020603050405020304" pitchFamily="18" charset="0"/>
                <a:cs typeface="Times New Roman" panose="02020603050405020304" pitchFamily="18" charset="0"/>
              </a:rPr>
              <a:t>QĐ 24)</a:t>
            </a:r>
            <a:endParaRPr kumimoji="0" lang="en-US" sz="2800" b="1" i="0" u="none" strike="noStrike" kern="0" cap="none" spc="0" normalizeH="0" noProof="0" dirty="0">
              <a:ln>
                <a:noFill/>
              </a:ln>
              <a:uLnTx/>
              <a:uFillTx/>
              <a:latin typeface="Times New Roman" panose="02020603050405020304" pitchFamily="18" charset="0"/>
              <a:cs typeface="Times New Roman" panose="02020603050405020304" pitchFamily="18" charset="0"/>
            </a:endParaRPr>
          </a:p>
          <a:p>
            <a:pPr algn="just">
              <a:lnSpc>
                <a:spcPct val="120000"/>
              </a:lnSpc>
              <a:spcBef>
                <a:spcPts val="1200"/>
              </a:spcBef>
            </a:pPr>
            <a:endParaRPr kumimoji="0" lang="en-US" sz="2700" i="0" u="none" strike="noStrike" kern="0" cap="none" spc="0" normalizeH="0" baseline="0" noProof="0" dirty="0">
              <a:ln>
                <a:noFill/>
              </a:ln>
              <a:solidFill>
                <a:srgbClr val="99FF33"/>
              </a:solidFill>
              <a:uLnTx/>
              <a:uFillTx/>
              <a:latin typeface="+mj-lt"/>
            </a:endParaRPr>
          </a:p>
        </p:txBody>
      </p:sp>
    </p:spTree>
    <p:extLst>
      <p:ext uri="{BB962C8B-B14F-4D97-AF65-F5344CB8AC3E}">
        <p14:creationId xmlns:p14="http://schemas.microsoft.com/office/powerpoint/2010/main" val="2133919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228600" y="76200"/>
            <a:ext cx="8686800" cy="6705600"/>
          </a:xfrm>
          <a:prstGeom prst="rect">
            <a:avLst/>
          </a:prstGeom>
        </p:spPr>
        <p:txBody>
          <a:bodyPr/>
          <a:lstStyle/>
          <a:p>
            <a:pPr algn="just">
              <a:spcBef>
                <a:spcPts val="200"/>
              </a:spcBef>
              <a:spcAft>
                <a:spcPts val="200"/>
              </a:spcAft>
            </a:pPr>
            <a:r>
              <a:rPr kumimoji="0" lang="en-US" sz="2800" b="1" i="0" u="none" strike="noStrike" kern="0" cap="none" spc="0" normalizeH="0" baseline="0" noProof="0" dirty="0" smtClean="0">
                <a:ln>
                  <a:noFill/>
                </a:ln>
                <a:solidFill>
                  <a:srgbClr val="C00000"/>
                </a:solidFill>
                <a:uLnTx/>
                <a:uFillTx/>
                <a:latin typeface="Times New Roman" panose="02020603050405020304" pitchFamily="18" charset="0"/>
                <a:cs typeface="Times New Roman" panose="02020603050405020304" pitchFamily="18" charset="0"/>
              </a:rPr>
              <a:t>9. </a:t>
            </a:r>
            <a:r>
              <a:rPr kumimoji="0" lang="en-US" sz="2800" b="1" i="0" u="none" strike="noStrike" kern="0" cap="none" spc="-20" normalizeH="0" baseline="0" noProof="0" dirty="0" err="1">
                <a:ln>
                  <a:noFill/>
                </a:ln>
                <a:solidFill>
                  <a:srgbClr val="C00000"/>
                </a:solidFill>
                <a:uLnTx/>
                <a:uFillTx/>
                <a:latin typeface="Times New Roman" panose="02020603050405020304" pitchFamily="18" charset="0"/>
                <a:cs typeface="Times New Roman" panose="02020603050405020304" pitchFamily="18" charset="0"/>
              </a:rPr>
              <a:t>Huy</a:t>
            </a:r>
            <a:r>
              <a:rPr kumimoji="0" lang="en-US" sz="2800" b="1" i="0" u="none" strike="noStrike" kern="0" cap="none" spc="-20" normalizeH="0" baseline="0" noProof="0" dirty="0">
                <a:ln>
                  <a:noFill/>
                </a:ln>
                <a:solidFill>
                  <a:srgbClr val="C00000"/>
                </a:solidFill>
                <a:uLnTx/>
                <a:uFillTx/>
                <a:latin typeface="Times New Roman" panose="02020603050405020304" pitchFamily="18" charset="0"/>
                <a:cs typeface="Times New Roman" panose="02020603050405020304" pitchFamily="18" charset="0"/>
              </a:rPr>
              <a:t> </a:t>
            </a:r>
            <a:r>
              <a:rPr kumimoji="0" lang="en-US" sz="2800" b="1" i="0" u="none" strike="noStrike" kern="0" cap="none" spc="-20" normalizeH="0" baseline="0" noProof="0" dirty="0" err="1">
                <a:ln>
                  <a:noFill/>
                </a:ln>
                <a:solidFill>
                  <a:srgbClr val="C00000"/>
                </a:solidFill>
                <a:uLnTx/>
                <a:uFillTx/>
                <a:latin typeface="Times New Roman" panose="02020603050405020304" pitchFamily="18" charset="0"/>
                <a:cs typeface="Times New Roman" panose="02020603050405020304" pitchFamily="18" charset="0"/>
              </a:rPr>
              <a:t>hiệu</a:t>
            </a:r>
            <a:r>
              <a:rPr kumimoji="0" lang="en-US" sz="2800" b="1" i="0" u="none" strike="noStrike" kern="0" cap="none" spc="-20" normalizeH="0" noProof="0" dirty="0">
                <a:ln>
                  <a:noFill/>
                </a:ln>
                <a:solidFill>
                  <a:srgbClr val="C00000"/>
                </a:solidFill>
                <a:uLnTx/>
                <a:uFillTx/>
                <a:latin typeface="Times New Roman" panose="02020603050405020304" pitchFamily="18" charset="0"/>
                <a:cs typeface="Times New Roman" panose="02020603050405020304" pitchFamily="18" charset="0"/>
              </a:rPr>
              <a:t> TPHCM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Đ21 QĐ24) </a:t>
            </a:r>
          </a:p>
          <a:p>
            <a:pPr algn="just">
              <a:spcBef>
                <a:spcPts val="200"/>
              </a:spcBef>
              <a:spcAft>
                <a:spcPts val="200"/>
              </a:spcAft>
            </a:pPr>
            <a:r>
              <a:rPr lang="en-US" sz="2800" b="1" spc="-20" dirty="0" err="1" smtClean="0">
                <a:solidFill>
                  <a:srgbClr val="002060"/>
                </a:solidFill>
                <a:latin typeface="Times New Roman" panose="02020603050405020304" pitchFamily="18" charset="0"/>
                <a:cs typeface="Times New Roman" panose="02020603050405020304" pitchFamily="18" charset="0"/>
              </a:rPr>
              <a:t>Cá</a:t>
            </a:r>
            <a:r>
              <a:rPr lang="en-US" sz="2800" b="1" spc="-20" dirty="0" smtClean="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nhân</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chỉ</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được</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FF0000"/>
                </a:solidFill>
                <a:latin typeface="Times New Roman" panose="02020603050405020304" pitchFamily="18" charset="0"/>
                <a:cs typeface="Times New Roman" panose="02020603050405020304" pitchFamily="18" charset="0"/>
              </a:rPr>
              <a:t>tặng</a:t>
            </a:r>
            <a:r>
              <a:rPr lang="en-US" sz="2800" b="1" spc="-20" dirty="0">
                <a:solidFill>
                  <a:srgbClr val="FF0000"/>
                </a:solidFill>
                <a:latin typeface="Times New Roman" panose="02020603050405020304" pitchFamily="18" charset="0"/>
                <a:cs typeface="Times New Roman" panose="02020603050405020304" pitchFamily="18" charset="0"/>
              </a:rPr>
              <a:t> </a:t>
            </a:r>
            <a:r>
              <a:rPr lang="en-US" sz="2800" b="1" spc="-20" dirty="0" err="1">
                <a:solidFill>
                  <a:srgbClr val="FF0000"/>
                </a:solidFill>
                <a:latin typeface="Times New Roman" panose="02020603050405020304" pitchFamily="18" charset="0"/>
                <a:cs typeface="Times New Roman" panose="02020603050405020304" pitchFamily="18" charset="0"/>
              </a:rPr>
              <a:t>một</a:t>
            </a:r>
            <a:r>
              <a:rPr lang="en-US" sz="2800" b="1" spc="-20" dirty="0">
                <a:solidFill>
                  <a:srgbClr val="FF0000"/>
                </a:solidFill>
                <a:latin typeface="Times New Roman" panose="02020603050405020304" pitchFamily="18" charset="0"/>
                <a:cs typeface="Times New Roman" panose="02020603050405020304" pitchFamily="18" charset="0"/>
              </a:rPr>
              <a:t> </a:t>
            </a:r>
            <a:r>
              <a:rPr lang="en-US" sz="2800" b="1" spc="-20" dirty="0" err="1" smtClean="0">
                <a:solidFill>
                  <a:srgbClr val="FF0000"/>
                </a:solidFill>
                <a:latin typeface="Times New Roman" panose="02020603050405020304" pitchFamily="18" charset="0"/>
                <a:cs typeface="Times New Roman" panose="02020603050405020304" pitchFamily="18" charset="0"/>
              </a:rPr>
              <a:t>lần</a:t>
            </a:r>
            <a:r>
              <a:rPr lang="en-US" sz="2800" b="1" spc="-20" dirty="0" smtClean="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không</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kèm</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theo</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tiền</a:t>
            </a:r>
            <a:r>
              <a:rPr lang="en-US" sz="2800" b="1" spc="-20" dirty="0">
                <a:solidFill>
                  <a:srgbClr val="002060"/>
                </a:solidFill>
                <a:latin typeface="Times New Roman" panose="02020603050405020304" pitchFamily="18" charset="0"/>
                <a:cs typeface="Times New Roman" panose="02020603050405020304" pitchFamily="18" charset="0"/>
              </a:rPr>
              <a:t> </a:t>
            </a:r>
            <a:r>
              <a:rPr lang="en-US" sz="2800" b="1" spc="-20" dirty="0" err="1">
                <a:solidFill>
                  <a:srgbClr val="002060"/>
                </a:solidFill>
                <a:latin typeface="Times New Roman" panose="02020603050405020304" pitchFamily="18" charset="0"/>
                <a:cs typeface="Times New Roman" panose="02020603050405020304" pitchFamily="18" charset="0"/>
              </a:rPr>
              <a:t>thưởng</a:t>
            </a:r>
            <a:r>
              <a:rPr lang="en-US" sz="2800" b="1" spc="-20" dirty="0">
                <a:solidFill>
                  <a:srgbClr val="002060"/>
                </a:solidFill>
                <a:latin typeface="Times New Roman" panose="02020603050405020304" pitchFamily="18" charset="0"/>
                <a:cs typeface="Times New Roman" panose="02020603050405020304" pitchFamily="18" charset="0"/>
              </a:rPr>
              <a:t>, </a:t>
            </a:r>
            <a:r>
              <a:rPr lang="vi-VN" sz="2800" b="1" kern="0" spc="-20" dirty="0">
                <a:solidFill>
                  <a:srgbClr val="002060"/>
                </a:solidFill>
                <a:latin typeface="Times New Roman" panose="02020603050405020304" pitchFamily="18" charset="0"/>
                <a:cs typeface="Times New Roman" panose="02020603050405020304" pitchFamily="18" charset="0"/>
              </a:rPr>
              <a:t>không vi phạm pháp luật hoặc bị xử lý kỷ luật từ hình thức cảnh cáo trở lên</a:t>
            </a:r>
            <a:r>
              <a:rPr lang="en-US" sz="2800" b="1" kern="0" spc="-20" dirty="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0" cap="none" spc="-20" normalizeH="0" noProof="0" dirty="0">
              <a:ln>
                <a:noFill/>
              </a:ln>
              <a:solidFill>
                <a:srgbClr val="002060"/>
              </a:solidFill>
              <a:uLnTx/>
              <a:uFillTx/>
              <a:latin typeface="Times New Roman" panose="02020603050405020304" pitchFamily="18" charset="0"/>
              <a:cs typeface="Times New Roman" panose="02020603050405020304" pitchFamily="18" charset="0"/>
            </a:endParaRPr>
          </a:p>
          <a:p>
            <a:pPr algn="just">
              <a:spcBef>
                <a:spcPts val="200"/>
              </a:spcBef>
              <a:spcAft>
                <a:spcPts val="200"/>
              </a:spcAft>
            </a:pPr>
            <a:r>
              <a:rPr lang="en-US" sz="2800" b="1" kern="0" spc="-20" dirty="0">
                <a:solidFill>
                  <a:srgbClr val="002060"/>
                </a:solidFill>
                <a:latin typeface="Times New Roman" panose="02020603050405020304" pitchFamily="18" charset="0"/>
                <a:cs typeface="Times New Roman" panose="02020603050405020304" pitchFamily="18" charset="0"/>
              </a:rPr>
              <a:t>- Đ</a:t>
            </a:r>
            <a:r>
              <a:rPr lang="vi-VN" sz="2800" b="1" kern="0" spc="-20" dirty="0">
                <a:solidFill>
                  <a:srgbClr val="002060"/>
                </a:solidFill>
                <a:latin typeface="Times New Roman" panose="02020603050405020304" pitchFamily="18" charset="0"/>
                <a:cs typeface="Times New Roman" panose="02020603050405020304" pitchFamily="18" charset="0"/>
              </a:rPr>
              <a:t>ối với các cá nhân </a:t>
            </a:r>
            <a:r>
              <a:rPr lang="vi-VN" sz="2800" b="1" kern="0" spc="-20" dirty="0">
                <a:solidFill>
                  <a:srgbClr val="FF0000"/>
                </a:solidFill>
                <a:latin typeface="Times New Roman" panose="02020603050405020304" pitchFamily="18" charset="0"/>
                <a:cs typeface="Times New Roman" panose="02020603050405020304" pitchFamily="18" charset="0"/>
              </a:rPr>
              <a:t>có bình xét thi đua hàng năm: </a:t>
            </a:r>
            <a:r>
              <a:rPr lang="vi-VN" sz="2800" b="1" kern="0" spc="-20" dirty="0">
                <a:solidFill>
                  <a:srgbClr val="002060"/>
                </a:solidFill>
                <a:latin typeface="Times New Roman" panose="02020603050405020304" pitchFamily="18" charset="0"/>
                <a:cs typeface="Times New Roman" panose="02020603050405020304" pitchFamily="18" charset="0"/>
              </a:rPr>
              <a:t>thời gian công tác từ </a:t>
            </a:r>
            <a:r>
              <a:rPr lang="vi-VN" sz="2800" b="1" kern="0" spc="-20" dirty="0">
                <a:solidFill>
                  <a:srgbClr val="FF0000"/>
                </a:solidFill>
                <a:latin typeface="Times New Roman" panose="02020603050405020304" pitchFamily="18" charset="0"/>
                <a:cs typeface="Times New Roman" panose="02020603050405020304" pitchFamily="18" charset="0"/>
              </a:rPr>
              <a:t>10 năm trở lên</a:t>
            </a:r>
            <a:r>
              <a:rPr lang="vi-VN" sz="2800" b="1" kern="0" spc="-20" dirty="0">
                <a:solidFill>
                  <a:srgbClr val="002060"/>
                </a:solidFill>
                <a:latin typeface="Times New Roman" panose="02020603050405020304" pitchFamily="18" charset="0"/>
                <a:cs typeface="Times New Roman" panose="02020603050405020304" pitchFamily="18" charset="0"/>
              </a:rPr>
              <a:t>, ít nhất đạt </a:t>
            </a:r>
            <a:r>
              <a:rPr lang="vi-VN" sz="2800" b="1" kern="0" spc="-20" dirty="0">
                <a:solidFill>
                  <a:srgbClr val="FF0000"/>
                </a:solidFill>
                <a:latin typeface="Times New Roman" panose="02020603050405020304" pitchFamily="18" charset="0"/>
                <a:cs typeface="Times New Roman" panose="02020603050405020304" pitchFamily="18" charset="0"/>
              </a:rPr>
              <a:t>01 CSTĐTP và 01 </a:t>
            </a:r>
            <a:r>
              <a:rPr lang="vi-VN" sz="2800" b="1" kern="0" spc="-20" dirty="0" smtClean="0">
                <a:solidFill>
                  <a:srgbClr val="FF0000"/>
                </a:solidFill>
                <a:latin typeface="Times New Roman" panose="02020603050405020304" pitchFamily="18" charset="0"/>
                <a:cs typeface="Times New Roman" panose="02020603050405020304" pitchFamily="18" charset="0"/>
              </a:rPr>
              <a:t>BKUB</a:t>
            </a:r>
            <a:r>
              <a:rPr lang="en-US" sz="2800" b="1" kern="0" spc="-20" dirty="0" smtClean="0">
                <a:solidFill>
                  <a:srgbClr val="FF0000"/>
                </a:solidFill>
                <a:latin typeface="Times New Roman" panose="02020603050405020304" pitchFamily="18" charset="0"/>
                <a:cs typeface="Times New Roman" panose="02020603050405020304" pitchFamily="18" charset="0"/>
              </a:rPr>
              <a:t>.</a:t>
            </a:r>
            <a:endParaRPr lang="vi-VN" sz="2800" b="1" kern="0" spc="-20" dirty="0">
              <a:solidFill>
                <a:srgbClr val="FF000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2800" b="1" kern="0" spc="-20" dirty="0">
                <a:solidFill>
                  <a:srgbClr val="002060"/>
                </a:solidFill>
                <a:latin typeface="Times New Roman" panose="02020603050405020304" pitchFamily="18" charset="0"/>
                <a:cs typeface="Times New Roman" panose="02020603050405020304" pitchFamily="18" charset="0"/>
              </a:rPr>
              <a:t>- </a:t>
            </a:r>
            <a:r>
              <a:rPr lang="vi-VN" sz="2800" b="1" kern="0" spc="-20" dirty="0">
                <a:solidFill>
                  <a:srgbClr val="002060"/>
                </a:solidFill>
                <a:latin typeface="Times New Roman" panose="02020603050405020304" pitchFamily="18" charset="0"/>
                <a:cs typeface="Times New Roman" panose="02020603050405020304" pitchFamily="18" charset="0"/>
              </a:rPr>
              <a:t>Đối với các cá nhân khác </a:t>
            </a:r>
            <a:r>
              <a:rPr lang="vi-VN" sz="2800" b="1" kern="0" spc="-20" dirty="0">
                <a:solidFill>
                  <a:srgbClr val="FF0000"/>
                </a:solidFill>
                <a:latin typeface="Times New Roman" panose="02020603050405020304" pitchFamily="18" charset="0"/>
                <a:cs typeface="Times New Roman" panose="02020603050405020304" pitchFamily="18" charset="0"/>
              </a:rPr>
              <a:t>không nằm trong diện bình xét danh hiệu thi đua hàng năm</a:t>
            </a:r>
            <a:r>
              <a:rPr lang="vi-VN" sz="2800" b="1" kern="0" spc="-20" dirty="0">
                <a:solidFill>
                  <a:srgbClr val="002060"/>
                </a:solidFill>
                <a:latin typeface="Times New Roman" panose="02020603050405020304" pitchFamily="18" charset="0"/>
                <a:cs typeface="Times New Roman" panose="02020603050405020304" pitchFamily="18" charset="0"/>
              </a:rPr>
              <a:t>: căn cứ theo thành tích đóng góp cụ thể, trong thời gian </a:t>
            </a:r>
            <a:r>
              <a:rPr lang="vi-VN" sz="2800" b="1" kern="0" spc="-20" dirty="0">
                <a:solidFill>
                  <a:srgbClr val="FF0000"/>
                </a:solidFill>
                <a:latin typeface="Times New Roman" panose="02020603050405020304" pitchFamily="18" charset="0"/>
                <a:cs typeface="Times New Roman" panose="02020603050405020304" pitchFamily="18" charset="0"/>
              </a:rPr>
              <a:t>05 năm </a:t>
            </a:r>
            <a:r>
              <a:rPr lang="vi-VN" sz="2800" b="1" kern="0" spc="-20" dirty="0">
                <a:solidFill>
                  <a:srgbClr val="002060"/>
                </a:solidFill>
                <a:latin typeface="Times New Roman" panose="02020603050405020304" pitchFamily="18" charset="0"/>
                <a:cs typeface="Times New Roman" panose="02020603050405020304" pitchFamily="18" charset="0"/>
              </a:rPr>
              <a:t>tính đến thời điểm đề nghị phải được </a:t>
            </a:r>
            <a:r>
              <a:rPr lang="vi-VN" sz="2800" b="1" kern="0" spc="-20" dirty="0">
                <a:solidFill>
                  <a:srgbClr val="FF0000"/>
                </a:solidFill>
                <a:latin typeface="Times New Roman" panose="02020603050405020304" pitchFamily="18" charset="0"/>
                <a:cs typeface="Times New Roman" panose="02020603050405020304" pitchFamily="18" charset="0"/>
              </a:rPr>
              <a:t>02 BKUB</a:t>
            </a:r>
            <a:r>
              <a:rPr lang="vi-VN" sz="2800" b="1" kern="0" spc="-20" dirty="0">
                <a:solidFill>
                  <a:srgbClr val="002060"/>
                </a:solidFill>
                <a:latin typeface="Times New Roman" panose="02020603050405020304" pitchFamily="18" charset="0"/>
                <a:cs typeface="Times New Roman" panose="02020603050405020304" pitchFamily="18" charset="0"/>
              </a:rPr>
              <a:t>.</a:t>
            </a:r>
          </a:p>
          <a:p>
            <a:pPr algn="just">
              <a:spcBef>
                <a:spcPts val="200"/>
              </a:spcBef>
              <a:spcAft>
                <a:spcPts val="200"/>
              </a:spcAft>
            </a:pPr>
            <a:r>
              <a:rPr lang="en-US" sz="2800" b="1" kern="0" spc="-20" dirty="0">
                <a:solidFill>
                  <a:srgbClr val="002060"/>
                </a:solidFill>
                <a:latin typeface="Times New Roman" panose="02020603050405020304" pitchFamily="18" charset="0"/>
                <a:cs typeface="Times New Roman" panose="02020603050405020304" pitchFamily="18" charset="0"/>
              </a:rPr>
              <a:t>- </a:t>
            </a:r>
            <a:r>
              <a:rPr lang="vi-VN" sz="2800" b="1" kern="0" spc="-20" dirty="0">
                <a:solidFill>
                  <a:srgbClr val="002060"/>
                </a:solidFill>
                <a:latin typeface="Times New Roman" panose="02020603050405020304" pitchFamily="18" charset="0"/>
                <a:cs typeface="Times New Roman" panose="02020603050405020304" pitchFamily="18" charset="0"/>
              </a:rPr>
              <a:t>Đối với Đại biểu </a:t>
            </a:r>
            <a:r>
              <a:rPr lang="en-US" sz="2800" b="1" kern="0" spc="-20" dirty="0">
                <a:solidFill>
                  <a:srgbClr val="002060"/>
                </a:solidFill>
                <a:latin typeface="Times New Roman" panose="02020603050405020304" pitchFamily="18" charset="0"/>
                <a:cs typeface="Times New Roman" panose="02020603050405020304" pitchFamily="18" charset="0"/>
              </a:rPr>
              <a:t>HĐND</a:t>
            </a:r>
            <a:r>
              <a:rPr lang="vi-VN" sz="2800" b="1" kern="0" spc="-20" dirty="0">
                <a:solidFill>
                  <a:srgbClr val="002060"/>
                </a:solidFill>
                <a:latin typeface="Times New Roman" panose="02020603050405020304" pitchFamily="18" charset="0"/>
                <a:cs typeface="Times New Roman" panose="02020603050405020304" pitchFamily="18" charset="0"/>
              </a:rPr>
              <a:t>: có thời gian tham gia ít nhất </a:t>
            </a:r>
            <a:r>
              <a:rPr lang="vi-VN" sz="2800" b="1" kern="0" spc="-20" dirty="0">
                <a:solidFill>
                  <a:srgbClr val="FF0000"/>
                </a:solidFill>
                <a:latin typeface="Times New Roman" panose="02020603050405020304" pitchFamily="18" charset="0"/>
                <a:cs typeface="Times New Roman" panose="02020603050405020304" pitchFamily="18" charset="0"/>
              </a:rPr>
              <a:t>01 nhiệm kỳ cấp thành phố </a:t>
            </a:r>
            <a:r>
              <a:rPr lang="vi-VN" sz="2800" b="1" kern="0" spc="-20" dirty="0">
                <a:solidFill>
                  <a:srgbClr val="002060"/>
                </a:solidFill>
                <a:latin typeface="Times New Roman" panose="02020603050405020304" pitchFamily="18" charset="0"/>
                <a:cs typeface="Times New Roman" panose="02020603050405020304" pitchFamily="18" charset="0"/>
              </a:rPr>
              <a:t>hoặc ít nhất </a:t>
            </a:r>
            <a:r>
              <a:rPr lang="vi-VN" sz="2800" b="1" kern="0" spc="-20" dirty="0">
                <a:solidFill>
                  <a:srgbClr val="FF0000"/>
                </a:solidFill>
                <a:latin typeface="Times New Roman" panose="02020603050405020304" pitchFamily="18" charset="0"/>
                <a:cs typeface="Times New Roman" panose="02020603050405020304" pitchFamily="18" charset="0"/>
              </a:rPr>
              <a:t>02 nhiệm kỳ cấp huyện và cấp xã.</a:t>
            </a:r>
          </a:p>
          <a:p>
            <a:pPr algn="just">
              <a:spcBef>
                <a:spcPts val="200"/>
              </a:spcBef>
              <a:spcAft>
                <a:spcPts val="200"/>
              </a:spcAft>
              <a:buFontTx/>
              <a:buChar char="-"/>
            </a:pPr>
            <a:r>
              <a:rPr lang="en-US" sz="2800" b="1" kern="0" spc="-20" dirty="0">
                <a:solidFill>
                  <a:srgbClr val="002060"/>
                </a:solidFill>
                <a:latin typeface="Times New Roman" panose="02020603050405020304" pitchFamily="18" charset="0"/>
                <a:cs typeface="Times New Roman" panose="02020603050405020304" pitchFamily="18" charset="0"/>
              </a:rPr>
              <a:t> </a:t>
            </a:r>
            <a:r>
              <a:rPr lang="vi-VN" sz="2800" b="1" kern="0" spc="-20" dirty="0">
                <a:solidFill>
                  <a:srgbClr val="002060"/>
                </a:solidFill>
                <a:latin typeface="Times New Roman" panose="02020603050405020304" pitchFamily="18" charset="0"/>
                <a:cs typeface="Times New Roman" panose="02020603050405020304" pitchFamily="18" charset="0"/>
              </a:rPr>
              <a:t>Đối với người nước ngoài</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có</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đóng</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góp</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cho</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thành</a:t>
            </a:r>
            <a:r>
              <a:rPr lang="en-US" sz="2800" b="1" kern="0" spc="-20" dirty="0">
                <a:solidFill>
                  <a:srgbClr val="002060"/>
                </a:solidFill>
                <a:latin typeface="Times New Roman" panose="02020603050405020304" pitchFamily="18" charset="0"/>
                <a:cs typeface="Times New Roman" panose="02020603050405020304" pitchFamily="18" charset="0"/>
              </a:rPr>
              <a:t> </a:t>
            </a:r>
            <a:r>
              <a:rPr lang="en-US" sz="2800" b="1" kern="0" spc="-20" dirty="0" err="1">
                <a:solidFill>
                  <a:srgbClr val="002060"/>
                </a:solidFill>
                <a:latin typeface="Times New Roman" panose="02020603050405020304" pitchFamily="18" charset="0"/>
                <a:cs typeface="Times New Roman" panose="02020603050405020304" pitchFamily="18" charset="0"/>
              </a:rPr>
              <a:t>phố</a:t>
            </a:r>
            <a:r>
              <a:rPr lang="en-US" sz="2800" b="1" kern="0" spc="-20" dirty="0" smtClean="0">
                <a:solidFill>
                  <a:srgbClr val="002060"/>
                </a:solidFill>
                <a:latin typeface="Times New Roman" panose="02020603050405020304" pitchFamily="18" charset="0"/>
                <a:cs typeface="Times New Roman" panose="02020603050405020304" pitchFamily="18" charset="0"/>
              </a:rPr>
              <a:t>.</a:t>
            </a:r>
            <a:endParaRPr lang="vi-VN" sz="2800" b="1" kern="0" spc="-20" dirty="0">
              <a:solidFill>
                <a:srgbClr val="002060"/>
              </a:solidFill>
              <a:latin typeface="Times New Roman" panose="02020603050405020304" pitchFamily="18" charset="0"/>
              <a:cs typeface="Times New Roman" panose="02020603050405020304" pitchFamily="18" charset="0"/>
            </a:endParaRPr>
          </a:p>
          <a:p>
            <a:pPr algn="just">
              <a:spcBef>
                <a:spcPts val="0"/>
              </a:spcBef>
            </a:pPr>
            <a:endParaRPr kumimoji="0" lang="en-US" sz="2600" i="0" u="none" strike="noStrike" kern="0" cap="none" spc="0" normalizeH="0" noProof="0" dirty="0">
              <a:ln>
                <a:noFill/>
              </a:ln>
              <a:uLnTx/>
              <a:uFillTx/>
              <a:latin typeface="+mj-lt"/>
            </a:endParaRPr>
          </a:p>
          <a:p>
            <a:pPr algn="just">
              <a:spcBef>
                <a:spcPts val="0"/>
              </a:spcBef>
            </a:pPr>
            <a:endParaRPr kumimoji="0" lang="en-US" sz="2600" i="0" u="none" strike="noStrike" kern="0" cap="none" spc="0" normalizeH="0" baseline="0" noProof="0" dirty="0">
              <a:ln>
                <a:noFill/>
              </a:ln>
              <a:solidFill>
                <a:srgbClr val="99FF33"/>
              </a:solidFill>
              <a:uLnTx/>
              <a:uFillTx/>
              <a:latin typeface="+mj-lt"/>
            </a:endParaRPr>
          </a:p>
        </p:txBody>
      </p:sp>
    </p:spTree>
    <p:extLst>
      <p:ext uri="{BB962C8B-B14F-4D97-AF65-F5344CB8AC3E}">
        <p14:creationId xmlns:p14="http://schemas.microsoft.com/office/powerpoint/2010/main" val="4257664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7273786"/>
          </a:xfrm>
        </p:spPr>
        <p:txBody>
          <a:bodyPr/>
          <a:lstStyle/>
          <a:p>
            <a:pPr algn="just">
              <a:defRPr/>
            </a:pPr>
            <a:r>
              <a:rPr lang="en-US" sz="2800" u="none" dirty="0">
                <a:solidFill>
                  <a:srgbClr val="C00000"/>
                </a:solidFill>
                <a:latin typeface="Times New Roman" panose="02020603050405020304" pitchFamily="18" charset="0"/>
                <a:cs typeface="Times New Roman" panose="02020603050405020304" pitchFamily="18" charset="0"/>
              </a:rPr>
              <a:t>10. </a:t>
            </a:r>
            <a:r>
              <a:rPr lang="en-US" sz="2800" u="none" dirty="0" err="1">
                <a:solidFill>
                  <a:srgbClr val="C00000"/>
                </a:solidFill>
                <a:latin typeface="Times New Roman" panose="02020603050405020304" pitchFamily="18" charset="0"/>
                <a:cs typeface="Times New Roman" panose="02020603050405020304" pitchFamily="18" charset="0"/>
              </a:rPr>
              <a:t>Giấy</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khen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của</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cơ</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sở</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a:solidFill>
                  <a:srgbClr val="002060"/>
                </a:solidFill>
                <a:latin typeface="Times New Roman" panose="02020603050405020304" pitchFamily="18" charset="0"/>
                <a:cs typeface="Times New Roman" panose="02020603050405020304" pitchFamily="18" charset="0"/>
              </a:rPr>
              <a:t>(</a:t>
            </a:r>
            <a:r>
              <a:rPr lang="en-US" sz="2800" u="none" dirty="0" err="1">
                <a:solidFill>
                  <a:srgbClr val="002060"/>
                </a:solidFill>
                <a:latin typeface="Times New Roman" panose="02020603050405020304" pitchFamily="18" charset="0"/>
                <a:cs typeface="Times New Roman" panose="02020603050405020304" pitchFamily="18" charset="0"/>
              </a:rPr>
              <a:t>đơn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vị</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tham</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khảo</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thêm</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tại</a:t>
            </a:r>
            <a:r>
              <a:rPr lang="en-US" sz="2800" u="none" dirty="0">
                <a:solidFill>
                  <a:srgbClr val="002060"/>
                </a:solidFill>
                <a:latin typeface="Times New Roman" panose="02020603050405020304" pitchFamily="18" charset="0"/>
                <a:cs typeface="Times New Roman" panose="02020603050405020304" pitchFamily="18" charset="0"/>
              </a:rPr>
              <a:t> Đ25 QĐ24)</a:t>
            </a:r>
          </a:p>
          <a:p>
            <a:pPr algn="just">
              <a:spcBef>
                <a:spcPts val="200"/>
              </a:spcBef>
              <a:spcAft>
                <a:spcPts val="200"/>
              </a:spcAft>
              <a:buFont typeface="Wingdings" panose="05000000000000000000" pitchFamily="2" charset="2"/>
              <a:buNone/>
              <a:defRPr/>
            </a:pPr>
            <a:r>
              <a:rPr lang="de-DE" sz="2800" u="none" dirty="0" smtClean="0">
                <a:solidFill>
                  <a:srgbClr val="C00000"/>
                </a:solidFill>
                <a:latin typeface="Times New Roman" panose="02020603050405020304" pitchFamily="18" charset="0"/>
                <a:cs typeface="Times New Roman" panose="02020603050405020304" pitchFamily="18" charset="0"/>
              </a:rPr>
              <a:t>11. </a:t>
            </a:r>
            <a:r>
              <a:rPr lang="de-DE" sz="2800" u="none" dirty="0">
                <a:solidFill>
                  <a:srgbClr val="C00000"/>
                </a:solidFill>
                <a:latin typeface="Times New Roman" panose="02020603050405020304" pitchFamily="18" charset="0"/>
                <a:cs typeface="Times New Roman" panose="02020603050405020304" pitchFamily="18" charset="0"/>
              </a:rPr>
              <a:t>Khen thưởng cống hiến</a:t>
            </a:r>
          </a:p>
          <a:p>
            <a:pPr marL="0" lvl="0" indent="0" algn="just">
              <a:spcBef>
                <a:spcPts val="200"/>
              </a:spcBef>
              <a:spcAft>
                <a:spcPts val="200"/>
              </a:spcAft>
              <a:buClrTx/>
              <a:buSzTx/>
              <a:buNone/>
              <a:defRPr/>
            </a:pPr>
            <a:r>
              <a:rPr lang="de-DE" sz="2800" i="1" u="none" dirty="0">
                <a:solidFill>
                  <a:srgbClr val="00B050"/>
                </a:solidFill>
                <a:latin typeface="Times New Roman" panose="02020603050405020304" pitchFamily="18" charset="0"/>
                <a:cs typeface="Times New Roman" panose="02020603050405020304" pitchFamily="18" charset="0"/>
              </a:rPr>
              <a:t>- </a:t>
            </a:r>
            <a:r>
              <a:rPr lang="de-DE" sz="2800" i="1" u="none" dirty="0">
                <a:solidFill>
                  <a:srgbClr val="FF0000"/>
                </a:solidFill>
                <a:latin typeface="Times New Roman" panose="02020603050405020304" pitchFamily="18" charset="0"/>
                <a:cs typeface="Times New Roman" panose="02020603050405020304" pitchFamily="18" charset="0"/>
              </a:rPr>
              <a:t>Đối tượng: </a:t>
            </a:r>
            <a:r>
              <a:rPr lang="de-DE" sz="2800" u="none" dirty="0">
                <a:latin typeface="Times New Roman" panose="02020603050405020304" pitchFamily="18" charset="0"/>
                <a:cs typeface="Times New Roman" panose="02020603050405020304" pitchFamily="18" charset="0"/>
              </a:rPr>
              <a:t>cá nhân </a:t>
            </a:r>
            <a:r>
              <a:rPr lang="de-DE" sz="2800" u="none" dirty="0" smtClean="0">
                <a:latin typeface="Times New Roman" panose="02020603050405020304" pitchFamily="18" charset="0"/>
                <a:cs typeface="Times New Roman" panose="02020603050405020304" pitchFamily="18" charset="0"/>
              </a:rPr>
              <a:t>giữ </a:t>
            </a:r>
            <a:r>
              <a:rPr lang="de-DE" sz="2800" u="none" dirty="0">
                <a:latin typeface="Times New Roman" panose="02020603050405020304" pitchFamily="18" charset="0"/>
                <a:cs typeface="Times New Roman" panose="02020603050405020304" pitchFamily="18" charset="0"/>
              </a:rPr>
              <a:t>các chức vụ lãnh đạo quản lý khi đến tuổi nghỉ chế độ</a:t>
            </a:r>
          </a:p>
          <a:p>
            <a:pPr marL="0" lvl="0" indent="0" algn="just">
              <a:spcBef>
                <a:spcPts val="200"/>
              </a:spcBef>
              <a:spcAft>
                <a:spcPts val="200"/>
              </a:spcAft>
              <a:buClrTx/>
              <a:buSzTx/>
              <a:buFontTx/>
              <a:buChar char="-"/>
              <a:defRPr/>
            </a:pPr>
            <a:r>
              <a:rPr lang="de-DE" sz="2800" i="1" u="none" dirty="0">
                <a:solidFill>
                  <a:srgbClr val="C00000"/>
                </a:solidFill>
                <a:latin typeface="Times New Roman" panose="02020603050405020304" pitchFamily="18" charset="0"/>
                <a:cs typeface="Times New Roman" panose="02020603050405020304" pitchFamily="18" charset="0"/>
              </a:rPr>
              <a:t> </a:t>
            </a:r>
            <a:r>
              <a:rPr lang="de-DE" sz="2800" i="1" u="none" dirty="0">
                <a:solidFill>
                  <a:srgbClr val="FF0000"/>
                </a:solidFill>
                <a:latin typeface="Times New Roman" panose="02020603050405020304" pitchFamily="18" charset="0"/>
                <a:cs typeface="Times New Roman" panose="02020603050405020304" pitchFamily="18" charset="0"/>
              </a:rPr>
              <a:t>Tiêu chuẩn và điều kiện</a:t>
            </a:r>
            <a:r>
              <a:rPr lang="de-DE" sz="2800" u="none" dirty="0">
                <a:solidFill>
                  <a:srgbClr val="FF0000"/>
                </a:solidFill>
                <a:latin typeface="Times New Roman" panose="02020603050405020304" pitchFamily="18" charset="0"/>
                <a:cs typeface="Times New Roman" panose="02020603050405020304" pitchFamily="18" charset="0"/>
              </a:rPr>
              <a:t>: </a:t>
            </a:r>
            <a:r>
              <a:rPr lang="de-DE" sz="2800" u="none" dirty="0">
                <a:latin typeface="Times New Roman" panose="02020603050405020304" pitchFamily="18" charset="0"/>
                <a:cs typeface="Times New Roman" panose="02020603050405020304" pitchFamily="18" charset="0"/>
              </a:rPr>
              <a:t>Theo quy định tại Nghị định số 91</a:t>
            </a:r>
            <a:r>
              <a:rPr lang="en-US" sz="2800" u="none" dirty="0">
                <a:latin typeface="Times New Roman" panose="02020603050405020304" pitchFamily="18" charset="0"/>
                <a:cs typeface="Times New Roman" panose="02020603050405020304" pitchFamily="18" charset="0"/>
              </a:rPr>
              <a:t>/2017/ NĐ-CP </a:t>
            </a:r>
            <a:r>
              <a:rPr lang="en-US" sz="2800" u="none" dirty="0" err="1">
                <a:latin typeface="Times New Roman" panose="02020603050405020304" pitchFamily="18" charset="0"/>
                <a:cs typeface="Times New Roman" panose="02020603050405020304" pitchFamily="18" charset="0"/>
              </a:rPr>
              <a:t>ngày</a:t>
            </a:r>
            <a:r>
              <a:rPr lang="en-US" sz="2800" u="none" dirty="0">
                <a:latin typeface="Times New Roman" panose="02020603050405020304" pitchFamily="18" charset="0"/>
                <a:cs typeface="Times New Roman" panose="02020603050405020304" pitchFamily="18" charset="0"/>
              </a:rPr>
              <a:t> 31/7/2017 </a:t>
            </a:r>
            <a:r>
              <a:rPr lang="en-US" sz="2800" u="none" dirty="0" err="1">
                <a:latin typeface="Times New Roman" panose="02020603050405020304" pitchFamily="18" charset="0"/>
                <a:cs typeface="Times New Roman" panose="02020603050405020304" pitchFamily="18" charset="0"/>
              </a:rPr>
              <a:t>của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Chính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phủ</a:t>
            </a:r>
            <a:r>
              <a:rPr lang="de-DE" sz="2800" u="none" dirty="0">
                <a:latin typeface="Times New Roman" panose="02020603050405020304" pitchFamily="18" charset="0"/>
                <a:cs typeface="Times New Roman" panose="02020603050405020304" pitchFamily="18" charset="0"/>
              </a:rPr>
              <a:t>. </a:t>
            </a:r>
          </a:p>
          <a:p>
            <a:pPr marL="0" lvl="0" indent="0" algn="just">
              <a:spcBef>
                <a:spcPts val="200"/>
              </a:spcBef>
              <a:spcAft>
                <a:spcPts val="200"/>
              </a:spcAft>
              <a:buClrTx/>
              <a:buSzTx/>
              <a:buFontTx/>
              <a:buChar char="-"/>
              <a:defRPr/>
            </a:pPr>
            <a:r>
              <a:rPr lang="de-DE" sz="2800" i="1" u="none" dirty="0">
                <a:solidFill>
                  <a:srgbClr val="00B050"/>
                </a:solidFill>
                <a:latin typeface="Times New Roman" panose="02020603050405020304" pitchFamily="18" charset="0"/>
                <a:cs typeface="Times New Roman" panose="02020603050405020304" pitchFamily="18" charset="0"/>
              </a:rPr>
              <a:t> </a:t>
            </a:r>
            <a:r>
              <a:rPr lang="de-DE" sz="2800" i="1" u="none" dirty="0">
                <a:solidFill>
                  <a:srgbClr val="FF0000"/>
                </a:solidFill>
                <a:latin typeface="Times New Roman" panose="02020603050405020304" pitchFamily="18" charset="0"/>
                <a:cs typeface="Times New Roman" panose="02020603050405020304" pitchFamily="18" charset="0"/>
              </a:rPr>
              <a:t>Chức vụ cụ thể: </a:t>
            </a:r>
            <a:r>
              <a:rPr lang="de-DE" sz="2800" i="1" u="none" spc="-40" dirty="0" smtClean="0">
                <a:solidFill>
                  <a:srgbClr val="002060"/>
                </a:solidFill>
                <a:latin typeface="Times New Roman" panose="02020603050405020304" pitchFamily="18" charset="0"/>
                <a:cs typeface="Times New Roman" panose="02020603050405020304" pitchFamily="18" charset="0"/>
              </a:rPr>
              <a:t>Bí thư, </a:t>
            </a:r>
            <a:r>
              <a:rPr lang="de-DE" sz="2800" i="1" u="none" spc="-40" dirty="0">
                <a:solidFill>
                  <a:srgbClr val="002060"/>
                </a:solidFill>
                <a:latin typeface="Times New Roman" panose="02020603050405020304" pitchFamily="18" charset="0"/>
                <a:cs typeface="Times New Roman" panose="02020603050405020304" pitchFamily="18" charset="0"/>
              </a:rPr>
              <a:t>Phó Bí thư Thành uỷ, Uỷ viên Ban Thường vụ Thành uỷ, Trưởng các ban Đảng thuộc Thành </a:t>
            </a:r>
            <a:r>
              <a:rPr lang="de-DE" sz="2800" i="1" u="none" spc="-40" dirty="0" smtClean="0">
                <a:solidFill>
                  <a:srgbClr val="002060"/>
                </a:solidFill>
                <a:latin typeface="Times New Roman" panose="02020603050405020304" pitchFamily="18" charset="0"/>
                <a:cs typeface="Times New Roman" panose="02020603050405020304" pitchFamily="18" charset="0"/>
              </a:rPr>
              <a:t>uỷ và tương đương; Chủ tịch, Phó </a:t>
            </a:r>
            <a:r>
              <a:rPr lang="de-DE" sz="2800" i="1" u="none" spc="-40" dirty="0">
                <a:solidFill>
                  <a:srgbClr val="002060"/>
                </a:solidFill>
                <a:latin typeface="Times New Roman" panose="02020603050405020304" pitchFamily="18" charset="0"/>
                <a:cs typeface="Times New Roman" panose="02020603050405020304" pitchFamily="18" charset="0"/>
              </a:rPr>
              <a:t>Chủ tịch </a:t>
            </a:r>
            <a:r>
              <a:rPr lang="de-DE" sz="2800" i="1" u="none" spc="-40" dirty="0" smtClean="0">
                <a:solidFill>
                  <a:srgbClr val="002060"/>
                </a:solidFill>
                <a:latin typeface="Times New Roman" panose="02020603050405020304" pitchFamily="18" charset="0"/>
                <a:cs typeface="Times New Roman" panose="02020603050405020304" pitchFamily="18" charset="0"/>
              </a:rPr>
              <a:t>HĐND, Trưởng ban của HĐND TP </a:t>
            </a:r>
            <a:r>
              <a:rPr lang="de-DE" sz="2800" i="1" u="none" spc="-40" dirty="0">
                <a:solidFill>
                  <a:srgbClr val="002060"/>
                </a:solidFill>
                <a:latin typeface="Times New Roman" panose="02020603050405020304" pitchFamily="18" charset="0"/>
                <a:cs typeface="Times New Roman" panose="02020603050405020304" pitchFamily="18" charset="0"/>
              </a:rPr>
              <a:t>và tương </a:t>
            </a:r>
            <a:r>
              <a:rPr lang="de-DE" sz="2800" i="1" u="none" spc="-40" dirty="0" smtClean="0">
                <a:solidFill>
                  <a:srgbClr val="002060"/>
                </a:solidFill>
                <a:latin typeface="Times New Roman" panose="02020603050405020304" pitchFamily="18" charset="0"/>
                <a:cs typeface="Times New Roman" panose="02020603050405020304" pitchFamily="18" charset="0"/>
              </a:rPr>
              <a:t>đương; Chủ tịch, </a:t>
            </a:r>
            <a:r>
              <a:rPr lang="de-DE" sz="2800" i="1" u="none" spc="-40" dirty="0">
                <a:solidFill>
                  <a:srgbClr val="002060"/>
                </a:solidFill>
                <a:latin typeface="Times New Roman" panose="02020603050405020304" pitchFamily="18" charset="0"/>
                <a:cs typeface="Times New Roman" panose="02020603050405020304" pitchFamily="18" charset="0"/>
              </a:rPr>
              <a:t>Phó Chủ tịch </a:t>
            </a:r>
            <a:r>
              <a:rPr lang="de-DE" sz="2800" i="1" u="none" spc="-40" dirty="0" smtClean="0">
                <a:solidFill>
                  <a:srgbClr val="002060"/>
                </a:solidFill>
                <a:latin typeface="Times New Roman" panose="02020603050405020304" pitchFamily="18" charset="0"/>
                <a:cs typeface="Times New Roman" panose="02020603050405020304" pitchFamily="18" charset="0"/>
              </a:rPr>
              <a:t>UBND TP; </a:t>
            </a:r>
            <a:r>
              <a:rPr lang="de-DE" sz="2800" i="1" u="none" spc="-40" dirty="0">
                <a:solidFill>
                  <a:srgbClr val="002060"/>
                </a:solidFill>
                <a:latin typeface="Times New Roman" panose="02020603050405020304" pitchFamily="18" charset="0"/>
                <a:cs typeface="Times New Roman" panose="02020603050405020304" pitchFamily="18" charset="0"/>
              </a:rPr>
              <a:t>Bí thư, Phó Bí thư Thường trực, Chủ tịch HĐND, Chủ tịch UBND cấp huyện; Giám đốc các sở, ban, ngành thuộc TP HCM và tương </a:t>
            </a:r>
            <a:r>
              <a:rPr lang="de-DE" sz="2800" i="1" u="none" spc="-40" dirty="0" smtClean="0">
                <a:solidFill>
                  <a:srgbClr val="002060"/>
                </a:solidFill>
                <a:latin typeface="Times New Roman" panose="02020603050405020304" pitchFamily="18" charset="0"/>
                <a:cs typeface="Times New Roman" panose="02020603050405020304" pitchFamily="18" charset="0"/>
              </a:rPr>
              <a:t>đương</a:t>
            </a:r>
            <a:endParaRPr lang="de-DE" sz="2800" i="1" u="none" spc="-40" dirty="0">
              <a:solidFill>
                <a:srgbClr val="002060"/>
              </a:solidFill>
              <a:latin typeface="Times New Roman" panose="02020603050405020304" pitchFamily="18" charset="0"/>
              <a:cs typeface="Times New Roman" panose="02020603050405020304" pitchFamily="18" charset="0"/>
            </a:endParaRPr>
          </a:p>
          <a:p>
            <a:pPr marL="0" lvl="0" indent="0" algn="just">
              <a:spcBef>
                <a:spcPts val="200"/>
              </a:spcBef>
              <a:spcAft>
                <a:spcPts val="200"/>
              </a:spcAft>
              <a:buClrTx/>
              <a:buSzTx/>
              <a:buNone/>
              <a:defRPr/>
            </a:pPr>
            <a:r>
              <a:rPr lang="de-DE" sz="2800" i="1" u="none" spc="-40" dirty="0" smtClean="0">
                <a:solidFill>
                  <a:srgbClr val="FF0000"/>
                </a:solidFill>
                <a:latin typeface="Times New Roman" panose="02020603050405020304" pitchFamily="18" charset="0"/>
                <a:cs typeface="Times New Roman" panose="02020603050405020304" pitchFamily="18" charset="0"/>
              </a:rPr>
              <a:t>* Lưu </a:t>
            </a:r>
            <a:r>
              <a:rPr lang="de-DE" sz="2800" i="1" u="none" spc="-40" dirty="0">
                <a:solidFill>
                  <a:srgbClr val="FF0000"/>
                </a:solidFill>
                <a:latin typeface="Times New Roman" panose="02020603050405020304" pitchFamily="18" charset="0"/>
                <a:cs typeface="Times New Roman" panose="02020603050405020304" pitchFamily="18" charset="0"/>
              </a:rPr>
              <a:t>ý: Các chức vụ trước khi luân chuyển điều động.</a:t>
            </a:r>
          </a:p>
          <a:p>
            <a:pPr marL="0" lvl="0" indent="0" algn="just">
              <a:spcBef>
                <a:spcPts val="1200"/>
              </a:spcBef>
              <a:buClrTx/>
              <a:buSzTx/>
              <a:buNone/>
              <a:defRPr/>
            </a:pPr>
            <a:endParaRPr lang="en-US" sz="2600" spc="-40" dirty="0">
              <a:latin typeface="+mj-lt"/>
            </a:endParaRPr>
          </a:p>
        </p:txBody>
      </p:sp>
    </p:spTree>
    <p:extLst>
      <p:ext uri="{BB962C8B-B14F-4D97-AF65-F5344CB8AC3E}">
        <p14:creationId xmlns:p14="http://schemas.microsoft.com/office/powerpoint/2010/main" val="4070019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7376378"/>
          </a:xfrm>
        </p:spPr>
        <p:txBody>
          <a:bodyPr/>
          <a:lstStyle/>
          <a:p>
            <a:pPr marL="0" indent="0" algn="ctr">
              <a:buFont typeface="Wingdings" panose="05000000000000000000" pitchFamily="2" charset="2"/>
              <a:buNone/>
              <a:defRPr/>
            </a:pPr>
            <a:r>
              <a:rPr lang="de-DE" sz="2800" b="1" u="none" dirty="0">
                <a:solidFill>
                  <a:srgbClr val="002060"/>
                </a:solidFill>
                <a:latin typeface="Times New Roman" panose="02020603050405020304" pitchFamily="18" charset="0"/>
                <a:cs typeface="Times New Roman" panose="02020603050405020304" pitchFamily="18" charset="0"/>
              </a:rPr>
              <a:t>Chương IV: Thẩm quyền quyết định, trao tặng, </a:t>
            </a:r>
            <a:endParaRPr lang="de-DE" sz="2800" b="1" u="none" dirty="0" smtClean="0">
              <a:solidFill>
                <a:srgbClr val="002060"/>
              </a:solidFill>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r>
              <a:rPr lang="de-DE" sz="2800" b="1" u="none" dirty="0" smtClean="0">
                <a:solidFill>
                  <a:srgbClr val="002060"/>
                </a:solidFill>
                <a:latin typeface="Times New Roman" panose="02020603050405020304" pitchFamily="18" charset="0"/>
                <a:cs typeface="Times New Roman" panose="02020603050405020304" pitchFamily="18" charset="0"/>
              </a:rPr>
              <a:t>thủ </a:t>
            </a:r>
            <a:r>
              <a:rPr lang="de-DE" sz="2800" b="1" u="none" dirty="0">
                <a:solidFill>
                  <a:srgbClr val="002060"/>
                </a:solidFill>
                <a:latin typeface="Times New Roman" panose="02020603050405020304" pitchFamily="18" charset="0"/>
                <a:cs typeface="Times New Roman" panose="02020603050405020304" pitchFamily="18" charset="0"/>
              </a:rPr>
              <a:t>tục, hồ </a:t>
            </a:r>
            <a:r>
              <a:rPr lang="de-DE" sz="2800" b="1" u="none" dirty="0" smtClean="0">
                <a:solidFill>
                  <a:srgbClr val="002060"/>
                </a:solidFill>
                <a:latin typeface="Times New Roman" panose="02020603050405020304" pitchFamily="18" charset="0"/>
                <a:cs typeface="Times New Roman" panose="02020603050405020304" pitchFamily="18" charset="0"/>
              </a:rPr>
              <a:t>sơ</a:t>
            </a:r>
            <a:endParaRPr lang="en-US" sz="2800" u="none" dirty="0">
              <a:solidFill>
                <a:srgbClr val="002060"/>
              </a:solidFill>
              <a:latin typeface="Times New Roman" panose="02020603050405020304" pitchFamily="18" charset="0"/>
              <a:cs typeface="Times New Roman" panose="02020603050405020304" pitchFamily="18" charset="0"/>
            </a:endParaRPr>
          </a:p>
          <a:p>
            <a:pPr algn="just">
              <a:lnSpc>
                <a:spcPts val="3400"/>
              </a:lnSpc>
              <a:spcBef>
                <a:spcPts val="400"/>
              </a:spcBef>
              <a:spcAft>
                <a:spcPts val="400"/>
              </a:spcAft>
              <a:buNone/>
              <a:defRPr/>
            </a:pPr>
            <a:r>
              <a:rPr lang="en-US" u="none" dirty="0" smtClean="0">
                <a:solidFill>
                  <a:srgbClr val="C00000"/>
                </a:solidFill>
                <a:effectLst/>
                <a:latin typeface="Times New Roman" panose="02020603050405020304" pitchFamily="18" charset="0"/>
                <a:cs typeface="Times New Roman" panose="02020603050405020304" pitchFamily="18" charset="0"/>
              </a:rPr>
              <a:t>1</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Thẩm</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quyền</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xét</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công</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nhận</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các</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danh</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hiệu</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thi</a:t>
            </a:r>
            <a:r>
              <a:rPr lang="en-US" u="none" dirty="0">
                <a:solidFill>
                  <a:srgbClr val="C00000"/>
                </a:solidFill>
                <a:effectLst/>
                <a:latin typeface="Times New Roman" panose="02020603050405020304" pitchFamily="18" charset="0"/>
                <a:cs typeface="Times New Roman" panose="02020603050405020304" pitchFamily="18" charset="0"/>
              </a:rPr>
              <a:t> </a:t>
            </a:r>
            <a:r>
              <a:rPr lang="en-US" u="none" dirty="0" err="1">
                <a:solidFill>
                  <a:srgbClr val="C00000"/>
                </a:solidFill>
                <a:effectLst/>
                <a:latin typeface="Times New Roman" panose="02020603050405020304" pitchFamily="18" charset="0"/>
                <a:cs typeface="Times New Roman" panose="02020603050405020304" pitchFamily="18" charset="0"/>
              </a:rPr>
              <a:t>đua</a:t>
            </a:r>
            <a:r>
              <a:rPr lang="en-US" u="none" dirty="0">
                <a:solidFill>
                  <a:srgbClr val="C00000"/>
                </a:solidFill>
                <a:effectLst/>
                <a:latin typeface="Times New Roman" panose="02020603050405020304" pitchFamily="18" charset="0"/>
                <a:cs typeface="Times New Roman" panose="02020603050405020304" pitchFamily="18" charset="0"/>
              </a:rPr>
              <a:t> </a:t>
            </a:r>
            <a:r>
              <a:rPr lang="en-US" b="0" u="none" dirty="0">
                <a:solidFill>
                  <a:srgbClr val="FF0000"/>
                </a:solidFill>
                <a:latin typeface="Times New Roman" panose="02020603050405020304" pitchFamily="18" charset="0"/>
                <a:cs typeface="Times New Roman" panose="02020603050405020304" pitchFamily="18" charset="0"/>
              </a:rPr>
              <a:t>(</a:t>
            </a:r>
            <a:r>
              <a:rPr lang="en-US" b="0" u="none" dirty="0" smtClean="0">
                <a:solidFill>
                  <a:srgbClr val="FF0000"/>
                </a:solidFill>
                <a:latin typeface="Times New Roman" panose="02020603050405020304" pitchFamily="18" charset="0"/>
                <a:cs typeface="Times New Roman" panose="02020603050405020304" pitchFamily="18" charset="0"/>
              </a:rPr>
              <a:t>Đ26 QĐ24)</a:t>
            </a:r>
            <a:endParaRPr lang="en-US" b="0" u="none" dirty="0">
              <a:solidFill>
                <a:srgbClr val="FF0000"/>
              </a:solidFill>
              <a:latin typeface="Times New Roman" panose="02020603050405020304" pitchFamily="18" charset="0"/>
              <a:cs typeface="Times New Roman" panose="02020603050405020304" pitchFamily="18" charset="0"/>
            </a:endParaRPr>
          </a:p>
          <a:p>
            <a:pPr algn="just">
              <a:lnSpc>
                <a:spcPts val="3400"/>
              </a:lnSpc>
              <a:spcBef>
                <a:spcPts val="400"/>
              </a:spcBef>
              <a:spcAft>
                <a:spcPts val="400"/>
              </a:spcAft>
              <a:buSzPct val="100000"/>
              <a:defRPr/>
            </a:pPr>
            <a:r>
              <a:rPr lang="fr-FR" sz="2800" b="0" u="none" dirty="0" smtClean="0">
                <a:solidFill>
                  <a:srgbClr val="C00000"/>
                </a:solidFill>
                <a:latin typeface="Times New Roman" panose="02020603050405020304" pitchFamily="18" charset="0"/>
                <a:cs typeface="Times New Roman" panose="02020603050405020304" pitchFamily="18" charset="0"/>
              </a:rPr>
              <a:t>- </a:t>
            </a:r>
            <a:r>
              <a:rPr lang="fr-FR" u="none" dirty="0" err="1" smtClean="0">
                <a:solidFill>
                  <a:srgbClr val="C00000"/>
                </a:solidFill>
                <a:latin typeface="Times New Roman" panose="02020603050405020304" pitchFamily="18" charset="0"/>
                <a:cs typeface="Times New Roman" panose="02020603050405020304" pitchFamily="18" charset="0"/>
              </a:rPr>
              <a:t>Thủ</a:t>
            </a:r>
            <a:r>
              <a:rPr lang="fr-FR" u="none" dirty="0" smtClean="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trưởng</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các</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cơ</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quan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đơn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vị</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thuộc</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thành</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phố</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xét</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tặng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danh</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hiệu</a:t>
            </a:r>
            <a:r>
              <a:rPr lang="fr-FR" u="none" dirty="0">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a:t>
            </a:r>
            <a:r>
              <a:rPr lang="fr-FR" u="none" dirty="0">
                <a:latin typeface="Times New Roman" panose="02020603050405020304" pitchFamily="18" charset="0"/>
                <a:cs typeface="Times New Roman" panose="02020603050405020304" pitchFamily="18" charset="0"/>
              </a:rPr>
              <a:t>Lao </a:t>
            </a:r>
            <a:r>
              <a:rPr lang="fr-FR" u="none" dirty="0" err="1">
                <a:latin typeface="Times New Roman" panose="02020603050405020304" pitchFamily="18" charset="0"/>
                <a:cs typeface="Times New Roman" panose="02020603050405020304" pitchFamily="18" charset="0"/>
              </a:rPr>
              <a:t>động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tiên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tiến</a:t>
            </a:r>
            <a:r>
              <a:rPr lang="en-US" u="none" dirty="0">
                <a:latin typeface="Times New Roman" panose="02020603050405020304" pitchFamily="18" charset="0"/>
                <a:cs typeface="Times New Roman" panose="02020603050405020304" pitchFamily="18" charset="0"/>
              </a:rPr>
              <a:t>”</a:t>
            </a:r>
            <a:r>
              <a:rPr lang="fr-FR" u="none" dirty="0">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a:t>
            </a:r>
            <a:r>
              <a:rPr lang="fr-FR" u="none" dirty="0" err="1">
                <a:latin typeface="Times New Roman" panose="02020603050405020304" pitchFamily="18" charset="0"/>
                <a:cs typeface="Times New Roman" panose="02020603050405020304" pitchFamily="18" charset="0"/>
              </a:rPr>
              <a:t>Chiến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sĩ</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thi</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đua</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cơ</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sở</a:t>
            </a:r>
            <a:r>
              <a:rPr lang="en-US" u="none" dirty="0">
                <a:latin typeface="Times New Roman" panose="02020603050405020304" pitchFamily="18" charset="0"/>
                <a:cs typeface="Times New Roman" panose="02020603050405020304" pitchFamily="18" charset="0"/>
              </a:rPr>
              <a:t>”</a:t>
            </a:r>
            <a:r>
              <a:rPr lang="fr-FR" u="none" dirty="0">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a:t>
            </a:r>
            <a:r>
              <a:rPr lang="fr-FR" u="none" dirty="0" err="1">
                <a:latin typeface="Times New Roman" panose="02020603050405020304" pitchFamily="18" charset="0"/>
                <a:cs typeface="Times New Roman" panose="02020603050405020304" pitchFamily="18" charset="0"/>
              </a:rPr>
              <a:t>Tập</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thể</a:t>
            </a:r>
            <a:r>
              <a:rPr lang="fr-FR" u="none" dirty="0">
                <a:latin typeface="Times New Roman" panose="02020603050405020304" pitchFamily="18" charset="0"/>
                <a:cs typeface="Times New Roman" panose="02020603050405020304" pitchFamily="18" charset="0"/>
              </a:rPr>
              <a:t> Lao </a:t>
            </a:r>
            <a:r>
              <a:rPr lang="fr-FR" u="none" dirty="0" err="1">
                <a:latin typeface="Times New Roman" panose="02020603050405020304" pitchFamily="18" charset="0"/>
                <a:cs typeface="Times New Roman" panose="02020603050405020304" pitchFamily="18" charset="0"/>
              </a:rPr>
              <a:t>động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tiên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tiến</a:t>
            </a:r>
            <a:r>
              <a:rPr lang="en-US" u="none" dirty="0">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đối</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với</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smtClean="0">
                <a:solidFill>
                  <a:srgbClr val="FF0000"/>
                </a:solidFill>
                <a:latin typeface="Times New Roman" panose="02020603050405020304" pitchFamily="18" charset="0"/>
                <a:cs typeface="Times New Roman" panose="02020603050405020304" pitchFamily="18" charset="0"/>
              </a:rPr>
              <a:t>cá</a:t>
            </a:r>
            <a:r>
              <a:rPr lang="en-US" u="none" dirty="0" smtClean="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nhân</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tập</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thể</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thuộc</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quyền</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quản</a:t>
            </a:r>
            <a:r>
              <a:rPr lang="en-US" u="none" dirty="0">
                <a:solidFill>
                  <a:srgbClr val="FF0000"/>
                </a:solidFill>
                <a:latin typeface="Times New Roman" panose="02020603050405020304" pitchFamily="18" charset="0"/>
                <a:cs typeface="Times New Roman" panose="02020603050405020304" pitchFamily="18" charset="0"/>
              </a:rPr>
              <a:t> </a:t>
            </a:r>
            <a:r>
              <a:rPr lang="en-US" u="none" dirty="0" err="1">
                <a:solidFill>
                  <a:srgbClr val="FF0000"/>
                </a:solidFill>
                <a:latin typeface="Times New Roman" panose="02020603050405020304" pitchFamily="18" charset="0"/>
                <a:cs typeface="Times New Roman" panose="02020603050405020304" pitchFamily="18" charset="0"/>
              </a:rPr>
              <a:t>lý</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hoặc</a:t>
            </a:r>
            <a:r>
              <a:rPr lang="en-US" u="none" dirty="0">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ủy</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quyền</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cho</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Thủ</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trưởng</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các</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đơn</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vị</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sự</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nghiệp</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trực</a:t>
            </a:r>
            <a:r>
              <a:rPr lang="fr-FR" u="none" dirty="0">
                <a:solidFill>
                  <a:srgbClr val="FF0000"/>
                </a:solidFill>
                <a:latin typeface="Times New Roman" panose="02020603050405020304" pitchFamily="18" charset="0"/>
                <a:cs typeface="Times New Roman" panose="02020603050405020304" pitchFamily="18" charset="0"/>
              </a:rPr>
              <a:t> </a:t>
            </a:r>
            <a:r>
              <a:rPr lang="fr-FR" u="none" dirty="0" err="1">
                <a:solidFill>
                  <a:srgbClr val="FF0000"/>
                </a:solidFill>
                <a:latin typeface="Times New Roman" panose="02020603050405020304" pitchFamily="18" charset="0"/>
                <a:cs typeface="Times New Roman" panose="02020603050405020304" pitchFamily="18" charset="0"/>
              </a:rPr>
              <a:t>thuộc</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a:latin typeface="Times New Roman" panose="02020603050405020304" pitchFamily="18" charset="0"/>
                <a:cs typeface="Times New Roman" panose="02020603050405020304" pitchFamily="18" charset="0"/>
              </a:rPr>
              <a:t>(</a:t>
            </a:r>
            <a:r>
              <a:rPr lang="fr-FR" u="none" dirty="0" err="1">
                <a:latin typeface="Times New Roman" panose="02020603050405020304" pitchFamily="18" charset="0"/>
                <a:cs typeface="Times New Roman" panose="02020603050405020304" pitchFamily="18" charset="0"/>
              </a:rPr>
              <a:t>có</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tư</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cách</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pháp</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nhân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được</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xét</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tặng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danh</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hiệu</a:t>
            </a:r>
            <a:r>
              <a:rPr lang="fr-FR" u="none" dirty="0">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a:t>
            </a:r>
            <a:r>
              <a:rPr lang="fr-FR" u="none" dirty="0">
                <a:latin typeface="Times New Roman" panose="02020603050405020304" pitchFamily="18" charset="0"/>
                <a:cs typeface="Times New Roman" panose="02020603050405020304" pitchFamily="18" charset="0"/>
              </a:rPr>
              <a:t>Lao </a:t>
            </a:r>
            <a:r>
              <a:rPr lang="fr-FR" u="none" dirty="0" err="1">
                <a:latin typeface="Times New Roman" panose="02020603050405020304" pitchFamily="18" charset="0"/>
                <a:cs typeface="Times New Roman" panose="02020603050405020304" pitchFamily="18" charset="0"/>
              </a:rPr>
              <a:t>động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tiên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tiến</a:t>
            </a:r>
            <a:r>
              <a:rPr lang="en-US" u="none" dirty="0">
                <a:latin typeface="Times New Roman" panose="02020603050405020304" pitchFamily="18" charset="0"/>
                <a:cs typeface="Times New Roman" panose="02020603050405020304" pitchFamily="18" charset="0"/>
              </a:rPr>
              <a:t>”</a:t>
            </a:r>
            <a:r>
              <a:rPr lang="fr-FR" u="none" dirty="0">
                <a:latin typeface="Times New Roman" panose="02020603050405020304" pitchFamily="18" charset="0"/>
                <a:cs typeface="Times New Roman" panose="02020603050405020304" pitchFamily="18" charset="0"/>
              </a:rPr>
              <a:t>,</a:t>
            </a:r>
            <a:r>
              <a:rPr lang="en-US" u="none" dirty="0">
                <a:latin typeface="Times New Roman" panose="02020603050405020304" pitchFamily="18" charset="0"/>
                <a:cs typeface="Times New Roman" panose="02020603050405020304" pitchFamily="18" charset="0"/>
              </a:rPr>
              <a:t> “T</a:t>
            </a:r>
            <a:r>
              <a:rPr lang="fr-FR" u="none" dirty="0" err="1">
                <a:latin typeface="Times New Roman" panose="02020603050405020304" pitchFamily="18" charset="0"/>
                <a:cs typeface="Times New Roman" panose="02020603050405020304" pitchFamily="18" charset="0"/>
              </a:rPr>
              <a:t>ập</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thể</a:t>
            </a:r>
            <a:r>
              <a:rPr lang="fr-FR" u="none" dirty="0">
                <a:latin typeface="Times New Roman" panose="02020603050405020304" pitchFamily="18" charset="0"/>
                <a:cs typeface="Times New Roman" panose="02020603050405020304" pitchFamily="18" charset="0"/>
              </a:rPr>
              <a:t> Lao </a:t>
            </a:r>
            <a:r>
              <a:rPr lang="fr-FR" u="none" dirty="0" err="1">
                <a:latin typeface="Times New Roman" panose="02020603050405020304" pitchFamily="18" charset="0"/>
                <a:cs typeface="Times New Roman" panose="02020603050405020304" pitchFamily="18" charset="0"/>
              </a:rPr>
              <a:t>động</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tiên</a:t>
            </a:r>
            <a:r>
              <a:rPr lang="fr-FR" u="none" dirty="0">
                <a:latin typeface="Times New Roman" panose="02020603050405020304" pitchFamily="18" charset="0"/>
                <a:cs typeface="Times New Roman" panose="02020603050405020304" pitchFamily="18" charset="0"/>
              </a:rPr>
              <a:t> </a:t>
            </a:r>
            <a:r>
              <a:rPr lang="fr-FR" u="none" dirty="0" err="1">
                <a:latin typeface="Times New Roman" panose="02020603050405020304" pitchFamily="18" charset="0"/>
                <a:cs typeface="Times New Roman" panose="02020603050405020304" pitchFamily="18" charset="0"/>
              </a:rPr>
              <a:t>tiến</a:t>
            </a:r>
            <a:r>
              <a:rPr lang="en-US" u="none" dirty="0" smtClean="0">
                <a:latin typeface="Times New Roman" panose="02020603050405020304" pitchFamily="18" charset="0"/>
                <a:cs typeface="Times New Roman" panose="02020603050405020304" pitchFamily="18" charset="0"/>
              </a:rPr>
              <a:t>”</a:t>
            </a:r>
            <a:r>
              <a:rPr lang="fr-FR" u="none" dirty="0" smtClean="0">
                <a:latin typeface="Times New Roman" panose="02020603050405020304" pitchFamily="18" charset="0"/>
                <a:cs typeface="Times New Roman" panose="02020603050405020304" pitchFamily="18" charset="0"/>
              </a:rPr>
              <a:t>.</a:t>
            </a:r>
            <a:endParaRPr lang="fr-FR" u="none" dirty="0">
              <a:latin typeface="Times New Roman" panose="02020603050405020304" pitchFamily="18" charset="0"/>
              <a:cs typeface="Times New Roman" panose="02020603050405020304" pitchFamily="18" charset="0"/>
            </a:endParaRPr>
          </a:p>
          <a:p>
            <a:pPr algn="just">
              <a:lnSpc>
                <a:spcPts val="3400"/>
              </a:lnSpc>
              <a:spcBef>
                <a:spcPts val="400"/>
              </a:spcBef>
              <a:spcAft>
                <a:spcPts val="400"/>
              </a:spcAft>
              <a:buSzPct val="100000"/>
              <a:defRPr/>
            </a:pPr>
            <a:r>
              <a:rPr lang="en-US" u="none" dirty="0" smtClean="0">
                <a:solidFill>
                  <a:srgbClr val="C00000"/>
                </a:solidFill>
                <a:latin typeface="Times New Roman" panose="02020603050405020304" pitchFamily="18" charset="0"/>
                <a:cs typeface="Times New Roman" panose="02020603050405020304" pitchFamily="18" charset="0"/>
              </a:rPr>
              <a:t>- </a:t>
            </a:r>
            <a:r>
              <a:rPr lang="en-US" u="none" dirty="0" err="1" smtClean="0">
                <a:solidFill>
                  <a:srgbClr val="C00000"/>
                </a:solidFill>
                <a:latin typeface="Times New Roman" panose="02020603050405020304" pitchFamily="18" charset="0"/>
                <a:cs typeface="Times New Roman" panose="02020603050405020304" pitchFamily="18" charset="0"/>
              </a:rPr>
              <a:t>Đối</a:t>
            </a:r>
            <a:r>
              <a:rPr lang="en-US" u="none" dirty="0" smtClean="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với</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cán</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bộ</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công</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chức</a:t>
            </a:r>
            <a:r>
              <a:rPr lang="en-US"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nhân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viên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ủy</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nhiệm</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thu</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thuế</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bảo</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vệ</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dân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phố</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công</a:t>
            </a:r>
            <a:r>
              <a:rPr lang="fr-FR" u="none" dirty="0">
                <a:solidFill>
                  <a:srgbClr val="C00000"/>
                </a:solidFill>
                <a:latin typeface="Times New Roman" panose="02020603050405020304" pitchFamily="18" charset="0"/>
                <a:cs typeface="Times New Roman" panose="02020603050405020304" pitchFamily="18" charset="0"/>
              </a:rPr>
              <a:t> an </a:t>
            </a:r>
            <a:r>
              <a:rPr lang="fr-FR" u="none" dirty="0" err="1">
                <a:solidFill>
                  <a:srgbClr val="C00000"/>
                </a:solidFill>
                <a:latin typeface="Times New Roman" panose="02020603050405020304" pitchFamily="18" charset="0"/>
                <a:cs typeface="Times New Roman" panose="02020603050405020304" pitchFamily="18" charset="0"/>
              </a:rPr>
              <a:t>xã</a:t>
            </a:r>
            <a:r>
              <a:rPr lang="fr-FR" u="none" dirty="0">
                <a:solidFill>
                  <a:srgbClr val="C00000"/>
                </a:solidFill>
                <a:latin typeface="Times New Roman" panose="02020603050405020304" pitchFamily="18" charset="0"/>
                <a:cs typeface="Times New Roman" panose="02020603050405020304" pitchFamily="18" charset="0"/>
              </a:rPr>
              <a:t>; ban </a:t>
            </a:r>
            <a:r>
              <a:rPr lang="fr-FR" u="none" dirty="0" err="1">
                <a:solidFill>
                  <a:srgbClr val="C00000"/>
                </a:solidFill>
                <a:latin typeface="Times New Roman" panose="02020603050405020304" pitchFamily="18" charset="0"/>
                <a:cs typeface="Times New Roman" panose="02020603050405020304" pitchFamily="18" charset="0"/>
              </a:rPr>
              <a:t>chỉ</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huy</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quân</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sự</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smtClean="0">
                <a:solidFill>
                  <a:srgbClr val="C00000"/>
                </a:solidFill>
                <a:latin typeface="Times New Roman" panose="02020603050405020304" pitchFamily="18" charset="0"/>
                <a:cs typeface="Times New Roman" panose="02020603050405020304" pitchFamily="18" charset="0"/>
              </a:rPr>
              <a:t>phường</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xã</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thị</a:t>
            </a:r>
            <a:r>
              <a:rPr lang="fr-FR" u="none" dirty="0">
                <a:solidFill>
                  <a:srgbClr val="C00000"/>
                </a:solidFill>
                <a:latin typeface="Times New Roman" panose="02020603050405020304" pitchFamily="18" charset="0"/>
                <a:cs typeface="Times New Roman" panose="02020603050405020304" pitchFamily="18" charset="0"/>
              </a:rPr>
              <a:t> </a:t>
            </a:r>
            <a:r>
              <a:rPr lang="fr-FR" u="none" dirty="0" err="1">
                <a:solidFill>
                  <a:srgbClr val="C00000"/>
                </a:solidFill>
                <a:latin typeface="Times New Roman" panose="02020603050405020304" pitchFamily="18" charset="0"/>
                <a:cs typeface="Times New Roman" panose="02020603050405020304" pitchFamily="18" charset="0"/>
              </a:rPr>
              <a:t>trấn</a:t>
            </a:r>
            <a:r>
              <a:rPr lang="fr-FR"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công</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nhân</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nông</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dân</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người</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lao</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động</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thuộc</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quản</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lý</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của</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smtClean="0">
                <a:solidFill>
                  <a:srgbClr val="C00000"/>
                </a:solidFill>
                <a:latin typeface="Times New Roman" panose="02020603050405020304" pitchFamily="18" charset="0"/>
                <a:cs typeface="Times New Roman" panose="02020603050405020304" pitchFamily="18" charset="0"/>
              </a:rPr>
              <a:t>phường</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xã</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thị</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err="1">
                <a:solidFill>
                  <a:srgbClr val="C00000"/>
                </a:solidFill>
                <a:latin typeface="Times New Roman" panose="02020603050405020304" pitchFamily="18" charset="0"/>
                <a:cs typeface="Times New Roman" panose="02020603050405020304" pitchFamily="18" charset="0"/>
              </a:rPr>
              <a:t>trấn</a:t>
            </a:r>
            <a:r>
              <a:rPr lang="en-US" u="none" dirty="0">
                <a:solidFill>
                  <a:srgbClr val="C00000"/>
                </a:solidFill>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Do </a:t>
            </a:r>
            <a:r>
              <a:rPr lang="en-US" u="none" dirty="0" err="1">
                <a:latin typeface="Times New Roman" panose="02020603050405020304" pitchFamily="18" charset="0"/>
                <a:cs typeface="Times New Roman" panose="02020603050405020304" pitchFamily="18" charset="0"/>
              </a:rPr>
              <a:t>Chủ</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tịch</a:t>
            </a:r>
            <a:r>
              <a:rPr lang="en-US" u="none" dirty="0">
                <a:latin typeface="Times New Roman" panose="02020603050405020304" pitchFamily="18" charset="0"/>
                <a:cs typeface="Times New Roman" panose="02020603050405020304" pitchFamily="18" charset="0"/>
              </a:rPr>
              <a:t> </a:t>
            </a:r>
            <a:r>
              <a:rPr lang="en-US" u="none" dirty="0" smtClean="0">
                <a:latin typeface="Times New Roman" panose="02020603050405020304" pitchFamily="18" charset="0"/>
                <a:cs typeface="Times New Roman" panose="02020603050405020304" pitchFamily="18" charset="0"/>
              </a:rPr>
              <a:t>UBND </a:t>
            </a:r>
            <a:r>
              <a:rPr lang="en-US" u="none" dirty="0" err="1" smtClean="0">
                <a:latin typeface="Times New Roman" panose="02020603050405020304" pitchFamily="18" charset="0"/>
                <a:cs typeface="Times New Roman" panose="02020603050405020304" pitchFamily="18" charset="0"/>
              </a:rPr>
              <a:t>phường</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xã</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thị</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trấn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xét</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tặng</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danh</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hiệu</a:t>
            </a:r>
            <a:r>
              <a:rPr lang="en-US" u="none" dirty="0">
                <a:latin typeface="Times New Roman" panose="02020603050405020304" pitchFamily="18" charset="0"/>
                <a:cs typeface="Times New Roman" panose="02020603050405020304" pitchFamily="18" charset="0"/>
              </a:rPr>
              <a:t> “Lao </a:t>
            </a:r>
            <a:r>
              <a:rPr lang="en-US" u="none" dirty="0" err="1">
                <a:latin typeface="Times New Roman" panose="02020603050405020304" pitchFamily="18" charset="0"/>
                <a:cs typeface="Times New Roman" panose="02020603050405020304" pitchFamily="18" charset="0"/>
              </a:rPr>
              <a:t>động</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tiên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tiến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và</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đề</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nghị</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Chủ</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tịch</a:t>
            </a:r>
            <a:r>
              <a:rPr lang="en-US" u="none" dirty="0">
                <a:latin typeface="Times New Roman" panose="02020603050405020304" pitchFamily="18" charset="0"/>
                <a:cs typeface="Times New Roman" panose="02020603050405020304" pitchFamily="18" charset="0"/>
              </a:rPr>
              <a:t> </a:t>
            </a:r>
            <a:r>
              <a:rPr lang="en-US" u="none" dirty="0" smtClean="0">
                <a:latin typeface="Times New Roman" panose="02020603050405020304" pitchFamily="18" charset="0"/>
                <a:cs typeface="Times New Roman" panose="02020603050405020304" pitchFamily="18" charset="0"/>
              </a:rPr>
              <a:t>UBND </a:t>
            </a:r>
            <a:r>
              <a:rPr lang="en-US" u="none" dirty="0" err="1" smtClean="0">
                <a:latin typeface="Times New Roman" panose="02020603050405020304" pitchFamily="18" charset="0"/>
                <a:cs typeface="Times New Roman" panose="02020603050405020304" pitchFamily="18" charset="0"/>
              </a:rPr>
              <a:t>quận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huyện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xét</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tặng</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danh</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hiệu</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Chiến</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sĩ</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thi</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đua</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cơ</a:t>
            </a:r>
            <a:r>
              <a:rPr lang="en-US" u="none" dirty="0">
                <a:latin typeface="Times New Roman" panose="02020603050405020304" pitchFamily="18" charset="0"/>
                <a:cs typeface="Times New Roman" panose="02020603050405020304" pitchFamily="18" charset="0"/>
              </a:rPr>
              <a:t> </a:t>
            </a:r>
            <a:r>
              <a:rPr lang="en-US" u="none" dirty="0" err="1">
                <a:latin typeface="Times New Roman" panose="02020603050405020304" pitchFamily="18" charset="0"/>
                <a:cs typeface="Times New Roman" panose="02020603050405020304" pitchFamily="18" charset="0"/>
              </a:rPr>
              <a:t>sở</a:t>
            </a:r>
            <a:r>
              <a:rPr lang="en-US" u="none" dirty="0" smtClean="0">
                <a:latin typeface="Times New Roman" panose="02020603050405020304" pitchFamily="18" charset="0"/>
                <a:cs typeface="Times New Roman" panose="02020603050405020304" pitchFamily="18" charset="0"/>
              </a:rPr>
              <a:t>”.</a:t>
            </a:r>
            <a:endParaRPr lang="en-US" u="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en-US" sz="2500" u="none" dirty="0">
                <a:solidFill>
                  <a:srgbClr val="99FF33"/>
                </a:solidFill>
                <a:effectLst/>
                <a:latin typeface="+mj-lt"/>
              </a:rPr>
              <a:t>    </a:t>
            </a:r>
          </a:p>
        </p:txBody>
      </p:sp>
    </p:spTree>
    <p:extLst>
      <p:ext uri="{BB962C8B-B14F-4D97-AF65-F5344CB8AC3E}">
        <p14:creationId xmlns:p14="http://schemas.microsoft.com/office/powerpoint/2010/main" val="4149218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39657"/>
          </a:xfrm>
        </p:spPr>
        <p:txBody>
          <a:bodyPr/>
          <a:lstStyle/>
          <a:p>
            <a:pPr marL="0" indent="0" algn="just">
              <a:lnSpc>
                <a:spcPts val="4800"/>
              </a:lnSpc>
              <a:spcBef>
                <a:spcPts val="600"/>
              </a:spcBef>
              <a:spcAft>
                <a:spcPts val="600"/>
              </a:spcAft>
              <a:buNone/>
              <a:defRPr/>
            </a:pPr>
            <a:r>
              <a:rPr lang="en-US" sz="2800" u="none" dirty="0">
                <a:solidFill>
                  <a:srgbClr val="002060"/>
                </a:solidFill>
                <a:effectLst/>
                <a:latin typeface="Times New Roman" panose="02020603050405020304" pitchFamily="18" charset="0"/>
                <a:cs typeface="Times New Roman" panose="02020603050405020304" pitchFamily="18" charset="0"/>
              </a:rPr>
              <a:t>- </a:t>
            </a:r>
            <a:r>
              <a:rPr lang="vi-VN" sz="2800" u="none" dirty="0">
                <a:solidFill>
                  <a:srgbClr val="FF0000"/>
                </a:solidFill>
                <a:effectLst/>
                <a:latin typeface="Times New Roman" panose="02020603050405020304" pitchFamily="18" charset="0"/>
                <a:cs typeface="Times New Roman" panose="02020603050405020304" pitchFamily="18" charset="0"/>
              </a:rPr>
              <a:t>Đối với các doanh nghiệp: </a:t>
            </a:r>
            <a:r>
              <a:rPr lang="vi-VN" sz="2800" u="none" dirty="0">
                <a:solidFill>
                  <a:srgbClr val="002060"/>
                </a:solidFill>
                <a:effectLst/>
                <a:latin typeface="Times New Roman" panose="02020603050405020304" pitchFamily="18" charset="0"/>
                <a:cs typeface="Times New Roman" panose="02020603050405020304" pitchFamily="18" charset="0"/>
              </a:rPr>
              <a:t>do Thủ trưởng đơn vị thuộc thành phố xét tặng hoặc ủy quyền cho thủ trưởng các đơn vị trực thuộc (hoặc các đơn vị đóng trên địa bàn hoặc các đơn vị có trụ sở nằm trong các khu công nghiệp, khu chế xuất) xét tặng danh hiệu “Lao động tiên tiến”, “Tập thể Lao động tiên tiến” và “Chiến sĩ thi đua cơ sở”</a:t>
            </a:r>
          </a:p>
          <a:p>
            <a:pPr marL="0" indent="0" algn="just">
              <a:lnSpc>
                <a:spcPts val="4800"/>
              </a:lnSpc>
              <a:spcBef>
                <a:spcPts val="600"/>
              </a:spcBef>
              <a:spcAft>
                <a:spcPts val="600"/>
              </a:spcAft>
              <a:buNone/>
              <a:defRPr/>
            </a:pPr>
            <a:r>
              <a:rPr lang="en-US" sz="2800" u="none" dirty="0">
                <a:solidFill>
                  <a:srgbClr val="002060"/>
                </a:solidFill>
                <a:effectLst/>
                <a:latin typeface="Times New Roman" panose="02020603050405020304" pitchFamily="18" charset="0"/>
                <a:cs typeface="Times New Roman" panose="02020603050405020304" pitchFamily="18" charset="0"/>
              </a:rPr>
              <a:t>- </a:t>
            </a:r>
            <a:r>
              <a:rPr lang="vi-VN" sz="2800" u="none" dirty="0">
                <a:solidFill>
                  <a:srgbClr val="FF0000"/>
                </a:solidFill>
                <a:effectLst/>
                <a:latin typeface="Times New Roman" panose="02020603050405020304" pitchFamily="18" charset="0"/>
                <a:cs typeface="Times New Roman" panose="02020603050405020304" pitchFamily="18" charset="0"/>
              </a:rPr>
              <a:t>Chủ tịch </a:t>
            </a:r>
            <a:r>
              <a:rPr lang="en-US" sz="2800" u="none" dirty="0" smtClean="0">
                <a:solidFill>
                  <a:srgbClr val="FF0000"/>
                </a:solidFill>
                <a:effectLst/>
                <a:latin typeface="Times New Roman" panose="02020603050405020304" pitchFamily="18" charset="0"/>
                <a:cs typeface="Times New Roman" panose="02020603050405020304" pitchFamily="18" charset="0"/>
              </a:rPr>
              <a:t>UBND </a:t>
            </a:r>
            <a:r>
              <a:rPr lang="vi-VN" sz="2800" u="none" dirty="0" smtClean="0">
                <a:solidFill>
                  <a:srgbClr val="FF0000"/>
                </a:solidFill>
                <a:effectLst/>
                <a:latin typeface="Times New Roman" panose="02020603050405020304" pitchFamily="18" charset="0"/>
                <a:cs typeface="Times New Roman" panose="02020603050405020304" pitchFamily="18" charset="0"/>
              </a:rPr>
              <a:t>thành </a:t>
            </a:r>
            <a:r>
              <a:rPr lang="vi-VN" sz="2800" u="none" dirty="0">
                <a:solidFill>
                  <a:srgbClr val="FF0000"/>
                </a:solidFill>
                <a:effectLst/>
                <a:latin typeface="Times New Roman" panose="02020603050405020304" pitchFamily="18" charset="0"/>
                <a:cs typeface="Times New Roman" panose="02020603050405020304" pitchFamily="18" charset="0"/>
              </a:rPr>
              <a:t>phố có thẩm quyền </a:t>
            </a:r>
            <a:r>
              <a:rPr lang="vi-VN" sz="2800" u="none" dirty="0">
                <a:solidFill>
                  <a:srgbClr val="002060"/>
                </a:solidFill>
                <a:effectLst/>
                <a:latin typeface="Times New Roman" panose="02020603050405020304" pitchFamily="18" charset="0"/>
                <a:cs typeface="Times New Roman" panose="02020603050405020304" pitchFamily="18" charset="0"/>
              </a:rPr>
              <a:t>xét, quyết định công nhận danh hiệu “Cờ thi đua thành phố”, “Tập thể Lao động xuất sắc”, “Chiến sĩ thi đua thành phố”.</a:t>
            </a:r>
            <a:endParaRPr lang="en-US" sz="2800" u="none"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22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Box 11"/>
          <p:cNvSpPr txBox="1">
            <a:spLocks noChangeArrowheads="1"/>
          </p:cNvSpPr>
          <p:nvPr/>
        </p:nvSpPr>
        <p:spPr bwMode="auto">
          <a:xfrm>
            <a:off x="2819400" y="976312"/>
            <a:ext cx="6218238" cy="1938992"/>
          </a:xfrm>
          <a:prstGeom prst="rect">
            <a:avLst/>
          </a:prstGeom>
          <a:gradFill rotWithShape="1">
            <a:gsLst>
              <a:gs pos="0">
                <a:srgbClr val="BEF397"/>
              </a:gs>
              <a:gs pos="50000">
                <a:srgbClr val="D5F6C0"/>
              </a:gs>
              <a:gs pos="100000">
                <a:srgbClr val="EAFAE0"/>
              </a:gs>
            </a:gsLst>
            <a:lin ang="13500000" scaled="1"/>
          </a:gradFill>
          <a:ln w="57150">
            <a:solidFill>
              <a:srgbClr val="339966"/>
            </a:solidFill>
            <a:miter lim="800000"/>
            <a:headEnd/>
            <a:tailEnd/>
          </a:ln>
        </p:spPr>
        <p:txBody>
          <a:bodyPr wrap="square">
            <a:spAutoFit/>
          </a:bodyPr>
          <a:lstStyle>
            <a:lvl1pPr marL="263525"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vi-VN" sz="2400" i="1" dirty="0">
                <a:solidFill>
                  <a:srgbClr val="002060"/>
                </a:solidFill>
                <a:latin typeface="Times New Roman" panose="02020603050405020304" pitchFamily="18" charset="0"/>
                <a:cs typeface="Times New Roman" panose="02020603050405020304" pitchFamily="18" charset="0"/>
              </a:rPr>
              <a:t>quy định công tác TĐKT tại TP.HCM</a:t>
            </a:r>
            <a:r>
              <a:rPr lang="en-US" sz="2400" i="1" dirty="0">
                <a:solidFill>
                  <a:srgbClr val="002060"/>
                </a:solidFill>
                <a:latin typeface="Times New Roman" panose="02020603050405020304" pitchFamily="18" charset="0"/>
                <a:cs typeface="Times New Roman" panose="02020603050405020304" pitchFamily="18" charset="0"/>
              </a:rPr>
              <a:t>, </a:t>
            </a:r>
            <a:endParaRPr lang="en-US" sz="2400" i="1" dirty="0" smtClean="0">
              <a:solidFill>
                <a:srgbClr val="002060"/>
              </a:solidFill>
              <a:latin typeface="Times New Roman" panose="02020603050405020304" pitchFamily="18" charset="0"/>
              <a:cs typeface="Times New Roman" panose="02020603050405020304" pitchFamily="18" charset="0"/>
            </a:endParaRPr>
          </a:p>
          <a:p>
            <a:pPr algn="ctr" eaLnBrk="1" hangingPunct="1"/>
            <a:r>
              <a:rPr lang="en-US" sz="2400" i="1" dirty="0" err="1" smtClean="0">
                <a:solidFill>
                  <a:srgbClr val="002060"/>
                </a:solidFill>
                <a:latin typeface="Times New Roman" panose="02020603050405020304" pitchFamily="18" charset="0"/>
                <a:cs typeface="Times New Roman" panose="02020603050405020304" pitchFamily="18" charset="0"/>
              </a:rPr>
              <a:t>thay</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Quyết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định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48/2014/QĐ-UBND</a:t>
            </a:r>
          </a:p>
          <a:p>
            <a:pPr algn="ctr" eaLnBrk="1" hangingPunct="1"/>
            <a:r>
              <a:rPr lang="vi-VN" sz="2400" b="1" dirty="0">
                <a:solidFill>
                  <a:srgbClr val="FF0000"/>
                </a:solidFill>
                <a:latin typeface="Times New Roman" panose="02020603050405020304" pitchFamily="18" charset="0"/>
                <a:cs typeface="Times New Roman" panose="02020603050405020304" pitchFamily="18" charset="0"/>
              </a:rPr>
              <a:t>Bố cục gồm có 8 chương, 5</a:t>
            </a:r>
            <a:r>
              <a:rPr lang="en-US" sz="2400" b="1" dirty="0">
                <a:solidFill>
                  <a:srgbClr val="FF0000"/>
                </a:solidFill>
                <a:latin typeface="Times New Roman" panose="02020603050405020304" pitchFamily="18" charset="0"/>
                <a:cs typeface="Times New Roman" panose="02020603050405020304" pitchFamily="18" charset="0"/>
              </a:rPr>
              <a:t>4</a:t>
            </a:r>
            <a:r>
              <a:rPr lang="vi-VN" sz="2400" b="1" dirty="0">
                <a:solidFill>
                  <a:srgbClr val="FF0000"/>
                </a:solidFill>
                <a:latin typeface="Times New Roman" panose="02020603050405020304" pitchFamily="18" charset="0"/>
                <a:cs typeface="Times New Roman" panose="02020603050405020304" pitchFamily="18" charset="0"/>
              </a:rPr>
              <a:t> điều</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eaLnBrk="1" hangingPunct="1"/>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ngày</a:t>
            </a:r>
            <a:r>
              <a:rPr lang="en-US" sz="2400" b="1" dirty="0">
                <a:solidFill>
                  <a:srgbClr val="FF0000"/>
                </a:solidFill>
                <a:latin typeface="Times New Roman" panose="02020603050405020304" pitchFamily="18" charset="0"/>
                <a:cs typeface="Times New Roman" panose="02020603050405020304" pitchFamily="18" charset="0"/>
              </a:rPr>
              <a:t> 30/7/2018, </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eaLnBrk="1" hangingPunct="1"/>
            <a:r>
              <a:rPr lang="en-US" sz="2400" b="1" dirty="0" err="1" smtClean="0">
                <a:solidFill>
                  <a:srgbClr val="FF0000"/>
                </a:solidFill>
                <a:latin typeface="Times New Roman" panose="02020603050405020304" pitchFamily="18" charset="0"/>
                <a:cs typeface="Times New Roman" panose="02020603050405020304" pitchFamily="18" charset="0"/>
              </a:rPr>
              <a:t>kèm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21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mẫu</a:t>
            </a:r>
            <a:endParaRPr lang="en-US" sz="2400" b="1" dirty="0">
              <a:solidFill>
                <a:srgbClr val="3333FF"/>
              </a:solidFill>
              <a:latin typeface="Times New Roman" panose="02020603050405020304" pitchFamily="18" charset="0"/>
              <a:cs typeface="Times New Roman" panose="02020603050405020304" pitchFamily="18" charset="0"/>
            </a:endParaRPr>
          </a:p>
        </p:txBody>
      </p:sp>
      <p:sp>
        <p:nvSpPr>
          <p:cNvPr id="32775" name="TextBox 12"/>
          <p:cNvSpPr txBox="1">
            <a:spLocks noChangeArrowheads="1"/>
          </p:cNvSpPr>
          <p:nvPr/>
        </p:nvSpPr>
        <p:spPr bwMode="auto">
          <a:xfrm>
            <a:off x="90488" y="609600"/>
            <a:ext cx="2881312" cy="1200329"/>
          </a:xfrm>
          <a:prstGeom prst="rect">
            <a:avLst/>
          </a:prstGeom>
          <a:gradFill rotWithShape="1">
            <a:gsLst>
              <a:gs pos="0">
                <a:srgbClr val="8FDEA0"/>
              </a:gs>
              <a:gs pos="50000">
                <a:srgbClr val="BCE9C5"/>
              </a:gs>
              <a:gs pos="100000">
                <a:srgbClr val="DFF3E3"/>
              </a:gs>
            </a:gsLst>
            <a:lin ang="13500000" scaled="1"/>
          </a:gradFill>
          <a:ln w="57150">
            <a:solidFill>
              <a:srgbClr val="339966"/>
            </a:solidFill>
            <a:miter lim="800000"/>
            <a:headEnd/>
            <a:tailEnd/>
          </a:ln>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vi-VN" sz="2400" b="1" dirty="0">
                <a:solidFill>
                  <a:srgbClr val="002060"/>
                </a:solidFill>
                <a:latin typeface="Times New Roman" panose="02020603050405020304" pitchFamily="18" charset="0"/>
                <a:cs typeface="Times New Roman" panose="02020603050405020304" pitchFamily="18" charset="0"/>
              </a:rPr>
              <a:t>Q</a:t>
            </a:r>
            <a:r>
              <a:rPr lang="en-US" sz="2400" b="1" dirty="0" err="1">
                <a:solidFill>
                  <a:srgbClr val="002060"/>
                </a:solidFill>
                <a:latin typeface="Times New Roman" panose="02020603050405020304" pitchFamily="18" charset="0"/>
                <a:cs typeface="Times New Roman" panose="02020603050405020304" pitchFamily="18" charset="0"/>
              </a:rPr>
              <a:t>uyết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định</a:t>
            </a:r>
            <a:r>
              <a:rPr lang="vi-VN" sz="2400" b="1" dirty="0">
                <a:solidFill>
                  <a:srgbClr val="002060"/>
                </a:solidFill>
                <a:latin typeface="Times New Roman" panose="02020603050405020304" pitchFamily="18" charset="0"/>
                <a:cs typeface="Times New Roman" panose="02020603050405020304" pitchFamily="18" charset="0"/>
              </a:rPr>
              <a:t> số 24/2018/QĐ-UBND</a:t>
            </a:r>
            <a:endParaRPr lang="en-US" sz="24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UBND TP</a:t>
            </a:r>
          </a:p>
        </p:txBody>
      </p:sp>
      <p:sp>
        <p:nvSpPr>
          <p:cNvPr id="15" name="Rectangle 14"/>
          <p:cNvSpPr/>
          <p:nvPr/>
        </p:nvSpPr>
        <p:spPr bwMode="auto">
          <a:xfrm>
            <a:off x="2819400" y="3771887"/>
            <a:ext cx="6248400" cy="2209623"/>
          </a:xfrm>
          <a:prstGeom prst="rect">
            <a:avLst/>
          </a:prstGeom>
          <a:gradFill flip="none" rotWithShape="1">
            <a:gsLst>
              <a:gs pos="0">
                <a:srgbClr val="DAD236">
                  <a:tint val="66000"/>
                  <a:satMod val="160000"/>
                </a:srgbClr>
              </a:gs>
              <a:gs pos="50000">
                <a:srgbClr val="DAD236">
                  <a:tint val="44500"/>
                  <a:satMod val="160000"/>
                </a:srgbClr>
              </a:gs>
              <a:gs pos="100000">
                <a:srgbClr val="DAD236">
                  <a:tint val="23500"/>
                  <a:satMod val="160000"/>
                </a:srgbClr>
              </a:gs>
            </a:gsLst>
            <a:path path="circle">
              <a:fillToRect l="50000" t="50000" r="50000" b="50000"/>
            </a:path>
            <a:tileRect/>
          </a:gradFill>
          <a:ln w="57150">
            <a:solidFill>
              <a:schemeClr val="accent2">
                <a:lumMod val="75000"/>
              </a:schemeClr>
            </a:solidFill>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sz="1400" b="1" dirty="0">
              <a:solidFill>
                <a:schemeClr val="tx1"/>
              </a:solidFill>
              <a:latin typeface="Times" pitchFamily="18" charset="0"/>
              <a:ea typeface="MS PGothic" pitchFamily="34" charset="-128"/>
              <a:cs typeface="Times" pitchFamily="18" charset="0"/>
            </a:endParaRPr>
          </a:p>
          <a:p>
            <a:pPr algn="ctr" defTabSz="857250">
              <a:defRPr/>
            </a:pPr>
            <a:r>
              <a:rPr lang="en-US" sz="2000" b="1" dirty="0">
                <a:solidFill>
                  <a:srgbClr val="000099"/>
                </a:solidFill>
                <a:latin typeface="Times New Roman" pitchFamily="18" charset="0"/>
                <a:ea typeface="MS PGothic" pitchFamily="34" charset="-128"/>
                <a:cs typeface="Times New Roman" pitchFamily="18" charset="0"/>
              </a:rPr>
              <a:t>     </a:t>
            </a:r>
            <a:r>
              <a:rPr lang="en-US" sz="2400" dirty="0" err="1">
                <a:solidFill>
                  <a:srgbClr val="000099"/>
                </a:solidFill>
                <a:latin typeface="Times New Roman" pitchFamily="18" charset="0"/>
                <a:ea typeface="MS PGothic" pitchFamily="34" charset="-128"/>
                <a:cs typeface="Times New Roman" pitchFamily="18" charset="0"/>
              </a:rPr>
              <a:t>Sửa</a:t>
            </a:r>
            <a:r>
              <a:rPr lang="en-US" sz="2400" dirty="0">
                <a:solidFill>
                  <a:srgbClr val="000099"/>
                </a:solidFill>
                <a:latin typeface="Times New Roman" pitchFamily="18" charset="0"/>
                <a:ea typeface="MS PGothic" pitchFamily="34" charset="-128"/>
                <a:cs typeface="Times New Roman" pitchFamily="18" charset="0"/>
              </a:rPr>
              <a:t> </a:t>
            </a:r>
            <a:r>
              <a:rPr lang="en-US" sz="2400" dirty="0" err="1">
                <a:solidFill>
                  <a:srgbClr val="000099"/>
                </a:solidFill>
                <a:latin typeface="Times New Roman" pitchFamily="18" charset="0"/>
                <a:ea typeface="MS PGothic" pitchFamily="34" charset="-128"/>
                <a:cs typeface="Times New Roman" pitchFamily="18" charset="0"/>
              </a:rPr>
              <a:t>dổi</a:t>
            </a:r>
            <a:r>
              <a:rPr lang="en-US" sz="2400" dirty="0">
                <a:solidFill>
                  <a:srgbClr val="000099"/>
                </a:solidFill>
                <a:latin typeface="Times New Roman" pitchFamily="18" charset="0"/>
                <a:ea typeface="MS PGothic" pitchFamily="34" charset="-128"/>
                <a:cs typeface="Times New Roman" pitchFamily="18" charset="0"/>
              </a:rPr>
              <a:t> </a:t>
            </a:r>
            <a:r>
              <a:rPr lang="en-US" sz="2400" dirty="0" err="1">
                <a:solidFill>
                  <a:srgbClr val="000099"/>
                </a:solidFill>
                <a:latin typeface="Times New Roman" pitchFamily="18" charset="0"/>
                <a:ea typeface="MS PGothic" pitchFamily="34" charset="-128"/>
                <a:cs typeface="Times New Roman" pitchFamily="18" charset="0"/>
              </a:rPr>
              <a:t>Khoản</a:t>
            </a:r>
            <a:r>
              <a:rPr lang="en-US" sz="2400" dirty="0">
                <a:solidFill>
                  <a:srgbClr val="000099"/>
                </a:solidFill>
                <a:latin typeface="Times New Roman" pitchFamily="18" charset="0"/>
                <a:ea typeface="MS PGothic" pitchFamily="34" charset="-128"/>
                <a:cs typeface="Times New Roman" pitchFamily="18" charset="0"/>
              </a:rPr>
              <a:t> 4, </a:t>
            </a:r>
            <a:r>
              <a:rPr lang="en-US" sz="2400" dirty="0" err="1">
                <a:solidFill>
                  <a:srgbClr val="000099"/>
                </a:solidFill>
                <a:latin typeface="Times New Roman" pitchFamily="18" charset="0"/>
                <a:ea typeface="MS PGothic" pitchFamily="34" charset="-128"/>
                <a:cs typeface="Times New Roman" pitchFamily="18" charset="0"/>
              </a:rPr>
              <a:t>Điều</a:t>
            </a:r>
            <a:r>
              <a:rPr lang="en-US" sz="2400" dirty="0">
                <a:solidFill>
                  <a:srgbClr val="000099"/>
                </a:solidFill>
                <a:latin typeface="Times New Roman" pitchFamily="18" charset="0"/>
                <a:ea typeface="MS PGothic" pitchFamily="34" charset="-128"/>
                <a:cs typeface="Times New Roman" pitchFamily="18" charset="0"/>
              </a:rPr>
              <a:t> 40 </a:t>
            </a:r>
            <a:r>
              <a:rPr lang="vi-VN" sz="2400" dirty="0">
                <a:solidFill>
                  <a:srgbClr val="000099"/>
                </a:solidFill>
                <a:latin typeface="Times New Roman" pitchFamily="18" charset="0"/>
                <a:ea typeface="MS PGothic" pitchFamily="34" charset="-128"/>
                <a:cs typeface="Times New Roman" pitchFamily="18" charset="0"/>
              </a:rPr>
              <a:t>Quyết định số </a:t>
            </a:r>
            <a:endParaRPr lang="en-US" sz="2400" dirty="0" smtClean="0">
              <a:solidFill>
                <a:srgbClr val="000099"/>
              </a:solidFill>
              <a:latin typeface="Times New Roman" pitchFamily="18" charset="0"/>
              <a:ea typeface="MS PGothic" pitchFamily="34" charset="-128"/>
              <a:cs typeface="Times New Roman" pitchFamily="18" charset="0"/>
            </a:endParaRPr>
          </a:p>
          <a:p>
            <a:pPr algn="ctr" defTabSz="857250">
              <a:defRPr/>
            </a:pPr>
            <a:r>
              <a:rPr lang="en-US" sz="2400" dirty="0">
                <a:solidFill>
                  <a:srgbClr val="000099"/>
                </a:solidFill>
                <a:latin typeface="Times New Roman" pitchFamily="18" charset="0"/>
                <a:ea typeface="MS PGothic" pitchFamily="34" charset="-128"/>
                <a:cs typeface="Times New Roman" pitchFamily="18" charset="0"/>
              </a:rPr>
              <a:t> </a:t>
            </a:r>
            <a:r>
              <a:rPr lang="en-US" sz="2400" dirty="0" smtClean="0">
                <a:solidFill>
                  <a:srgbClr val="000099"/>
                </a:solidFill>
                <a:latin typeface="Times New Roman" pitchFamily="18" charset="0"/>
                <a:ea typeface="MS PGothic" pitchFamily="34" charset="-128"/>
                <a:cs typeface="Times New Roman" pitchFamily="18" charset="0"/>
              </a:rPr>
              <a:t>   </a:t>
            </a:r>
            <a:r>
              <a:rPr lang="vi-VN" sz="2400" dirty="0" smtClean="0">
                <a:solidFill>
                  <a:srgbClr val="000099"/>
                </a:solidFill>
                <a:latin typeface="Times New Roman" pitchFamily="18" charset="0"/>
                <a:ea typeface="MS PGothic" pitchFamily="34" charset="-128"/>
                <a:cs typeface="Times New Roman" pitchFamily="18" charset="0"/>
              </a:rPr>
              <a:t>24/2018/QĐ-UBND</a:t>
            </a:r>
            <a:r>
              <a:rPr lang="en-US" sz="2400" dirty="0" smtClean="0">
                <a:solidFill>
                  <a:srgbClr val="000099"/>
                </a:solidFill>
                <a:latin typeface="Times New Roman" pitchFamily="18" charset="0"/>
                <a:ea typeface="MS PGothic" pitchFamily="34" charset="-128"/>
                <a:cs typeface="Times New Roman" pitchFamily="18" charset="0"/>
              </a:rPr>
              <a:t> </a:t>
            </a:r>
            <a:r>
              <a:rPr lang="vi-VN" sz="2400" dirty="0" smtClean="0">
                <a:solidFill>
                  <a:srgbClr val="000099"/>
                </a:solidFill>
                <a:latin typeface="Times New Roman" pitchFamily="18" charset="0"/>
                <a:ea typeface="MS PGothic" pitchFamily="34" charset="-128"/>
                <a:cs typeface="Times New Roman" pitchFamily="18" charset="0"/>
              </a:rPr>
              <a:t>của </a:t>
            </a:r>
            <a:r>
              <a:rPr lang="vi-VN" sz="2400" dirty="0">
                <a:solidFill>
                  <a:srgbClr val="000099"/>
                </a:solidFill>
                <a:latin typeface="Times New Roman" pitchFamily="18" charset="0"/>
                <a:ea typeface="MS PGothic" pitchFamily="34" charset="-128"/>
                <a:cs typeface="Times New Roman" pitchFamily="18" charset="0"/>
              </a:rPr>
              <a:t>UBND thành phố </a:t>
            </a:r>
            <a:endParaRPr lang="en-US" sz="2400" dirty="0" smtClean="0">
              <a:solidFill>
                <a:srgbClr val="000099"/>
              </a:solidFill>
              <a:latin typeface="Times New Roman" pitchFamily="18" charset="0"/>
              <a:ea typeface="MS PGothic" pitchFamily="34" charset="-128"/>
              <a:cs typeface="Times New Roman" pitchFamily="18" charset="0"/>
            </a:endParaRPr>
          </a:p>
          <a:p>
            <a:pPr marL="165100" algn="ctr" defTabSz="857250">
              <a:defRPr/>
            </a:pPr>
            <a:r>
              <a:rPr lang="en-US" sz="2400" b="1" dirty="0" err="1" smtClean="0">
                <a:solidFill>
                  <a:srgbClr val="FF0000"/>
                </a:solidFill>
                <a:latin typeface="Times New Roman" pitchFamily="18" charset="0"/>
                <a:ea typeface="MS PGothic" pitchFamily="34" charset="-128"/>
                <a:cs typeface="Times New Roman" pitchFamily="18" charset="0"/>
              </a:rPr>
              <a:t>Quy</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định</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về</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thẩm</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quyền</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công</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nhận</a:t>
            </a:r>
            <a:r>
              <a:rPr lang="en-US" sz="2400" b="1" dirty="0" smtClean="0">
                <a:solidFill>
                  <a:srgbClr val="FF0000"/>
                </a:solidFill>
                <a:latin typeface="Times New Roman" pitchFamily="18" charset="0"/>
                <a:ea typeface="MS PGothic" pitchFamily="34" charset="-128"/>
                <a:cs typeface="Times New Roman" pitchFamily="18" charset="0"/>
              </a:rPr>
              <a:t> </a:t>
            </a:r>
          </a:p>
          <a:p>
            <a:pPr marL="165100" algn="ctr" defTabSz="857250">
              <a:defRPr/>
            </a:pPr>
            <a:r>
              <a:rPr lang="en-US" sz="2400" b="1" dirty="0" err="1" smtClean="0">
                <a:solidFill>
                  <a:srgbClr val="FF0000"/>
                </a:solidFill>
                <a:latin typeface="Times New Roman" pitchFamily="18" charset="0"/>
                <a:ea typeface="MS PGothic" pitchFamily="34" charset="-128"/>
                <a:cs typeface="Times New Roman" pitchFamily="18" charset="0"/>
              </a:rPr>
              <a:t>sáng</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kiến</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đề</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tài</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nghiên</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cứu</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khoa</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học</a:t>
            </a:r>
            <a:r>
              <a:rPr lang="en-US" sz="2400" b="1" dirty="0" smtClean="0">
                <a:solidFill>
                  <a:srgbClr val="FF0000"/>
                </a:solidFill>
                <a:latin typeface="Times New Roman" pitchFamily="18" charset="0"/>
                <a:ea typeface="MS PGothic" pitchFamily="34" charset="-128"/>
                <a:cs typeface="Times New Roman" pitchFamily="18" charset="0"/>
              </a:rPr>
              <a:t> </a:t>
            </a:r>
          </a:p>
          <a:p>
            <a:pPr marL="165100" algn="ctr" defTabSz="857250">
              <a:defRPr/>
            </a:pPr>
            <a:r>
              <a:rPr lang="en-US" sz="2400" b="1" dirty="0" err="1" smtClean="0">
                <a:solidFill>
                  <a:srgbClr val="FF0000"/>
                </a:solidFill>
                <a:latin typeface="Times New Roman" pitchFamily="18" charset="0"/>
                <a:ea typeface="MS PGothic" pitchFamily="34" charset="-128"/>
                <a:cs typeface="Times New Roman" pitchFamily="18" charset="0"/>
              </a:rPr>
              <a:t>cấp</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cơ</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sở</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và</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cấp</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thành</a:t>
            </a:r>
            <a:r>
              <a:rPr lang="en-US" sz="2400" b="1" dirty="0" smtClean="0">
                <a:solidFill>
                  <a:srgbClr val="FF0000"/>
                </a:solidFill>
                <a:latin typeface="Times New Roman" pitchFamily="18" charset="0"/>
                <a:ea typeface="MS PGothic" pitchFamily="34" charset="-128"/>
                <a:cs typeface="Times New Roman" pitchFamily="18" charset="0"/>
              </a:rPr>
              <a:t> </a:t>
            </a:r>
            <a:r>
              <a:rPr lang="en-US" sz="2400" b="1" dirty="0" err="1" smtClean="0">
                <a:solidFill>
                  <a:srgbClr val="FF0000"/>
                </a:solidFill>
                <a:latin typeface="Times New Roman" pitchFamily="18" charset="0"/>
                <a:ea typeface="MS PGothic" pitchFamily="34" charset="-128"/>
                <a:cs typeface="Times New Roman" pitchFamily="18" charset="0"/>
              </a:rPr>
              <a:t>phố</a:t>
            </a:r>
            <a:endParaRPr lang="vi-VN" sz="2400" b="1" dirty="0">
              <a:solidFill>
                <a:srgbClr val="FF0000"/>
              </a:solidFill>
              <a:latin typeface="Times New Roman" pitchFamily="18" charset="0"/>
              <a:ea typeface="MS PGothic" pitchFamily="34" charset="-128"/>
              <a:cs typeface="Times New Roman" pitchFamily="18" charset="0"/>
            </a:endParaRPr>
          </a:p>
          <a:p>
            <a:pPr algn="ctr">
              <a:defRPr/>
            </a:pPr>
            <a:endParaRPr lang="en-US" sz="1400" b="1" dirty="0">
              <a:solidFill>
                <a:schemeClr val="tx1"/>
              </a:solidFill>
              <a:latin typeface="Times" pitchFamily="18" charset="0"/>
              <a:ea typeface="MS PGothic" pitchFamily="34" charset="-128"/>
              <a:cs typeface="Times" pitchFamily="18" charset="0"/>
            </a:endParaRPr>
          </a:p>
        </p:txBody>
      </p:sp>
      <p:sp>
        <p:nvSpPr>
          <p:cNvPr id="16" name="Rectangle 15"/>
          <p:cNvSpPr/>
          <p:nvPr/>
        </p:nvSpPr>
        <p:spPr bwMode="auto">
          <a:xfrm>
            <a:off x="90488" y="3286120"/>
            <a:ext cx="2881312" cy="1219200"/>
          </a:xfrm>
          <a:prstGeom prst="rect">
            <a:avLst/>
          </a:prstGeom>
          <a:solidFill>
            <a:schemeClr val="accent2">
              <a:lumMod val="60000"/>
              <a:lumOff val="40000"/>
            </a:schemeClr>
          </a:solidFill>
          <a:ln w="57150">
            <a:solidFill>
              <a:schemeClr val="accent2">
                <a:lumMod val="75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400" b="1" dirty="0" err="1">
                <a:solidFill>
                  <a:srgbClr val="000099"/>
                </a:solidFill>
                <a:latin typeface="Times New Roman" pitchFamily="18" charset="0"/>
                <a:ea typeface="MS PGothic" pitchFamily="34" charset="-128"/>
                <a:cs typeface="Times New Roman" pitchFamily="18" charset="0"/>
              </a:rPr>
              <a:t>Quyết</a:t>
            </a:r>
            <a:r>
              <a:rPr lang="en-US" sz="2400" b="1" dirty="0">
                <a:solidFill>
                  <a:srgbClr val="000099"/>
                </a:solidFill>
                <a:latin typeface="Times New Roman" pitchFamily="18" charset="0"/>
                <a:ea typeface="MS PGothic" pitchFamily="34" charset="-128"/>
                <a:cs typeface="Times New Roman" pitchFamily="18" charset="0"/>
              </a:rPr>
              <a:t> </a:t>
            </a:r>
            <a:r>
              <a:rPr lang="en-US" sz="2400" b="1" dirty="0" err="1">
                <a:solidFill>
                  <a:srgbClr val="000099"/>
                </a:solidFill>
                <a:latin typeface="Times New Roman" pitchFamily="18" charset="0"/>
                <a:ea typeface="MS PGothic" pitchFamily="34" charset="-128"/>
                <a:cs typeface="Times New Roman" pitchFamily="18" charset="0"/>
              </a:rPr>
              <a:t>định</a:t>
            </a:r>
            <a:r>
              <a:rPr lang="en-US" sz="2400" b="1" dirty="0">
                <a:solidFill>
                  <a:srgbClr val="000099"/>
                </a:solidFill>
                <a:latin typeface="Times New Roman" pitchFamily="18" charset="0"/>
                <a:ea typeface="MS PGothic" pitchFamily="34" charset="-128"/>
                <a:cs typeface="Times New Roman" pitchFamily="18" charset="0"/>
              </a:rPr>
              <a:t> </a:t>
            </a:r>
            <a:r>
              <a:rPr lang="en-US" sz="2400" b="1" dirty="0" err="1">
                <a:solidFill>
                  <a:srgbClr val="000099"/>
                </a:solidFill>
                <a:latin typeface="Times New Roman" pitchFamily="18" charset="0"/>
                <a:ea typeface="MS PGothic" pitchFamily="34" charset="-128"/>
                <a:cs typeface="Times New Roman" pitchFamily="18" charset="0"/>
              </a:rPr>
              <a:t>số</a:t>
            </a:r>
            <a:r>
              <a:rPr lang="en-US" sz="2400" b="1" dirty="0">
                <a:solidFill>
                  <a:srgbClr val="000099"/>
                </a:solidFill>
                <a:latin typeface="Times New Roman" pitchFamily="18" charset="0"/>
                <a:ea typeface="MS PGothic" pitchFamily="34" charset="-128"/>
                <a:cs typeface="Times New Roman" pitchFamily="18" charset="0"/>
              </a:rPr>
              <a:t> </a:t>
            </a:r>
            <a:br>
              <a:rPr lang="en-US" sz="2400" b="1" dirty="0">
                <a:solidFill>
                  <a:srgbClr val="000099"/>
                </a:solidFill>
                <a:latin typeface="Times New Roman" pitchFamily="18" charset="0"/>
                <a:ea typeface="MS PGothic" pitchFamily="34" charset="-128"/>
                <a:cs typeface="Times New Roman" pitchFamily="18" charset="0"/>
              </a:rPr>
            </a:br>
            <a:r>
              <a:rPr lang="en-US" sz="2400" b="1" dirty="0">
                <a:solidFill>
                  <a:srgbClr val="000099"/>
                </a:solidFill>
                <a:latin typeface="Times New Roman" pitchFamily="18" charset="0"/>
                <a:ea typeface="MS PGothic" pitchFamily="34" charset="-128"/>
                <a:cs typeface="Times New Roman" pitchFamily="18" charset="0"/>
              </a:rPr>
              <a:t>27/2019/QĐ-UBND </a:t>
            </a:r>
            <a:br>
              <a:rPr lang="en-US" sz="2400" b="1" dirty="0">
                <a:solidFill>
                  <a:srgbClr val="000099"/>
                </a:solidFill>
                <a:latin typeface="Times New Roman" pitchFamily="18" charset="0"/>
                <a:ea typeface="MS PGothic" pitchFamily="34" charset="-128"/>
                <a:cs typeface="Times New Roman" pitchFamily="18" charset="0"/>
              </a:rPr>
            </a:br>
            <a:r>
              <a:rPr lang="en-US" sz="2400" b="1" dirty="0" err="1">
                <a:solidFill>
                  <a:srgbClr val="000099"/>
                </a:solidFill>
                <a:latin typeface="Times New Roman" pitchFamily="18" charset="0"/>
                <a:ea typeface="MS PGothic" pitchFamily="34" charset="-128"/>
                <a:cs typeface="Times New Roman" pitchFamily="18" charset="0"/>
              </a:rPr>
              <a:t>của</a:t>
            </a:r>
            <a:r>
              <a:rPr lang="en-US" sz="2400" b="1" dirty="0">
                <a:solidFill>
                  <a:srgbClr val="000099"/>
                </a:solidFill>
                <a:latin typeface="Times New Roman" pitchFamily="18" charset="0"/>
                <a:ea typeface="MS PGothic" pitchFamily="34" charset="-128"/>
                <a:cs typeface="Times New Roman" pitchFamily="18" charset="0"/>
              </a:rPr>
              <a:t> UBND TP</a:t>
            </a:r>
          </a:p>
        </p:txBody>
      </p:sp>
    </p:spTree>
    <p:extLst>
      <p:ext uri="{BB962C8B-B14F-4D97-AF65-F5344CB8AC3E}">
        <p14:creationId xmlns:p14="http://schemas.microsoft.com/office/powerpoint/2010/main" val="3198686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642844"/>
          </a:xfrm>
        </p:spPr>
        <p:txBody>
          <a:bodyPr/>
          <a:lstStyle/>
          <a:p>
            <a:pPr algn="just">
              <a:buNone/>
              <a:defRPr/>
            </a:pPr>
            <a:r>
              <a:rPr lang="en-US" sz="2800" b="1" i="1" u="none" dirty="0">
                <a:solidFill>
                  <a:srgbClr val="99FF33"/>
                </a:solidFill>
              </a:rPr>
              <a:t> </a:t>
            </a:r>
            <a:r>
              <a:rPr lang="en-US" sz="2800" b="1" u="none" dirty="0">
                <a:solidFill>
                  <a:srgbClr val="C00000"/>
                </a:solidFill>
              </a:rPr>
              <a:t>2. </a:t>
            </a:r>
            <a:r>
              <a:rPr lang="vi-VN" sz="2800" b="1" u="none" dirty="0">
                <a:solidFill>
                  <a:srgbClr val="C00000"/>
                </a:solidFill>
              </a:rPr>
              <a:t>Trao tặng các hình th</a:t>
            </a:r>
            <a:r>
              <a:rPr lang="en-US" sz="2800" b="1" u="none" dirty="0">
                <a:solidFill>
                  <a:srgbClr val="C00000"/>
                </a:solidFill>
              </a:rPr>
              <a:t>ứ</a:t>
            </a:r>
            <a:r>
              <a:rPr lang="vi-VN" sz="2800" b="1" u="none" dirty="0">
                <a:solidFill>
                  <a:srgbClr val="C00000"/>
                </a:solidFill>
              </a:rPr>
              <a:t>c khen thưởng, danh hiệu thi đ</a:t>
            </a:r>
            <a:r>
              <a:rPr lang="en-US" sz="2800" b="1" u="none" dirty="0" err="1">
                <a:solidFill>
                  <a:srgbClr val="C00000"/>
                </a:solidFill>
              </a:rPr>
              <a:t>ua</a:t>
            </a:r>
            <a:r>
              <a:rPr lang="en-US" sz="2800" b="1" u="none" dirty="0">
                <a:solidFill>
                  <a:srgbClr val="C00000"/>
                </a:solidFill>
              </a:rPr>
              <a:t> </a:t>
            </a:r>
            <a:r>
              <a:rPr lang="en-US" sz="2800" b="1" u="none" dirty="0">
                <a:solidFill>
                  <a:srgbClr val="FF0000"/>
                </a:solidFill>
              </a:rPr>
              <a:t>(</a:t>
            </a:r>
            <a:r>
              <a:rPr lang="en-US" sz="2800" b="1" u="none" dirty="0" smtClean="0">
                <a:solidFill>
                  <a:srgbClr val="FF0000"/>
                </a:solidFill>
              </a:rPr>
              <a:t>Đ27 QĐ24)</a:t>
            </a:r>
            <a:endParaRPr lang="en-US" sz="2800" b="1" u="none" dirty="0">
              <a:solidFill>
                <a:srgbClr val="FF0000"/>
              </a:solidFill>
            </a:endParaRPr>
          </a:p>
          <a:p>
            <a:pPr indent="228600" algn="just">
              <a:spcBef>
                <a:spcPts val="200"/>
              </a:spcBef>
              <a:spcAft>
                <a:spcPts val="200"/>
              </a:spcAft>
              <a:buFontTx/>
              <a:buChar char="-"/>
              <a:defRPr/>
            </a:pPr>
            <a:r>
              <a:rPr lang="vi-VN" sz="2800" u="none" dirty="0" smtClean="0">
                <a:effectLst/>
                <a:latin typeface="+mj-lt"/>
              </a:rPr>
              <a:t>Không </a:t>
            </a:r>
            <a:r>
              <a:rPr lang="vi-VN" sz="2800" u="none" dirty="0">
                <a:effectLst/>
                <a:latin typeface="+mj-lt"/>
              </a:rPr>
              <a:t>tổ chức lễ trao tặng, đón nhận danh hiệu vinh dự Nhà nước và các hình thức khen thưởng cấp nhà nước riêng mà kết hợp tổ chức cùng với các lễ kỷ niệm ngày thành lập, ngày truyền thống của ngành, </a:t>
            </a:r>
            <a:r>
              <a:rPr lang="vi-VN" sz="2800" u="none" dirty="0" smtClean="0">
                <a:effectLst/>
                <a:latin typeface="+mj-lt"/>
              </a:rPr>
              <a:t>địa </a:t>
            </a:r>
            <a:r>
              <a:rPr lang="vi-VN" sz="2800" u="none" dirty="0">
                <a:effectLst/>
                <a:latin typeface="+mj-lt"/>
              </a:rPr>
              <a:t>phương, đơn vị; </a:t>
            </a:r>
            <a:endParaRPr lang="en-US" sz="2800" u="none" dirty="0" smtClean="0">
              <a:effectLst/>
              <a:latin typeface="+mj-lt"/>
            </a:endParaRPr>
          </a:p>
          <a:p>
            <a:pPr indent="228600" algn="just">
              <a:spcBef>
                <a:spcPts val="200"/>
              </a:spcBef>
              <a:spcAft>
                <a:spcPts val="200"/>
              </a:spcAft>
              <a:buFontTx/>
              <a:buChar char="-"/>
              <a:defRPr/>
            </a:pPr>
            <a:r>
              <a:rPr lang="en-US" sz="2800" u="none" dirty="0" smtClean="0">
                <a:effectLst/>
                <a:latin typeface="+mj-lt"/>
              </a:rPr>
              <a:t>C</a:t>
            </a:r>
            <a:r>
              <a:rPr lang="vi-VN" sz="2800" u="none" dirty="0" smtClean="0">
                <a:effectLst/>
                <a:latin typeface="+mj-lt"/>
              </a:rPr>
              <a:t>hỉ </a:t>
            </a:r>
            <a:r>
              <a:rPr lang="vi-VN" sz="2800" u="none" dirty="0">
                <a:effectLst/>
                <a:latin typeface="+mj-lt"/>
              </a:rPr>
              <a:t>công bố, trao tặng và đón nhận một lần đối với mỗi quyết định khen thưởng; </a:t>
            </a:r>
            <a:endParaRPr lang="en-US" sz="2800" u="none" dirty="0" smtClean="0">
              <a:effectLst/>
              <a:latin typeface="+mj-lt"/>
            </a:endParaRPr>
          </a:p>
          <a:p>
            <a:pPr indent="228600" algn="just">
              <a:spcBef>
                <a:spcPts val="200"/>
              </a:spcBef>
              <a:spcAft>
                <a:spcPts val="200"/>
              </a:spcAft>
              <a:buFontTx/>
              <a:buChar char="-"/>
              <a:defRPr/>
            </a:pPr>
            <a:r>
              <a:rPr lang="en-US" sz="2800" u="none" dirty="0" smtClean="0">
                <a:effectLst/>
                <a:latin typeface="+mj-lt"/>
              </a:rPr>
              <a:t>T</a:t>
            </a:r>
            <a:r>
              <a:rPr lang="vi-VN" sz="2800" u="none" dirty="0" smtClean="0">
                <a:effectLst/>
                <a:latin typeface="+mj-lt"/>
              </a:rPr>
              <a:t>rao </a:t>
            </a:r>
            <a:r>
              <a:rPr lang="vi-VN" sz="2800" u="none" dirty="0">
                <a:effectLst/>
                <a:latin typeface="+mj-lt"/>
              </a:rPr>
              <a:t>tặng hình thức khen thưởng trước, danh hiệu thi đua sau; trao tặng từ hình thức khen thưởng cao đến hình thức khen thưởng thấp. </a:t>
            </a:r>
            <a:endParaRPr lang="en-US" sz="2800" u="none" dirty="0" smtClean="0">
              <a:effectLst/>
              <a:latin typeface="+mj-lt"/>
            </a:endParaRPr>
          </a:p>
          <a:p>
            <a:pPr indent="228600" algn="just">
              <a:spcBef>
                <a:spcPts val="200"/>
              </a:spcBef>
              <a:spcAft>
                <a:spcPts val="200"/>
              </a:spcAft>
              <a:buFontTx/>
              <a:buChar char="-"/>
              <a:defRPr/>
            </a:pPr>
            <a:r>
              <a:rPr lang="vi-VN" sz="2800" u="none" dirty="0" smtClean="0">
                <a:effectLst/>
                <a:latin typeface="+mj-lt"/>
              </a:rPr>
              <a:t>Trường </a:t>
            </a:r>
            <a:r>
              <a:rPr lang="vi-VN" sz="2800" u="none" dirty="0">
                <a:effectLst/>
                <a:latin typeface="+mj-lt"/>
              </a:rPr>
              <a:t>hợp cùng một hình thức khen thưởng thì trao tặng cho tập thể trước, cá nhân sau; trao tặng </a:t>
            </a:r>
            <a:r>
              <a:rPr lang="vi-VN" sz="2800" u="none" spc="-100" dirty="0">
                <a:effectLst/>
                <a:latin typeface="+mj-lt"/>
              </a:rPr>
              <a:t>trước, truy tặng </a:t>
            </a:r>
            <a:r>
              <a:rPr lang="vi-VN" sz="2800" u="none" spc="-100" dirty="0" smtClean="0">
                <a:effectLst/>
                <a:latin typeface="+mj-lt"/>
              </a:rPr>
              <a:t>sau</a:t>
            </a:r>
            <a:r>
              <a:rPr lang="en-US" sz="2800" u="none" spc="-100" dirty="0" smtClean="0">
                <a:effectLst/>
                <a:latin typeface="+mj-lt"/>
              </a:rPr>
              <a:t>.</a:t>
            </a:r>
            <a:endParaRPr lang="en-US" sz="2800" u="none" spc="-100" dirty="0">
              <a:solidFill>
                <a:srgbClr val="FF0000"/>
              </a:solidFill>
              <a:effectLst/>
              <a:latin typeface="+mj-lt"/>
            </a:endParaRPr>
          </a:p>
        </p:txBody>
      </p:sp>
    </p:spTree>
    <p:extLst>
      <p:ext uri="{BB962C8B-B14F-4D97-AF65-F5344CB8AC3E}">
        <p14:creationId xmlns:p14="http://schemas.microsoft.com/office/powerpoint/2010/main" val="52859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144000" cy="310341"/>
          </a:xfrm>
        </p:spPr>
        <p:txBody>
          <a:bodyPr/>
          <a:lstStyle/>
          <a:p>
            <a:pPr algn="l">
              <a:lnSpc>
                <a:spcPct val="70000"/>
              </a:lnSpc>
              <a:defRPr/>
            </a:pPr>
            <a:r>
              <a:rPr lang="en-US" sz="2800" spc="-100" dirty="0" smtClean="0">
                <a:solidFill>
                  <a:srgbClr val="C00000"/>
                </a:solidFill>
              </a:rPr>
              <a:t>3. </a:t>
            </a:r>
            <a:r>
              <a:rPr lang="vi-VN" sz="2800" b="1" spc="-100" dirty="0" smtClean="0">
                <a:solidFill>
                  <a:srgbClr val="C00000"/>
                </a:solidFill>
              </a:rPr>
              <a:t>Qu</a:t>
            </a:r>
            <a:r>
              <a:rPr lang="en-US" sz="2800" b="1" spc="-100" dirty="0" smtClean="0">
                <a:solidFill>
                  <a:srgbClr val="C00000"/>
                </a:solidFill>
              </a:rPr>
              <a:t>y </a:t>
            </a:r>
            <a:r>
              <a:rPr lang="vi-VN" sz="2800" b="1" spc="-100" dirty="0" smtClean="0">
                <a:solidFill>
                  <a:srgbClr val="C00000"/>
                </a:solidFill>
              </a:rPr>
              <a:t>định </a:t>
            </a:r>
            <a:r>
              <a:rPr lang="vi-VN" sz="2800" b="1" spc="-100" dirty="0">
                <a:solidFill>
                  <a:srgbClr val="C00000"/>
                </a:solidFill>
              </a:rPr>
              <a:t>thời điểm nhận hồ sơ</a:t>
            </a:r>
            <a:r>
              <a:rPr lang="en-US" sz="2800" b="1" spc="-100" dirty="0">
                <a:solidFill>
                  <a:srgbClr val="C00000"/>
                </a:solidFill>
              </a:rPr>
              <a:t> </a:t>
            </a:r>
            <a:r>
              <a:rPr lang="en-US" sz="2800" b="1" spc="-100" dirty="0" err="1">
                <a:solidFill>
                  <a:srgbClr val="C00000"/>
                </a:solidFill>
              </a:rPr>
              <a:t>đề</a:t>
            </a:r>
            <a:r>
              <a:rPr lang="en-US" sz="2800" b="1" spc="-100" dirty="0">
                <a:solidFill>
                  <a:srgbClr val="C00000"/>
                </a:solidFill>
              </a:rPr>
              <a:t> </a:t>
            </a:r>
            <a:r>
              <a:rPr lang="en-US" sz="2800" b="1" spc="-100" dirty="0" err="1">
                <a:solidFill>
                  <a:srgbClr val="C00000"/>
                </a:solidFill>
              </a:rPr>
              <a:t>nghị</a:t>
            </a:r>
            <a:r>
              <a:rPr lang="vi-VN" sz="2800" b="1" spc="-100" dirty="0">
                <a:solidFill>
                  <a:srgbClr val="C00000"/>
                </a:solidFill>
              </a:rPr>
              <a:t> </a:t>
            </a:r>
            <a:r>
              <a:rPr lang="en-US" sz="2800" b="1" spc="-100" dirty="0">
                <a:solidFill>
                  <a:srgbClr val="C00000"/>
                </a:solidFill>
              </a:rPr>
              <a:t>KT </a:t>
            </a:r>
            <a:r>
              <a:rPr lang="en-US" sz="2800" b="1" spc="-100" dirty="0">
                <a:solidFill>
                  <a:srgbClr val="FF0000"/>
                </a:solidFill>
              </a:rPr>
              <a:t>(</a:t>
            </a:r>
            <a:r>
              <a:rPr lang="en-US" sz="2800" b="1" spc="-100" dirty="0" smtClean="0">
                <a:solidFill>
                  <a:srgbClr val="FF0000"/>
                </a:solidFill>
              </a:rPr>
              <a:t>Đ31 QĐ24)</a:t>
            </a:r>
            <a:endParaRPr lang="en-US" sz="2800" b="1" spc="-100" dirty="0">
              <a:solidFill>
                <a:srgbClr val="99FF33"/>
              </a:solidFill>
            </a:endParaRPr>
          </a:p>
        </p:txBody>
      </p:sp>
      <p:sp>
        <p:nvSpPr>
          <p:cNvPr id="3" name="Content Placeholder 2"/>
          <p:cNvSpPr>
            <a:spLocks noGrp="1"/>
          </p:cNvSpPr>
          <p:nvPr>
            <p:ph idx="1"/>
          </p:nvPr>
        </p:nvSpPr>
        <p:spPr>
          <a:xfrm>
            <a:off x="228600" y="533400"/>
            <a:ext cx="8686800" cy="6386364"/>
          </a:xfrm>
        </p:spPr>
        <p:txBody>
          <a:bodyPr/>
          <a:lstStyle/>
          <a:p>
            <a:pPr marL="0" indent="0" algn="just">
              <a:spcBef>
                <a:spcPts val="200"/>
              </a:spcBef>
              <a:spcAft>
                <a:spcPts val="200"/>
              </a:spcAft>
              <a:buNone/>
              <a:defRPr/>
            </a:pPr>
            <a:r>
              <a:rPr lang="vi-VN" sz="2700" u="none" dirty="0">
                <a:effectLst/>
                <a:latin typeface="+mj-lt"/>
              </a:rPr>
              <a:t>- </a:t>
            </a:r>
            <a:r>
              <a:rPr lang="en-US" sz="2700" u="none" dirty="0">
                <a:effectLst/>
                <a:latin typeface="+mj-lt"/>
              </a:rPr>
              <a:t> </a:t>
            </a:r>
            <a:r>
              <a:rPr lang="vi-VN" sz="2700" u="none" dirty="0">
                <a:effectLst/>
                <a:latin typeface="+mj-lt"/>
              </a:rPr>
              <a:t>Danh hiệu “Chiến sĩ thi đua toàn quốc”: chậm nhất là </a:t>
            </a:r>
            <a:r>
              <a:rPr lang="vi-VN" sz="2700" u="none" dirty="0">
                <a:solidFill>
                  <a:srgbClr val="FF0000"/>
                </a:solidFill>
                <a:effectLst/>
                <a:latin typeface="+mj-lt"/>
              </a:rPr>
              <a:t>ngày 31 tháng 5 hàng năm</a:t>
            </a:r>
            <a:r>
              <a:rPr lang="vi-VN" sz="2700" u="none" dirty="0">
                <a:solidFill>
                  <a:srgbClr val="00B050"/>
                </a:solidFill>
                <a:effectLst/>
                <a:latin typeface="+mj-lt"/>
              </a:rPr>
              <a:t>.</a:t>
            </a:r>
          </a:p>
          <a:p>
            <a:pPr marL="0" indent="0" algn="just">
              <a:spcBef>
                <a:spcPts val="200"/>
              </a:spcBef>
              <a:spcAft>
                <a:spcPts val="200"/>
              </a:spcAft>
              <a:buNone/>
              <a:defRPr/>
            </a:pPr>
            <a:r>
              <a:rPr lang="vi-VN" sz="2700" u="none" dirty="0">
                <a:effectLst/>
                <a:latin typeface="+mj-lt"/>
              </a:rPr>
              <a:t>- </a:t>
            </a:r>
            <a:r>
              <a:rPr lang="en-US" sz="2700" u="none" dirty="0">
                <a:effectLst/>
                <a:latin typeface="+mj-lt"/>
              </a:rPr>
              <a:t> </a:t>
            </a:r>
            <a:r>
              <a:rPr lang="vi-VN" sz="2700" u="none" dirty="0">
                <a:effectLst/>
                <a:latin typeface="+mj-lt"/>
              </a:rPr>
              <a:t>Cờ thi đua của Chính phủ: trước</a:t>
            </a:r>
            <a:r>
              <a:rPr lang="vi-VN" sz="2700" u="none" dirty="0">
                <a:solidFill>
                  <a:srgbClr val="FFFF00"/>
                </a:solidFill>
                <a:effectLst/>
                <a:latin typeface="+mj-lt"/>
              </a:rPr>
              <a:t> </a:t>
            </a:r>
            <a:r>
              <a:rPr lang="vi-VN" sz="2700" u="none" dirty="0">
                <a:solidFill>
                  <a:srgbClr val="FF0000"/>
                </a:solidFill>
                <a:effectLst/>
                <a:latin typeface="+mj-lt"/>
              </a:rPr>
              <a:t>ngày 31 tháng 01 hàng năm.</a:t>
            </a:r>
            <a:r>
              <a:rPr lang="vi-VN" sz="2700" u="none" dirty="0">
                <a:effectLst/>
                <a:latin typeface="+mj-lt"/>
              </a:rPr>
              <a:t> Hệ thống giáo dục đào tạo trình trước</a:t>
            </a:r>
            <a:r>
              <a:rPr lang="vi-VN" sz="2700" u="none" dirty="0">
                <a:solidFill>
                  <a:srgbClr val="FFFF00"/>
                </a:solidFill>
                <a:effectLst/>
                <a:latin typeface="+mj-lt"/>
              </a:rPr>
              <a:t> </a:t>
            </a:r>
            <a:r>
              <a:rPr lang="vi-VN" sz="2700" u="none" dirty="0">
                <a:solidFill>
                  <a:srgbClr val="FF0000"/>
                </a:solidFill>
                <a:effectLst/>
                <a:latin typeface="+mj-lt"/>
              </a:rPr>
              <a:t>ngày 31 tháng 8 hàng năm.</a:t>
            </a:r>
          </a:p>
          <a:p>
            <a:pPr marL="0" indent="0" algn="just">
              <a:spcBef>
                <a:spcPts val="200"/>
              </a:spcBef>
              <a:spcAft>
                <a:spcPts val="200"/>
              </a:spcAft>
              <a:buFontTx/>
              <a:buChar char="-"/>
              <a:defRPr/>
            </a:pPr>
            <a:r>
              <a:rPr lang="vi-VN" sz="2700" u="none" dirty="0">
                <a:effectLst/>
                <a:latin typeface="+mj-lt"/>
              </a:rPr>
              <a:t>Hồ sơ đề nghị khen thưởng cấp thành phố: chậm nhất </a:t>
            </a:r>
            <a:r>
              <a:rPr lang="vi-VN" sz="2700" u="none" dirty="0">
                <a:solidFill>
                  <a:srgbClr val="FF0000"/>
                </a:solidFill>
                <a:effectLst/>
                <a:latin typeface="+mj-lt"/>
              </a:rPr>
              <a:t>vào ngày 31 tháng 01 hàng năm </a:t>
            </a:r>
            <a:r>
              <a:rPr lang="vi-VN" sz="2700" u="none" dirty="0">
                <a:effectLst/>
                <a:latin typeface="+mj-lt"/>
              </a:rPr>
              <a:t>(trừ trường hợp khen thưởng đột xuất, khen thưởng quá trình cống hiến và khen thưởng đối ngoại). Hệ thống giáo dục đào tạo trình trước </a:t>
            </a:r>
            <a:r>
              <a:rPr lang="vi-VN" sz="2700" u="none" dirty="0">
                <a:solidFill>
                  <a:srgbClr val="FF0000"/>
                </a:solidFill>
                <a:effectLst/>
                <a:latin typeface="+mj-lt"/>
              </a:rPr>
              <a:t>ngày 15 tháng 8 hàng năm.</a:t>
            </a:r>
          </a:p>
          <a:p>
            <a:pPr marL="0" indent="0" algn="just">
              <a:spcBef>
                <a:spcPts val="200"/>
              </a:spcBef>
              <a:spcAft>
                <a:spcPts val="200"/>
              </a:spcAft>
              <a:buFontTx/>
              <a:buChar char="-"/>
              <a:defRPr/>
            </a:pPr>
            <a:r>
              <a:rPr lang="vi-VN" sz="2700" u="none" dirty="0">
                <a:effectLst/>
                <a:latin typeface="+mj-lt"/>
              </a:rPr>
              <a:t>Hồ sơ đề nghị khen thưởng cấp Nhà nước (Huân chương, Bằng khen của Thủ tướng Chính phủ…): chậm nhất vào </a:t>
            </a:r>
            <a:r>
              <a:rPr lang="vi-VN" sz="2700" u="none" dirty="0">
                <a:solidFill>
                  <a:srgbClr val="FF0000"/>
                </a:solidFill>
                <a:effectLst/>
                <a:latin typeface="+mj-lt"/>
              </a:rPr>
              <a:t>ngày 30 tháng 4 hàng năm (trừ khen thưởng đột xuất, khen thưởng cống hiến và khen </a:t>
            </a:r>
            <a:r>
              <a:rPr lang="vi-VN" sz="2700" u="none" dirty="0">
                <a:effectLst/>
                <a:latin typeface="+mj-lt"/>
              </a:rPr>
              <a:t>thưởng đối ngoại). Hệ thống giáo dục đào tạo trình trước </a:t>
            </a:r>
            <a:r>
              <a:rPr lang="vi-VN" sz="2700" u="none" dirty="0">
                <a:solidFill>
                  <a:srgbClr val="FF0000"/>
                </a:solidFill>
                <a:effectLst/>
                <a:latin typeface="+mj-lt"/>
              </a:rPr>
              <a:t>ngày 31 tháng 8 </a:t>
            </a:r>
            <a:r>
              <a:rPr lang="vi-VN" sz="2700" u="none" dirty="0">
                <a:solidFill>
                  <a:schemeClr val="accent1">
                    <a:lumMod val="75000"/>
                  </a:schemeClr>
                </a:solidFill>
                <a:effectLst/>
                <a:latin typeface="+mj-lt"/>
              </a:rPr>
              <a:t>hàng năm</a:t>
            </a:r>
            <a:r>
              <a:rPr lang="en-US" sz="2700" u="none" dirty="0">
                <a:solidFill>
                  <a:schemeClr val="accent1">
                    <a:lumMod val="75000"/>
                  </a:schemeClr>
                </a:solidFill>
                <a:effectLst/>
                <a:latin typeface="+mj-lt"/>
              </a:rPr>
              <a:t>.</a:t>
            </a:r>
            <a:endParaRPr lang="vi-VN" sz="2700" u="none" dirty="0">
              <a:solidFill>
                <a:schemeClr val="accent1">
                  <a:lumMod val="75000"/>
                </a:schemeClr>
              </a:solidFill>
              <a:effectLst/>
              <a:latin typeface="+mj-lt"/>
            </a:endParaRPr>
          </a:p>
        </p:txBody>
      </p:sp>
    </p:spTree>
    <p:extLst>
      <p:ext uri="{BB962C8B-B14F-4D97-AF65-F5344CB8AC3E}">
        <p14:creationId xmlns:p14="http://schemas.microsoft.com/office/powerpoint/2010/main" val="1427073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457200"/>
            <a:ext cx="8686800" cy="6637715"/>
          </a:xfrm>
        </p:spPr>
        <p:txBody>
          <a:bodyPr/>
          <a:lstStyle/>
          <a:p>
            <a:pPr marL="0" indent="0" algn="just">
              <a:lnSpc>
                <a:spcPts val="4000"/>
              </a:lnSpc>
              <a:spcBef>
                <a:spcPts val="600"/>
              </a:spcBef>
              <a:spcAft>
                <a:spcPts val="600"/>
              </a:spcAft>
              <a:buFont typeface="Wingdings" panose="05000000000000000000" pitchFamily="2" charset="2"/>
              <a:buNone/>
              <a:defRPr/>
            </a:pPr>
            <a:r>
              <a:rPr lang="en-US" sz="2800" b="1" u="none" dirty="0" smtClean="0">
                <a:solidFill>
                  <a:srgbClr val="C00000"/>
                </a:solidFill>
                <a:latin typeface="Times New Roman" panose="02020603050405020304" pitchFamily="18" charset="0"/>
                <a:cs typeface="Times New Roman" panose="02020603050405020304" pitchFamily="18" charset="0"/>
              </a:rPr>
              <a:t>4</a:t>
            </a:r>
            <a:r>
              <a:rPr lang="vi-VN" sz="2800" b="1" u="none" dirty="0" smtClean="0">
                <a:solidFill>
                  <a:srgbClr val="C00000"/>
                </a:solidFill>
                <a:latin typeface="Times New Roman" panose="02020603050405020304" pitchFamily="18" charset="0"/>
                <a:cs typeface="Times New Roman" panose="02020603050405020304" pitchFamily="18" charset="0"/>
              </a:rPr>
              <a:t>.</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smtClean="0">
                <a:solidFill>
                  <a:srgbClr val="C00000"/>
                </a:solidFill>
                <a:latin typeface="Times New Roman" panose="02020603050405020304" pitchFamily="18" charset="0"/>
                <a:cs typeface="Times New Roman" panose="02020603050405020304" pitchFamily="18" charset="0"/>
              </a:rPr>
              <a:t>Quy</a:t>
            </a:r>
            <a:r>
              <a:rPr lang="en-US" sz="2800" b="1" u="none" dirty="0" smtClean="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định</a:t>
            </a:r>
            <a:r>
              <a:rPr lang="en-US" sz="2800" b="1" u="none" dirty="0">
                <a:solidFill>
                  <a:srgbClr val="C00000"/>
                </a:solidFill>
                <a:latin typeface="Times New Roman" panose="02020603050405020304" pitchFamily="18" charset="0"/>
                <a:cs typeface="Times New Roman" panose="02020603050405020304" pitchFamily="18" charset="0"/>
              </a:rPr>
              <a:t> v</a:t>
            </a:r>
            <a:r>
              <a:rPr lang="vi-VN" sz="2800" b="1" u="none" dirty="0">
                <a:solidFill>
                  <a:srgbClr val="C00000"/>
                </a:solidFill>
                <a:latin typeface="Times New Roman" panose="02020603050405020304" pitchFamily="18" charset="0"/>
                <a:cs typeface="Times New Roman" panose="02020603050405020304" pitchFamily="18" charset="0"/>
              </a:rPr>
              <a:t>ề tuyến trình khen </a:t>
            </a:r>
            <a:r>
              <a:rPr lang="en-US" sz="2800" b="1" u="none" dirty="0">
                <a:solidFill>
                  <a:srgbClr val="C00000"/>
                </a:solidFill>
                <a:latin typeface="Times New Roman" panose="02020603050405020304" pitchFamily="18" charset="0"/>
                <a:cs typeface="Times New Roman" panose="02020603050405020304" pitchFamily="18" charset="0"/>
              </a:rPr>
              <a:t>t</a:t>
            </a:r>
            <a:r>
              <a:rPr lang="vi-VN" sz="2800" b="1" u="none" dirty="0">
                <a:solidFill>
                  <a:srgbClr val="C00000"/>
                </a:solidFill>
                <a:latin typeface="Times New Roman" panose="02020603050405020304" pitchFamily="18" charset="0"/>
                <a:cs typeface="Times New Roman" panose="02020603050405020304" pitchFamily="18" charset="0"/>
              </a:rPr>
              <a:t>hưởng</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smtClean="0">
                <a:solidFill>
                  <a:srgbClr val="FF0000"/>
                </a:solidFill>
                <a:latin typeface="Times New Roman" panose="02020603050405020304" pitchFamily="18" charset="0"/>
                <a:cs typeface="Times New Roman" panose="02020603050405020304" pitchFamily="18" charset="0"/>
              </a:rPr>
              <a:t>Đ29 QĐ24)</a:t>
            </a:r>
            <a:endParaRPr lang="en-US" sz="2800" b="1" u="none" dirty="0">
              <a:solidFill>
                <a:srgbClr val="FF000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buNone/>
            </a:pPr>
            <a:r>
              <a:rPr lang="de-DE" sz="2800" u="none" dirty="0" smtClean="0">
                <a:solidFill>
                  <a:srgbClr val="002060"/>
                </a:solidFill>
                <a:latin typeface="Times New Roman" panose="02020603050405020304" pitchFamily="18" charset="0"/>
                <a:cs typeface="Times New Roman" panose="02020603050405020304" pitchFamily="18" charset="0"/>
              </a:rPr>
              <a:t>4.</a:t>
            </a:r>
            <a:r>
              <a:rPr lang="vi-VN" sz="2800" u="none" dirty="0">
                <a:solidFill>
                  <a:srgbClr val="002060"/>
                </a:solidFill>
                <a:latin typeface="Times New Roman" panose="02020603050405020304" pitchFamily="18" charset="0"/>
                <a:cs typeface="Times New Roman" panose="02020603050405020304" pitchFamily="18" charset="0"/>
              </a:rPr>
              <a:t>1</a:t>
            </a:r>
            <a:r>
              <a:rPr lang="vi-VN" sz="2800" u="none" dirty="0" smtClean="0">
                <a:solidFill>
                  <a:srgbClr val="002060"/>
                </a:solidFill>
                <a:latin typeface="Times New Roman" panose="02020603050405020304" pitchFamily="18" charset="0"/>
                <a:cs typeface="Times New Roman" panose="02020603050405020304" pitchFamily="18" charset="0"/>
              </a:rPr>
              <a:t>.</a:t>
            </a:r>
            <a:r>
              <a:rPr lang="en-US" sz="2800" u="none" dirty="0" smtClean="0">
                <a:solidFill>
                  <a:srgbClr val="002060"/>
                </a:solidFill>
                <a:latin typeface="Times New Roman" panose="02020603050405020304" pitchFamily="18" charset="0"/>
                <a:cs typeface="Times New Roman" panose="02020603050405020304" pitchFamily="18" charset="0"/>
              </a:rPr>
              <a:t> </a:t>
            </a:r>
            <a:r>
              <a:rPr lang="vi-VN" sz="2800" u="none" dirty="0" smtClean="0">
                <a:solidFill>
                  <a:srgbClr val="002060"/>
                </a:solidFill>
                <a:latin typeface="Times New Roman" panose="02020603050405020304" pitchFamily="18" charset="0"/>
                <a:cs typeface="Times New Roman" panose="02020603050405020304" pitchFamily="18" charset="0"/>
              </a:rPr>
              <a:t>Cấp </a:t>
            </a:r>
            <a:r>
              <a:rPr lang="vi-VN" sz="2800" u="none" dirty="0">
                <a:solidFill>
                  <a:srgbClr val="002060"/>
                </a:solidFill>
                <a:latin typeface="Times New Roman" panose="02020603050405020304" pitchFamily="18" charset="0"/>
                <a:cs typeface="Times New Roman" panose="02020603050405020304" pitchFamily="18" charset="0"/>
              </a:rPr>
              <a:t>nào quản lý về tổ chức, cán bộ, công chức, viên chức, người lao động và quỹ lương thì cấp đó có trách nhiệm khen thưởng hoặc trình cấp trên khen thưởng đối với các đối tượng thuộc phạm vi quản lý.</a:t>
            </a:r>
            <a:endParaRPr lang="en-US" sz="2800" u="none" dirty="0">
              <a:solidFill>
                <a:srgbClr val="00206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buSzPct val="100000"/>
              <a:defRPr/>
            </a:pPr>
            <a:r>
              <a:rPr lang="en-US" sz="2800" u="none" dirty="0">
                <a:latin typeface="Times New Roman" panose="02020603050405020304" pitchFamily="18" charset="0"/>
                <a:cs typeface="Times New Roman" panose="02020603050405020304" pitchFamily="18" charset="0"/>
              </a:rPr>
              <a:t>4.2. </a:t>
            </a:r>
            <a:r>
              <a:rPr lang="en-US" sz="2800" u="none" dirty="0" err="1" smtClean="0">
                <a:latin typeface="Times New Roman" panose="02020603050405020304" pitchFamily="18" charset="0"/>
                <a:cs typeface="Times New Roman" panose="02020603050405020304" pitchFamily="18" charset="0"/>
              </a:rPr>
              <a:t>Hội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đồng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cấp</a:t>
            </a:r>
            <a:r>
              <a:rPr lang="en-US" sz="2800" u="none" dirty="0" smtClean="0">
                <a:latin typeface="Times New Roman" panose="02020603050405020304" pitchFamily="18" charset="0"/>
                <a:cs typeface="Times New Roman" panose="02020603050405020304" pitchFamily="18" charset="0"/>
              </a:rPr>
              <a:t>: </a:t>
            </a:r>
          </a:p>
          <a:p>
            <a:pPr algn="just">
              <a:lnSpc>
                <a:spcPts val="4000"/>
              </a:lnSpc>
              <a:spcBef>
                <a:spcPts val="600"/>
              </a:spcBef>
              <a:spcAft>
                <a:spcPts val="600"/>
              </a:spcAft>
              <a:buSzPct val="100000"/>
              <a:defRPr/>
            </a:pPr>
            <a:r>
              <a:rPr lang="en-US" sz="2800" u="none" dirty="0" smtClean="0">
                <a:solidFill>
                  <a:srgbClr val="FF0000"/>
                </a:solidFill>
                <a:latin typeface="Times New Roman" panose="02020603050405020304" pitchFamily="18" charset="0"/>
                <a:cs typeface="Times New Roman" panose="02020603050405020304" pitchFamily="18" charset="0"/>
              </a:rPr>
              <a:t>- </a:t>
            </a:r>
            <a:r>
              <a:rPr lang="vi-VN" sz="2800" u="none" dirty="0" smtClean="0">
                <a:solidFill>
                  <a:srgbClr val="FF0000"/>
                </a:solidFill>
              </a:rPr>
              <a:t>Đối </a:t>
            </a:r>
            <a:r>
              <a:rPr lang="vi-VN" sz="2800" u="none" dirty="0">
                <a:solidFill>
                  <a:srgbClr val="FF0000"/>
                </a:solidFill>
              </a:rPr>
              <a:t>với </a:t>
            </a:r>
            <a:r>
              <a:rPr lang="en-US" sz="2800" u="none" dirty="0">
                <a:solidFill>
                  <a:srgbClr val="FF0000"/>
                </a:solidFill>
              </a:rPr>
              <a:t>HĐND </a:t>
            </a:r>
            <a:r>
              <a:rPr lang="vi-VN" sz="2800" u="none" dirty="0">
                <a:solidFill>
                  <a:srgbClr val="FF0000"/>
                </a:solidFill>
              </a:rPr>
              <a:t>quận, huyện: </a:t>
            </a:r>
            <a:r>
              <a:rPr lang="vi-VN" sz="2800" u="none" dirty="0"/>
              <a:t>Chủ tịch, Phó Chủ tịch </a:t>
            </a:r>
            <a:r>
              <a:rPr lang="en-US" sz="2800" u="none" dirty="0"/>
              <a:t>HĐND</a:t>
            </a:r>
            <a:r>
              <a:rPr lang="vi-VN" sz="2800" u="none" dirty="0"/>
              <a:t>, các Ban của </a:t>
            </a:r>
            <a:r>
              <a:rPr lang="en-US" sz="2800" u="none" dirty="0"/>
              <a:t>HĐND</a:t>
            </a:r>
            <a:r>
              <a:rPr lang="vi-VN" sz="2800" u="none" dirty="0"/>
              <a:t>, đại biểu </a:t>
            </a:r>
            <a:r>
              <a:rPr lang="en-US" sz="2800" u="none" dirty="0"/>
              <a:t>HĐND </a:t>
            </a:r>
            <a:r>
              <a:rPr lang="vi-VN" sz="2800" u="none" dirty="0"/>
              <a:t>chuyên trách tại quận, huyện do Văn phòng </a:t>
            </a:r>
            <a:r>
              <a:rPr lang="en-US" sz="2800" u="none" dirty="0"/>
              <a:t>HĐND </a:t>
            </a:r>
            <a:r>
              <a:rPr lang="vi-VN" sz="2800" u="none" dirty="0"/>
              <a:t>và </a:t>
            </a:r>
            <a:r>
              <a:rPr lang="en-US" sz="2800" u="none" dirty="0"/>
              <a:t>UBND</a:t>
            </a:r>
            <a:r>
              <a:rPr lang="vi-VN" sz="2800" u="none" dirty="0"/>
              <a:t> quận, huyện tổng hợp hồ sơ trình Chủ tịch </a:t>
            </a:r>
            <a:r>
              <a:rPr lang="en-US" sz="2800" u="none" dirty="0"/>
              <a:t>UBND</a:t>
            </a:r>
            <a:r>
              <a:rPr lang="vi-VN" sz="2800" u="none" dirty="0"/>
              <a:t> quận, huyện xét khen thưởng hoặc trình cấp trên khen thưởng.</a:t>
            </a:r>
            <a:endParaRPr lang="en-US" sz="2800" u="none" dirty="0"/>
          </a:p>
          <a:p>
            <a:pPr algn="just">
              <a:spcBef>
                <a:spcPts val="200"/>
              </a:spcBef>
              <a:spcAft>
                <a:spcPts val="200"/>
              </a:spcAft>
              <a:buNone/>
            </a:pPr>
            <a:endParaRPr lang="en-US" sz="28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8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2483"/>
            <a:ext cx="8686800" cy="5187317"/>
          </a:xfrm>
        </p:spPr>
        <p:txBody>
          <a:bodyPr/>
          <a:lstStyle/>
          <a:p>
            <a:pPr algn="just">
              <a:lnSpc>
                <a:spcPts val="4400"/>
              </a:lnSpc>
              <a:spcBef>
                <a:spcPts val="600"/>
              </a:spcBef>
              <a:spcAft>
                <a:spcPts val="600"/>
              </a:spcAft>
              <a:defRPr/>
            </a:pPr>
            <a:r>
              <a:rPr lang="en-US" sz="2800" u="none" dirty="0">
                <a:solidFill>
                  <a:srgbClr val="FF0000"/>
                </a:solidFill>
              </a:rPr>
              <a:t>- </a:t>
            </a:r>
            <a:r>
              <a:rPr lang="vi-VN" sz="2800" u="none" dirty="0">
                <a:solidFill>
                  <a:srgbClr val="FF0000"/>
                </a:solidFill>
                <a:latin typeface="Times New Roman" panose="02020603050405020304" pitchFamily="18" charset="0"/>
                <a:cs typeface="Times New Roman" panose="02020603050405020304" pitchFamily="18" charset="0"/>
              </a:rPr>
              <a:t>Đối với </a:t>
            </a:r>
            <a:r>
              <a:rPr lang="en-US" sz="2800" u="none" dirty="0">
                <a:solidFill>
                  <a:srgbClr val="FF0000"/>
                </a:solidFill>
                <a:latin typeface="Times New Roman" panose="02020603050405020304" pitchFamily="18" charset="0"/>
                <a:cs typeface="Times New Roman" panose="02020603050405020304" pitchFamily="18" charset="0"/>
              </a:rPr>
              <a:t>HĐND </a:t>
            </a:r>
            <a:r>
              <a:rPr lang="vi-VN" sz="2800" u="none" dirty="0">
                <a:solidFill>
                  <a:srgbClr val="FF0000"/>
                </a:solidFill>
                <a:latin typeface="Times New Roman" panose="02020603050405020304" pitchFamily="18" charset="0"/>
                <a:cs typeface="Times New Roman" panose="02020603050405020304" pitchFamily="18" charset="0"/>
              </a:rPr>
              <a:t>xã, phường, thị trấn</a:t>
            </a:r>
            <a:r>
              <a:rPr lang="vi-VN" sz="2800" u="none" dirty="0">
                <a:latin typeface="Times New Roman" panose="02020603050405020304" pitchFamily="18" charset="0"/>
                <a:cs typeface="Times New Roman" panose="02020603050405020304" pitchFamily="18" charset="0"/>
              </a:rPr>
              <a:t>: Do </a:t>
            </a:r>
            <a:r>
              <a:rPr lang="en-US" sz="2800" u="none" dirty="0">
                <a:latin typeface="Times New Roman" panose="02020603050405020304" pitchFamily="18" charset="0"/>
                <a:cs typeface="Times New Roman" panose="02020603050405020304" pitchFamily="18" charset="0"/>
              </a:rPr>
              <a:t>UBND </a:t>
            </a:r>
            <a:r>
              <a:rPr lang="vi-VN" sz="2800" u="none" dirty="0">
                <a:latin typeface="Times New Roman" panose="02020603050405020304" pitchFamily="18" charset="0"/>
                <a:cs typeface="Times New Roman" panose="02020603050405020304" pitchFamily="18" charset="0"/>
              </a:rPr>
              <a:t>Ủy ban nhân dân xã, phường, thị trấn tổng hợp hồ sơ trình Chủ tịch </a:t>
            </a:r>
            <a:r>
              <a:rPr lang="en-US" sz="2800" u="none" dirty="0">
                <a:latin typeface="Times New Roman" panose="02020603050405020304" pitchFamily="18" charset="0"/>
                <a:cs typeface="Times New Roman" panose="02020603050405020304" pitchFamily="18" charset="0"/>
              </a:rPr>
              <a:t>UBND</a:t>
            </a:r>
            <a:r>
              <a:rPr lang="vi-VN" sz="2800" u="none" dirty="0">
                <a:latin typeface="Times New Roman" panose="02020603050405020304" pitchFamily="18" charset="0"/>
                <a:cs typeface="Times New Roman" panose="02020603050405020304" pitchFamily="18" charset="0"/>
              </a:rPr>
              <a:t> quận, huyện xét khen thưởng hoặc trình cấp trên khen thưởng.</a:t>
            </a:r>
            <a:endParaRPr lang="en-US" sz="2800" u="none" dirty="0">
              <a:latin typeface="Times New Roman" panose="02020603050405020304" pitchFamily="18" charset="0"/>
              <a:cs typeface="Times New Roman" panose="02020603050405020304" pitchFamily="18" charset="0"/>
            </a:endParaRPr>
          </a:p>
          <a:p>
            <a:pPr algn="just">
              <a:lnSpc>
                <a:spcPts val="4400"/>
              </a:lnSpc>
              <a:spcBef>
                <a:spcPts val="600"/>
              </a:spcBef>
              <a:spcAft>
                <a:spcPts val="600"/>
              </a:spcAft>
              <a:buNone/>
              <a:defRPr/>
            </a:pPr>
            <a:r>
              <a:rPr lang="en-US" sz="2800" u="none" dirty="0" smtClean="0">
                <a:latin typeface="Times New Roman" panose="02020603050405020304" pitchFamily="18" charset="0"/>
                <a:cs typeface="Times New Roman" panose="02020603050405020304" pitchFamily="18" charset="0"/>
              </a:rPr>
              <a:t>4.3</a:t>
            </a:r>
            <a:r>
              <a:rPr lang="vi-VN" sz="2800" u="none" dirty="0">
                <a:latin typeface="Times New Roman" panose="02020603050405020304" pitchFamily="18" charset="0"/>
                <a:cs typeface="Times New Roman" panose="02020603050405020304" pitchFamily="18" charset="0"/>
              </a:rPr>
              <a:t>. Cá nhân, tập thể làm </a:t>
            </a:r>
            <a:r>
              <a:rPr lang="vi-VN" sz="2800" u="none" dirty="0">
                <a:solidFill>
                  <a:srgbClr val="FF0000"/>
                </a:solidFill>
                <a:latin typeface="Times New Roman" panose="02020603050405020304" pitchFamily="18" charset="0"/>
                <a:cs typeface="Times New Roman" panose="02020603050405020304" pitchFamily="18" charset="0"/>
              </a:rPr>
              <a:t>chuyên trách </a:t>
            </a:r>
            <a:r>
              <a:rPr lang="vi-VN" sz="2800" u="none" dirty="0">
                <a:latin typeface="Times New Roman" panose="02020603050405020304" pitchFamily="18" charset="0"/>
                <a:cs typeface="Times New Roman" panose="02020603050405020304" pitchFamily="18" charset="0"/>
              </a:rPr>
              <a:t>công tác đảng, đoàn thể</a:t>
            </a:r>
            <a:r>
              <a:rPr lang="en-US" sz="2800" u="none" dirty="0">
                <a:latin typeface="Times New Roman" panose="02020603050405020304" pitchFamily="18" charset="0"/>
                <a:cs typeface="Times New Roman" panose="02020603050405020304" pitchFamily="18" charset="0"/>
              </a:rPr>
              <a:t> ở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quan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đơn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vị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địa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phương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thuộc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phố</a:t>
            </a:r>
            <a:r>
              <a:rPr lang="vi-VN" sz="2800" u="none" dirty="0">
                <a:latin typeface="Times New Roman" panose="02020603050405020304" pitchFamily="18" charset="0"/>
                <a:cs typeface="Times New Roman" panose="02020603050405020304" pitchFamily="18" charset="0"/>
              </a:rPr>
              <a:t>: </a:t>
            </a:r>
            <a:r>
              <a:rPr lang="en-US" sz="2800" u="none" dirty="0">
                <a:latin typeface="Times New Roman" panose="02020603050405020304" pitchFamily="18" charset="0"/>
                <a:cs typeface="Times New Roman" panose="02020603050405020304" pitchFamily="18" charset="0"/>
              </a:rPr>
              <a:t>C</a:t>
            </a:r>
            <a:r>
              <a:rPr lang="vi-VN" sz="2800" u="none" dirty="0">
                <a:latin typeface="Times New Roman" panose="02020603050405020304" pitchFamily="18" charset="0"/>
                <a:cs typeface="Times New Roman" panose="02020603050405020304" pitchFamily="18" charset="0"/>
              </a:rPr>
              <a:t>ấp nào quản lý về tổ chức, cán bộ, công chức và quỹ lương thì cấp đó xét khen thưởng hoặc trình cấp trên khen </a:t>
            </a:r>
            <a:r>
              <a:rPr lang="vi-VN" sz="2800" u="none" dirty="0" smtClean="0">
                <a:latin typeface="Times New Roman" panose="02020603050405020304" pitchFamily="18" charset="0"/>
                <a:cs typeface="Times New Roman" panose="02020603050405020304" pitchFamily="18" charset="0"/>
              </a:rPr>
              <a:t>thưởng.</a:t>
            </a:r>
            <a:endParaRPr lang="en-US" sz="2800" u="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617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228600" y="487263"/>
            <a:ext cx="8686800" cy="5232202"/>
          </a:xfrm>
        </p:spPr>
        <p:txBody>
          <a:bodyPr/>
          <a:lstStyle/>
          <a:p>
            <a:pPr marL="0" indent="0" algn="just">
              <a:spcBef>
                <a:spcPts val="600"/>
              </a:spcBef>
              <a:spcAft>
                <a:spcPts val="600"/>
              </a:spcAft>
              <a:buNone/>
            </a:pPr>
            <a:r>
              <a:rPr lang="en-US" sz="3000" u="none" dirty="0">
                <a:solidFill>
                  <a:srgbClr val="C00000"/>
                </a:solidFill>
                <a:effectLst/>
                <a:latin typeface="Times New Roman" panose="02020603050405020304" pitchFamily="18" charset="0"/>
                <a:cs typeface="Times New Roman" panose="02020603050405020304" pitchFamily="18" charset="0"/>
              </a:rPr>
              <a:t>4.</a:t>
            </a:r>
            <a:r>
              <a:rPr lang="vi-VN" sz="3000" u="none" dirty="0">
                <a:solidFill>
                  <a:srgbClr val="C00000"/>
                </a:solidFill>
                <a:effectLst/>
                <a:latin typeface="Times New Roman" panose="02020603050405020304" pitchFamily="18" charset="0"/>
                <a:cs typeface="Times New Roman" panose="02020603050405020304" pitchFamily="18" charset="0"/>
              </a:rPr>
              <a:t>4. Liên đoàn Lao động thành phố khen thưởng và trình cấp trên khen thưởng đối với: </a:t>
            </a:r>
            <a:endParaRPr lang="en-US" sz="3000" u="none" dirty="0" smtClean="0">
              <a:solidFill>
                <a:srgbClr val="C00000"/>
              </a:solidFill>
              <a:effectLst/>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vi-VN" sz="3000" u="none" dirty="0" smtClean="0">
                <a:effectLst/>
                <a:latin typeface="Times New Roman" panose="02020603050405020304" pitchFamily="18" charset="0"/>
                <a:cs typeface="Times New Roman" panose="02020603050405020304" pitchFamily="18" charset="0"/>
              </a:rPr>
              <a:t>Các </a:t>
            </a:r>
            <a:r>
              <a:rPr lang="vi-VN" sz="3000" u="none" dirty="0">
                <a:effectLst/>
                <a:latin typeface="Times New Roman" panose="02020603050405020304" pitchFamily="18" charset="0"/>
                <a:cs typeface="Times New Roman" panose="02020603050405020304" pitchFamily="18" charset="0"/>
              </a:rPr>
              <a:t>ban, đơn vị sự nghiệp, doanh nghiệp thuộc hệ thống Công đoàn do Liên đoàn Lao động thành phố thành lập; </a:t>
            </a:r>
            <a:r>
              <a:rPr lang="vi-VN" sz="3000" u="none" dirty="0">
                <a:solidFill>
                  <a:srgbClr val="FF0000"/>
                </a:solidFill>
                <a:effectLst/>
                <a:latin typeface="Times New Roman" panose="02020603050405020304" pitchFamily="18" charset="0"/>
                <a:cs typeface="Times New Roman" panose="02020603050405020304" pitchFamily="18" charset="0"/>
              </a:rPr>
              <a:t>Liên đoàn Lao động cấp quận, huyện; </a:t>
            </a:r>
            <a:r>
              <a:rPr lang="vi-VN" sz="3000" u="none" dirty="0">
                <a:effectLst/>
                <a:latin typeface="Times New Roman" panose="02020603050405020304" pitchFamily="18" charset="0"/>
                <a:cs typeface="Times New Roman" panose="02020603050405020304" pitchFamily="18" charset="0"/>
              </a:rPr>
              <a:t>Công đoàn ngành cấp thành phố, Công đoàn viên chức thành phố, Công đoàn khu công nghiệp, khu chế xuất; Công đoàn công ty, tổng công ty thuộc thành phố; Công đoàn cơ sở </a:t>
            </a:r>
            <a:r>
              <a:rPr lang="vi-VN" sz="3000" u="none" dirty="0">
                <a:solidFill>
                  <a:srgbClr val="FF0000"/>
                </a:solidFill>
                <a:effectLst/>
                <a:latin typeface="Times New Roman" panose="02020603050405020304" pitchFamily="18" charset="0"/>
                <a:cs typeface="Times New Roman" panose="02020603050405020304" pitchFamily="18" charset="0"/>
              </a:rPr>
              <a:t>và cán bộ công đoàn chuyên trách hưởng lương từ ngân sách công đoàn </a:t>
            </a:r>
            <a:r>
              <a:rPr lang="vi-VN" sz="3000" u="none" dirty="0">
                <a:effectLst/>
                <a:latin typeface="Times New Roman" panose="02020603050405020304" pitchFamily="18" charset="0"/>
                <a:cs typeface="Times New Roman" panose="02020603050405020304" pitchFamily="18" charset="0"/>
              </a:rPr>
              <a:t>thuộc các đơn vị nêu trên.</a:t>
            </a:r>
            <a:endParaRPr lang="en-US" sz="3000" u="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746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749540"/>
          </a:xfrm>
        </p:spPr>
        <p:txBody>
          <a:bodyPr/>
          <a:lstStyle/>
          <a:p>
            <a:pPr algn="just">
              <a:lnSpc>
                <a:spcPts val="3600"/>
              </a:lnSpc>
              <a:spcBef>
                <a:spcPts val="600"/>
              </a:spcBef>
              <a:spcAft>
                <a:spcPts val="600"/>
              </a:spcAft>
              <a:buFont typeface="Wingdings" panose="05000000000000000000" pitchFamily="2" charset="2"/>
              <a:buNone/>
              <a:defRPr/>
            </a:pPr>
            <a:r>
              <a:rPr lang="vi-VN" sz="2800" u="none" dirty="0" smtClean="0">
                <a:solidFill>
                  <a:srgbClr val="C00000"/>
                </a:solidFill>
                <a:latin typeface="Times New Roman" panose="02020603050405020304" pitchFamily="18" charset="0"/>
                <a:cs typeface="Times New Roman" panose="02020603050405020304" pitchFamily="18" charset="0"/>
              </a:rPr>
              <a:t>4</a:t>
            </a:r>
            <a:r>
              <a:rPr lang="en-US" sz="2800" u="none" dirty="0">
                <a:solidFill>
                  <a:srgbClr val="C00000"/>
                </a:solidFill>
                <a:latin typeface="Times New Roman" panose="02020603050405020304" pitchFamily="18" charset="0"/>
                <a:cs typeface="Times New Roman" panose="02020603050405020304" pitchFamily="18" charset="0"/>
              </a:rPr>
              <a:t>.5</a:t>
            </a:r>
            <a:r>
              <a:rPr lang="vi-VN" sz="2800" u="none" dirty="0" smtClean="0">
                <a:solidFill>
                  <a:srgbClr val="C00000"/>
                </a:solidFill>
                <a:latin typeface="Times New Roman" panose="02020603050405020304" pitchFamily="18" charset="0"/>
                <a:cs typeface="Times New Roman" panose="02020603050405020304" pitchFamily="18" charset="0"/>
              </a:rPr>
              <a:t>.</a:t>
            </a:r>
            <a:r>
              <a:rPr lang="en-US" sz="2800" u="none" dirty="0" smtClean="0">
                <a:solidFill>
                  <a:srgbClr val="C00000"/>
                </a:solidFill>
                <a:latin typeface="Times New Roman" panose="02020603050405020304" pitchFamily="18" charset="0"/>
                <a:cs typeface="Times New Roman" panose="02020603050405020304" pitchFamily="18" charset="0"/>
              </a:rPr>
              <a:t> </a:t>
            </a:r>
            <a:r>
              <a:rPr lang="vi-VN" sz="2800" u="none" dirty="0" smtClean="0">
                <a:solidFill>
                  <a:srgbClr val="C00000"/>
                </a:solidFill>
                <a:latin typeface="Times New Roman" panose="02020603050405020304" pitchFamily="18" charset="0"/>
                <a:cs typeface="Times New Roman" panose="02020603050405020304" pitchFamily="18" charset="0"/>
              </a:rPr>
              <a:t>Đối </a:t>
            </a:r>
            <a:r>
              <a:rPr lang="vi-VN" sz="2800" u="none" dirty="0">
                <a:solidFill>
                  <a:srgbClr val="C00000"/>
                </a:solidFill>
                <a:latin typeface="Times New Roman" panose="02020603050405020304" pitchFamily="18" charset="0"/>
                <a:cs typeface="Times New Roman" panose="02020603050405020304" pitchFamily="18" charset="0"/>
              </a:rPr>
              <a:t>với các hội </a:t>
            </a:r>
            <a:r>
              <a:rPr lang="en-US" sz="2800" u="none" dirty="0" err="1" smtClean="0">
                <a:solidFill>
                  <a:srgbClr val="C00000"/>
                </a:solidFill>
                <a:latin typeface="Times New Roman" panose="02020603050405020304" pitchFamily="18" charset="0"/>
                <a:cs typeface="Times New Roman" panose="02020603050405020304" pitchFamily="18" charset="0"/>
              </a:rPr>
              <a:t>cấp</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smtClean="0">
                <a:solidFill>
                  <a:srgbClr val="C00000"/>
                </a:solidFill>
                <a:latin typeface="Times New Roman" panose="02020603050405020304" pitchFamily="18" charset="0"/>
                <a:cs typeface="Times New Roman" panose="02020603050405020304" pitchFamily="18" charset="0"/>
              </a:rPr>
              <a:t>quận</a:t>
            </a:r>
            <a:r>
              <a:rPr lang="en-US" sz="2800" u="none" dirty="0" smtClean="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huyện</a:t>
            </a:r>
            <a:r>
              <a:rPr lang="en-US" sz="2800" u="none" dirty="0">
                <a:solidFill>
                  <a:srgbClr val="C00000"/>
                </a:solidFill>
                <a:latin typeface="Times New Roman" panose="02020603050405020304" pitchFamily="18" charset="0"/>
                <a:cs typeface="Times New Roman" panose="02020603050405020304" pitchFamily="18" charset="0"/>
              </a:rPr>
              <a:t>:</a:t>
            </a:r>
            <a:endParaRPr lang="vi-VN" sz="2800" u="none" dirty="0">
              <a:solidFill>
                <a:srgbClr val="C00000"/>
              </a:solidFill>
              <a:latin typeface="Times New Roman" panose="02020603050405020304" pitchFamily="18" charset="0"/>
              <a:cs typeface="Times New Roman" panose="02020603050405020304" pitchFamily="18" charset="0"/>
            </a:endParaRPr>
          </a:p>
          <a:p>
            <a:pPr algn="just">
              <a:lnSpc>
                <a:spcPts val="3600"/>
              </a:lnSpc>
              <a:spcBef>
                <a:spcPts val="600"/>
              </a:spcBef>
              <a:spcAft>
                <a:spcPts val="600"/>
              </a:spcAft>
              <a:buSzPct val="100000"/>
            </a:pPr>
            <a:r>
              <a:rPr lang="vi-VN" sz="2800" u="none" dirty="0" smtClean="0">
                <a:solidFill>
                  <a:srgbClr val="002060"/>
                </a:solidFill>
                <a:latin typeface="Times New Roman" panose="02020603050405020304" pitchFamily="18" charset="0"/>
                <a:cs typeface="Times New Roman" panose="02020603050405020304" pitchFamily="18" charset="0"/>
              </a:rPr>
              <a:t>Các </a:t>
            </a:r>
            <a:r>
              <a:rPr lang="vi-VN" sz="2800" u="none" dirty="0">
                <a:solidFill>
                  <a:srgbClr val="002060"/>
                </a:solidFill>
                <a:latin typeface="Times New Roman" panose="02020603050405020304" pitchFamily="18" charset="0"/>
                <a:cs typeface="Times New Roman" panose="02020603050405020304" pitchFamily="18" charset="0"/>
              </a:rPr>
              <a:t>hội là tổ chức xã hội - nghề nghiệp thuộc </a:t>
            </a:r>
            <a:r>
              <a:rPr lang="en-US" sz="2800" u="none" dirty="0" err="1">
                <a:solidFill>
                  <a:srgbClr val="002060"/>
                </a:solidFill>
                <a:latin typeface="Times New Roman" panose="02020603050405020304" pitchFamily="18" charset="0"/>
                <a:cs typeface="Times New Roman" panose="02020603050405020304" pitchFamily="18" charset="0"/>
              </a:rPr>
              <a:t>quận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huyện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trình</a:t>
            </a:r>
            <a:r>
              <a:rPr lang="vi-VN" sz="2800" u="none" dirty="0">
                <a:solidFill>
                  <a:srgbClr val="002060"/>
                </a:solidFill>
                <a:latin typeface="Times New Roman" panose="02020603050405020304" pitchFamily="18" charset="0"/>
                <a:cs typeface="Times New Roman" panose="02020603050405020304" pitchFamily="18" charset="0"/>
              </a:rPr>
              <a:t> Chủ tịch Ủy ban nhân dân </a:t>
            </a:r>
            <a:r>
              <a:rPr lang="en-US" sz="2800" u="none" dirty="0" err="1">
                <a:solidFill>
                  <a:srgbClr val="002060"/>
                </a:solidFill>
                <a:latin typeface="Times New Roman" panose="02020603050405020304" pitchFamily="18" charset="0"/>
                <a:cs typeface="Times New Roman" panose="02020603050405020304" pitchFamily="18" charset="0"/>
              </a:rPr>
              <a:t>quận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huyện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vi-VN" sz="2800" u="none" dirty="0">
                <a:solidFill>
                  <a:srgbClr val="002060"/>
                </a:solidFill>
                <a:latin typeface="Times New Roman" panose="02020603050405020304" pitchFamily="18" charset="0"/>
                <a:cs typeface="Times New Roman" panose="02020603050405020304" pitchFamily="18" charset="0"/>
              </a:rPr>
              <a:t>khen thưởng hoặc trình cấp trên khen thưởng</a:t>
            </a:r>
            <a:r>
              <a:rPr lang="vi-VN" sz="2800" u="none" dirty="0" smtClean="0">
                <a:solidFill>
                  <a:srgbClr val="002060"/>
                </a:solidFill>
                <a:latin typeface="Times New Roman" panose="02020603050405020304" pitchFamily="18" charset="0"/>
                <a:cs typeface="Times New Roman" panose="02020603050405020304" pitchFamily="18" charset="0"/>
              </a:rPr>
              <a:t>.</a:t>
            </a:r>
            <a:endParaRPr lang="en-US" sz="2800" u="none" dirty="0" smtClean="0">
              <a:solidFill>
                <a:srgbClr val="002060"/>
              </a:solidFill>
              <a:latin typeface="Times New Roman" panose="02020603050405020304" pitchFamily="18" charset="0"/>
              <a:cs typeface="Times New Roman" panose="02020603050405020304" pitchFamily="18" charset="0"/>
            </a:endParaRPr>
          </a:p>
          <a:p>
            <a:pPr algn="just">
              <a:lnSpc>
                <a:spcPts val="3600"/>
              </a:lnSpc>
              <a:spcBef>
                <a:spcPts val="600"/>
              </a:spcBef>
              <a:spcAft>
                <a:spcPts val="600"/>
              </a:spcAft>
            </a:pPr>
            <a:r>
              <a:rPr lang="en-US" sz="2800" u="none" dirty="0">
                <a:solidFill>
                  <a:srgbClr val="C00000"/>
                </a:solidFill>
                <a:latin typeface="Times New Roman" panose="02020603050405020304" pitchFamily="18" charset="0"/>
                <a:cs typeface="Times New Roman" panose="02020603050405020304" pitchFamily="18" charset="0"/>
              </a:rPr>
              <a:t>4.6</a:t>
            </a:r>
            <a:r>
              <a:rPr lang="vi-VN" sz="2800" u="none" dirty="0">
                <a:solidFill>
                  <a:srgbClr val="C00000"/>
                </a:solidFill>
                <a:latin typeface="Times New Roman" panose="02020603050405020304" pitchFamily="18" charset="0"/>
                <a:cs typeface="Times New Roman" panose="02020603050405020304" pitchFamily="18" charset="0"/>
              </a:rPr>
              <a:t>. Đối với các tổ chức kinh tế</a:t>
            </a:r>
            <a:r>
              <a:rPr lang="en-US" sz="2800" u="none" dirty="0">
                <a:solidFill>
                  <a:srgbClr val="C00000"/>
                </a:solidFill>
                <a:latin typeface="Times New Roman" panose="02020603050405020304" pitchFamily="18" charset="0"/>
                <a:cs typeface="Times New Roman" panose="02020603050405020304" pitchFamily="18" charset="0"/>
              </a:rPr>
              <a:t>:</a:t>
            </a:r>
          </a:p>
          <a:p>
            <a:pPr lvl="0" algn="just">
              <a:lnSpc>
                <a:spcPts val="3600"/>
              </a:lnSpc>
              <a:spcBef>
                <a:spcPts val="600"/>
              </a:spcBef>
              <a:spcAft>
                <a:spcPts val="600"/>
              </a:spcAft>
              <a:buNone/>
            </a:pPr>
            <a:r>
              <a:rPr lang="en-US" sz="2800" u="none" dirty="0" err="1">
                <a:solidFill>
                  <a:srgbClr val="002060"/>
                </a:solidFill>
                <a:latin typeface="Times New Roman" panose="02020603050405020304" pitchFamily="18" charset="0"/>
                <a:cs typeface="Times New Roman" panose="02020603050405020304" pitchFamily="18" charset="0"/>
              </a:rPr>
              <a:t>Đối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với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các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doanh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nghiệp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không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phải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viên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của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các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công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ty</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tổng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công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ty</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thuộc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phố</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đóng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trên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địa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bàn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quận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huyện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nào</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sẽ</a:t>
            </a:r>
            <a:r>
              <a:rPr lang="en-US" sz="2800" u="none" dirty="0">
                <a:solidFill>
                  <a:srgbClr val="002060"/>
                </a:solidFill>
                <a:latin typeface="Times New Roman" panose="02020603050405020304" pitchFamily="18" charset="0"/>
                <a:cs typeface="Times New Roman" panose="02020603050405020304" pitchFamily="18" charset="0"/>
              </a:rPr>
              <a:t> do </a:t>
            </a:r>
            <a:r>
              <a:rPr lang="en-US" sz="2800" u="none" dirty="0" err="1">
                <a:solidFill>
                  <a:srgbClr val="002060"/>
                </a:solidFill>
                <a:latin typeface="Times New Roman" panose="02020603050405020304" pitchFamily="18" charset="0"/>
                <a:cs typeface="Times New Roman" panose="02020603050405020304" pitchFamily="18" charset="0"/>
              </a:rPr>
              <a:t>quận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huyện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đó</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trình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khen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thưởng</a:t>
            </a:r>
            <a:r>
              <a:rPr lang="en-US" sz="2800" u="none" dirty="0">
                <a:solidFill>
                  <a:srgbClr val="002060"/>
                </a:solidFill>
                <a:latin typeface="Times New Roman" panose="02020603050405020304" pitchFamily="18" charset="0"/>
                <a:cs typeface="Times New Roman" panose="02020603050405020304" pitchFamily="18" charset="0"/>
              </a:rPr>
              <a:t>. </a:t>
            </a:r>
          </a:p>
          <a:p>
            <a:pPr algn="just">
              <a:lnSpc>
                <a:spcPts val="3600"/>
              </a:lnSpc>
              <a:spcBef>
                <a:spcPts val="600"/>
              </a:spcBef>
              <a:spcAft>
                <a:spcPts val="600"/>
              </a:spcAft>
            </a:pPr>
            <a:r>
              <a:rPr lang="en-US" sz="2800" u="none" dirty="0">
                <a:solidFill>
                  <a:srgbClr val="C00000"/>
                </a:solidFill>
                <a:latin typeface="Times New Roman" panose="02020603050405020304" pitchFamily="18" charset="0"/>
                <a:cs typeface="Times New Roman" panose="02020603050405020304" pitchFamily="18" charset="0"/>
              </a:rPr>
              <a:t>4.7. </a:t>
            </a:r>
            <a:r>
              <a:rPr lang="en-US" sz="2800" u="none" dirty="0" err="1">
                <a:solidFill>
                  <a:srgbClr val="C00000"/>
                </a:solidFill>
                <a:latin typeface="Times New Roman" panose="02020603050405020304" pitchFamily="18" charset="0"/>
                <a:cs typeface="Times New Roman" panose="02020603050405020304" pitchFamily="18" charset="0"/>
              </a:rPr>
              <a:t>Cấp</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nào</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chủ</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trì</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phát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động</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các</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đợt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thi</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đua</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theo</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đợt</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theo</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chuyên</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err="1">
                <a:solidFill>
                  <a:srgbClr val="C00000"/>
                </a:solidFill>
                <a:latin typeface="Times New Roman" panose="02020603050405020304" pitchFamily="18" charset="0"/>
                <a:cs typeface="Times New Roman" panose="02020603050405020304" pitchFamily="18" charset="0"/>
              </a:rPr>
              <a:t>đề</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a:solidFill>
                  <a:srgbClr val="002060"/>
                </a:solidFill>
                <a:latin typeface="Times New Roman" panose="02020603050405020304" pitchFamily="18" charset="0"/>
                <a:cs typeface="Times New Roman" panose="02020603050405020304" pitchFamily="18" charset="0"/>
              </a:rPr>
              <a:t>do </a:t>
            </a:r>
            <a:r>
              <a:rPr lang="en-US" sz="2800" u="none" dirty="0" err="1">
                <a:solidFill>
                  <a:srgbClr val="002060"/>
                </a:solidFill>
                <a:latin typeface="Times New Roman" panose="02020603050405020304" pitchFamily="18" charset="0"/>
                <a:cs typeface="Times New Roman" panose="02020603050405020304" pitchFamily="18" charset="0"/>
              </a:rPr>
              <a:t>cấp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đó</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khen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thưởng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hoặc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trình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cấp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trên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khen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thưởng</a:t>
            </a:r>
            <a:r>
              <a:rPr lang="en-US" sz="2800" u="none" dirty="0">
                <a:solidFill>
                  <a:srgbClr val="002060"/>
                </a:solidFill>
                <a:latin typeface="Times New Roman" panose="02020603050405020304" pitchFamily="18" charset="0"/>
                <a:cs typeface="Times New Roman" panose="02020603050405020304" pitchFamily="18" charset="0"/>
              </a:rPr>
              <a:t>.</a:t>
            </a:r>
          </a:p>
          <a:p>
            <a:pPr algn="just">
              <a:lnSpc>
                <a:spcPct val="120000"/>
              </a:lnSpc>
              <a:buSzPct val="100000"/>
            </a:pPr>
            <a:endParaRPr lang="en-US" sz="3000" u="none" dirty="0">
              <a:solidFill>
                <a:srgbClr val="002060"/>
              </a:solidFill>
              <a:latin typeface="+mj-lt"/>
            </a:endParaRPr>
          </a:p>
        </p:txBody>
      </p:sp>
    </p:spTree>
    <p:extLst>
      <p:ext uri="{BB962C8B-B14F-4D97-AF65-F5344CB8AC3E}">
        <p14:creationId xmlns:p14="http://schemas.microsoft.com/office/powerpoint/2010/main" val="4219834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458200" cy="1138773"/>
          </a:xfrm>
        </p:spPr>
        <p:txBody>
          <a:bodyPr/>
          <a:lstStyle/>
          <a:p>
            <a:pPr>
              <a:defRPr/>
            </a:pPr>
            <a:r>
              <a:rPr lang="it-IT" sz="1600" dirty="0"/>
              <a:t/>
            </a:r>
            <a:br>
              <a:rPr lang="it-IT" sz="1600" dirty="0"/>
            </a:br>
            <a:r>
              <a:rPr lang="en-US" sz="2800" b="1" dirty="0">
                <a:solidFill>
                  <a:srgbClr val="C00000"/>
                </a:solidFill>
              </a:rPr>
              <a:t>5. </a:t>
            </a:r>
            <a:r>
              <a:rPr lang="en-US" sz="2800" b="1" dirty="0" err="1" smtClean="0">
                <a:solidFill>
                  <a:srgbClr val="C00000"/>
                </a:solidFill>
              </a:rPr>
              <a:t>Quy</a:t>
            </a:r>
            <a:r>
              <a:rPr lang="en-US" sz="2800" b="1" dirty="0" smtClean="0">
                <a:solidFill>
                  <a:srgbClr val="C00000"/>
                </a:solidFill>
              </a:rPr>
              <a:t> </a:t>
            </a:r>
            <a:r>
              <a:rPr lang="en-US" sz="2800" b="1" dirty="0" err="1">
                <a:solidFill>
                  <a:srgbClr val="C00000"/>
                </a:solidFill>
              </a:rPr>
              <a:t>định</a:t>
            </a:r>
            <a:r>
              <a:rPr lang="en-US" sz="2800" b="1" dirty="0">
                <a:solidFill>
                  <a:srgbClr val="C00000"/>
                </a:solidFill>
              </a:rPr>
              <a:t> </a:t>
            </a:r>
            <a:r>
              <a:rPr lang="en-US" sz="2800" b="1" dirty="0" err="1">
                <a:solidFill>
                  <a:srgbClr val="C00000"/>
                </a:solidFill>
              </a:rPr>
              <a:t>về</a:t>
            </a:r>
            <a:r>
              <a:rPr lang="en-US" sz="2800" b="1" dirty="0">
                <a:solidFill>
                  <a:srgbClr val="C00000"/>
                </a:solidFill>
              </a:rPr>
              <a:t> </a:t>
            </a:r>
            <a:r>
              <a:rPr lang="en-US" sz="2800" b="1" dirty="0" err="1">
                <a:solidFill>
                  <a:srgbClr val="C00000"/>
                </a:solidFill>
              </a:rPr>
              <a:t>hiệp</a:t>
            </a:r>
            <a:r>
              <a:rPr lang="en-US" sz="2800" b="1" dirty="0">
                <a:solidFill>
                  <a:srgbClr val="C00000"/>
                </a:solidFill>
              </a:rPr>
              <a:t> y </a:t>
            </a:r>
            <a:r>
              <a:rPr lang="en-US" sz="2800" b="1" dirty="0" err="1">
                <a:solidFill>
                  <a:srgbClr val="C00000"/>
                </a:solidFill>
              </a:rPr>
              <a:t>khen</a:t>
            </a:r>
            <a:r>
              <a:rPr lang="en-US" sz="2800" b="1" dirty="0">
                <a:solidFill>
                  <a:srgbClr val="C00000"/>
                </a:solidFill>
              </a:rPr>
              <a:t> </a:t>
            </a:r>
            <a:r>
              <a:rPr lang="en-US" sz="2800" b="1" dirty="0" err="1">
                <a:solidFill>
                  <a:srgbClr val="C00000"/>
                </a:solidFill>
              </a:rPr>
              <a:t>thưởng</a:t>
            </a:r>
            <a:r>
              <a:rPr lang="en-US" sz="2800" b="1" dirty="0">
                <a:solidFill>
                  <a:srgbClr val="C00000"/>
                </a:solidFill>
              </a:rPr>
              <a:t> </a:t>
            </a:r>
            <a:r>
              <a:rPr lang="en-US" sz="2800" b="1" dirty="0">
                <a:solidFill>
                  <a:srgbClr val="FF0000"/>
                </a:solidFill>
              </a:rPr>
              <a:t>(</a:t>
            </a:r>
            <a:r>
              <a:rPr lang="en-US" sz="2800" b="1" dirty="0" smtClean="0">
                <a:solidFill>
                  <a:srgbClr val="FF0000"/>
                </a:solidFill>
              </a:rPr>
              <a:t>Đ30 QĐ24)</a:t>
            </a:r>
            <a:r>
              <a:rPr lang="en-US" sz="3000" b="1" dirty="0">
                <a:solidFill>
                  <a:srgbClr val="99FF33"/>
                </a:solidFill>
              </a:rPr>
              <a:t/>
            </a:r>
            <a:br>
              <a:rPr lang="en-US" sz="3000" b="1" dirty="0">
                <a:solidFill>
                  <a:srgbClr val="99FF33"/>
                </a:solidFill>
              </a:rPr>
            </a:br>
            <a:endParaRPr lang="en-US" sz="3000" b="1" dirty="0">
              <a:solidFill>
                <a:srgbClr val="99FF33"/>
              </a:solidFill>
            </a:endParaRPr>
          </a:p>
        </p:txBody>
      </p:sp>
      <p:sp>
        <p:nvSpPr>
          <p:cNvPr id="3" name="Content Placeholder 2"/>
          <p:cNvSpPr>
            <a:spLocks noGrp="1"/>
          </p:cNvSpPr>
          <p:nvPr>
            <p:ph idx="1"/>
          </p:nvPr>
        </p:nvSpPr>
        <p:spPr>
          <a:xfrm>
            <a:off x="228600" y="1066800"/>
            <a:ext cx="8686800" cy="5709255"/>
          </a:xfrm>
        </p:spPr>
        <p:txBody>
          <a:bodyPr/>
          <a:lstStyle/>
          <a:p>
            <a:pPr algn="just">
              <a:spcBef>
                <a:spcPts val="1200"/>
              </a:spcBef>
              <a:buNone/>
            </a:pPr>
            <a:r>
              <a:rPr lang="fr-FR" sz="2700" b="0" u="none" dirty="0">
                <a:latin typeface="+mj-lt"/>
              </a:rPr>
              <a:t>1</a:t>
            </a:r>
            <a:r>
              <a:rPr lang="fr-FR" sz="2700" u="none" dirty="0">
                <a:latin typeface="+mj-lt"/>
              </a:rPr>
              <a:t>. “</a:t>
            </a:r>
            <a:r>
              <a:rPr lang="fr-FR" sz="2700" u="none" dirty="0" err="1">
                <a:latin typeface="+mj-lt"/>
              </a:rPr>
              <a:t>Hiệp</a:t>
            </a:r>
            <a:r>
              <a:rPr lang="fr-FR" sz="2700" u="none" dirty="0">
                <a:latin typeface="+mj-lt"/>
              </a:rPr>
              <a:t> y </a:t>
            </a:r>
            <a:r>
              <a:rPr lang="fr-FR" sz="2700" u="none" dirty="0" err="1">
                <a:latin typeface="+mj-lt"/>
              </a:rPr>
              <a:t>khen</a:t>
            </a:r>
            <a:r>
              <a:rPr lang="fr-FR" sz="2700" u="none" dirty="0">
                <a:latin typeface="+mj-lt"/>
              </a:rPr>
              <a:t> </a:t>
            </a:r>
            <a:r>
              <a:rPr lang="fr-FR" sz="2700" u="none" dirty="0" err="1">
                <a:latin typeface="+mj-lt"/>
              </a:rPr>
              <a:t>thưởng</a:t>
            </a:r>
            <a:r>
              <a:rPr lang="fr-FR" sz="2700" u="none" dirty="0">
                <a:latin typeface="+mj-lt"/>
              </a:rPr>
              <a:t>” là </a:t>
            </a:r>
            <a:r>
              <a:rPr lang="fr-FR" sz="2700" u="none" dirty="0" err="1">
                <a:latin typeface="+mj-lt"/>
              </a:rPr>
              <a:t>hình</a:t>
            </a:r>
            <a:r>
              <a:rPr lang="fr-FR" sz="2700" u="none" dirty="0">
                <a:latin typeface="+mj-lt"/>
              </a:rPr>
              <a:t> </a:t>
            </a:r>
            <a:r>
              <a:rPr lang="fr-FR" sz="2700" u="none" dirty="0" err="1">
                <a:latin typeface="+mj-lt"/>
              </a:rPr>
              <a:t>thức</a:t>
            </a:r>
            <a:r>
              <a:rPr lang="fr-FR" sz="2700" u="none" dirty="0">
                <a:latin typeface="+mj-lt"/>
              </a:rPr>
              <a:t> </a:t>
            </a:r>
            <a:r>
              <a:rPr lang="fr-FR" sz="2700" u="none" dirty="0" err="1">
                <a:latin typeface="+mj-lt"/>
              </a:rPr>
              <a:t>lấy</a:t>
            </a:r>
            <a:r>
              <a:rPr lang="fr-FR" sz="2700" u="none" dirty="0">
                <a:latin typeface="+mj-lt"/>
              </a:rPr>
              <a:t> </a:t>
            </a:r>
            <a:r>
              <a:rPr lang="fr-FR" sz="2700" u="none" dirty="0" err="1">
                <a:latin typeface="+mj-lt"/>
              </a:rPr>
              <a:t>thông</a:t>
            </a:r>
            <a:r>
              <a:rPr lang="fr-FR" sz="2700" u="none" dirty="0">
                <a:latin typeface="+mj-lt"/>
              </a:rPr>
              <a:t> tin </a:t>
            </a:r>
            <a:r>
              <a:rPr lang="fr-FR" sz="2700" u="none" dirty="0" err="1">
                <a:latin typeface="+mj-lt"/>
              </a:rPr>
              <a:t>của</a:t>
            </a:r>
            <a:r>
              <a:rPr lang="fr-FR" sz="2700" u="none" dirty="0">
                <a:latin typeface="+mj-lt"/>
              </a:rPr>
              <a:t> </a:t>
            </a:r>
            <a:r>
              <a:rPr lang="fr-FR" sz="2700" u="none" dirty="0" err="1">
                <a:latin typeface="+mj-lt"/>
              </a:rPr>
              <a:t>các</a:t>
            </a:r>
            <a:r>
              <a:rPr lang="fr-FR" sz="2700" u="none" dirty="0">
                <a:latin typeface="+mj-lt"/>
              </a:rPr>
              <a:t> </a:t>
            </a:r>
            <a:r>
              <a:rPr lang="fr-FR" sz="2700" u="none" dirty="0" err="1">
                <a:latin typeface="+mj-lt"/>
              </a:rPr>
              <a:t>cơ</a:t>
            </a:r>
            <a:r>
              <a:rPr lang="fr-FR" sz="2700" u="none" dirty="0">
                <a:latin typeface="+mj-lt"/>
              </a:rPr>
              <a:t> </a:t>
            </a:r>
            <a:r>
              <a:rPr lang="fr-FR" sz="2700" u="none" dirty="0" err="1">
                <a:latin typeface="+mj-lt"/>
              </a:rPr>
              <a:t>quan</a:t>
            </a:r>
            <a:r>
              <a:rPr lang="fr-FR" sz="2700" u="none" dirty="0">
                <a:latin typeface="+mj-lt"/>
              </a:rPr>
              <a:t> </a:t>
            </a:r>
            <a:r>
              <a:rPr lang="fr-FR" sz="2700" u="none" dirty="0" err="1">
                <a:latin typeface="+mj-lt"/>
              </a:rPr>
              <a:t>có</a:t>
            </a:r>
            <a:r>
              <a:rPr lang="fr-FR" sz="2700" u="none" dirty="0">
                <a:latin typeface="+mj-lt"/>
              </a:rPr>
              <a:t> </a:t>
            </a:r>
            <a:r>
              <a:rPr lang="fr-FR" sz="2700" u="none" dirty="0" err="1">
                <a:latin typeface="+mj-lt"/>
              </a:rPr>
              <a:t>liên</a:t>
            </a:r>
            <a:r>
              <a:rPr lang="fr-FR" sz="2700" u="none" dirty="0">
                <a:latin typeface="+mj-lt"/>
              </a:rPr>
              <a:t> </a:t>
            </a:r>
            <a:r>
              <a:rPr lang="fr-FR" sz="2700" u="none" dirty="0" err="1">
                <a:latin typeface="+mj-lt"/>
              </a:rPr>
              <a:t>quan</a:t>
            </a:r>
            <a:r>
              <a:rPr lang="fr-FR" sz="2700" u="none" dirty="0">
                <a:latin typeface="+mj-lt"/>
              </a:rPr>
              <a:t> </a:t>
            </a:r>
            <a:r>
              <a:rPr lang="fr-FR" sz="2700" u="none" dirty="0" err="1">
                <a:latin typeface="+mj-lt"/>
              </a:rPr>
              <a:t>để</a:t>
            </a:r>
            <a:r>
              <a:rPr lang="fr-FR" sz="2700" u="none" dirty="0">
                <a:latin typeface="+mj-lt"/>
              </a:rPr>
              <a:t> </a:t>
            </a:r>
            <a:r>
              <a:rPr lang="fr-FR" sz="2700" u="none" dirty="0" err="1">
                <a:latin typeface="+mj-lt"/>
              </a:rPr>
              <a:t>có</a:t>
            </a:r>
            <a:r>
              <a:rPr lang="fr-FR" sz="2700" u="none" dirty="0">
                <a:latin typeface="+mj-lt"/>
              </a:rPr>
              <a:t> </a:t>
            </a:r>
            <a:r>
              <a:rPr lang="fr-FR" sz="2700" u="none" dirty="0" err="1">
                <a:latin typeface="+mj-lt"/>
              </a:rPr>
              <a:t>thêm</a:t>
            </a:r>
            <a:r>
              <a:rPr lang="fr-FR" sz="2700" u="none" dirty="0">
                <a:latin typeface="+mj-lt"/>
              </a:rPr>
              <a:t> </a:t>
            </a:r>
            <a:r>
              <a:rPr lang="fr-FR" sz="2700" u="none" dirty="0" err="1">
                <a:latin typeface="+mj-lt"/>
              </a:rPr>
              <a:t>căn</a:t>
            </a:r>
            <a:r>
              <a:rPr lang="fr-FR" sz="2700" u="none" dirty="0">
                <a:latin typeface="+mj-lt"/>
              </a:rPr>
              <a:t> </a:t>
            </a:r>
            <a:r>
              <a:rPr lang="fr-FR" sz="2700" u="none" dirty="0" err="1">
                <a:latin typeface="+mj-lt"/>
              </a:rPr>
              <a:t>cứ</a:t>
            </a:r>
            <a:r>
              <a:rPr lang="fr-FR" sz="2700" u="none" dirty="0">
                <a:latin typeface="+mj-lt"/>
              </a:rPr>
              <a:t> </a:t>
            </a:r>
            <a:r>
              <a:rPr lang="fr-FR" sz="2700" u="none" dirty="0" err="1">
                <a:latin typeface="+mj-lt"/>
              </a:rPr>
              <a:t>xác</a:t>
            </a:r>
            <a:r>
              <a:rPr lang="fr-FR" sz="2700" u="none" dirty="0">
                <a:latin typeface="+mj-lt"/>
              </a:rPr>
              <a:t> </a:t>
            </a:r>
            <a:r>
              <a:rPr lang="fr-FR" sz="2700" u="none" dirty="0" err="1">
                <a:latin typeface="+mj-lt"/>
              </a:rPr>
              <a:t>định</a:t>
            </a:r>
            <a:r>
              <a:rPr lang="fr-FR" sz="2700" u="none" dirty="0">
                <a:latin typeface="+mj-lt"/>
              </a:rPr>
              <a:t> </a:t>
            </a:r>
            <a:r>
              <a:rPr lang="fr-FR" sz="2700" u="none" dirty="0" err="1">
                <a:latin typeface="+mj-lt"/>
              </a:rPr>
              <a:t>trước</a:t>
            </a:r>
            <a:r>
              <a:rPr lang="fr-FR" sz="2700" u="none" dirty="0">
                <a:latin typeface="+mj-lt"/>
              </a:rPr>
              <a:t> khi </a:t>
            </a:r>
            <a:r>
              <a:rPr lang="fr-FR" sz="2700" u="none" dirty="0" err="1">
                <a:latin typeface="+mj-lt"/>
              </a:rPr>
              <a:t>trình</a:t>
            </a:r>
            <a:r>
              <a:rPr lang="fr-FR" sz="2700" u="none" dirty="0">
                <a:latin typeface="+mj-lt"/>
              </a:rPr>
              <a:t> </a:t>
            </a:r>
            <a:r>
              <a:rPr lang="fr-FR" sz="2700" u="none" dirty="0" err="1">
                <a:latin typeface="+mj-lt"/>
              </a:rPr>
              <a:t>cấp</a:t>
            </a:r>
            <a:r>
              <a:rPr lang="fr-FR" sz="2700" u="none" dirty="0">
                <a:latin typeface="+mj-lt"/>
              </a:rPr>
              <a:t> </a:t>
            </a:r>
            <a:r>
              <a:rPr lang="fr-FR" sz="2700" u="none" dirty="0" err="1">
                <a:latin typeface="+mj-lt"/>
              </a:rPr>
              <a:t>có</a:t>
            </a:r>
            <a:r>
              <a:rPr lang="fr-FR" sz="2700" u="none" dirty="0">
                <a:latin typeface="+mj-lt"/>
              </a:rPr>
              <a:t> </a:t>
            </a:r>
            <a:r>
              <a:rPr lang="fr-FR" sz="2700" u="none" dirty="0" err="1">
                <a:latin typeface="+mj-lt"/>
              </a:rPr>
              <a:t>thầm</a:t>
            </a:r>
            <a:r>
              <a:rPr lang="fr-FR" sz="2700" u="none" dirty="0">
                <a:latin typeface="+mj-lt"/>
              </a:rPr>
              <a:t> </a:t>
            </a:r>
            <a:r>
              <a:rPr lang="fr-FR" sz="2700" u="none" dirty="0" err="1">
                <a:latin typeface="+mj-lt"/>
              </a:rPr>
              <a:t>quyền</a:t>
            </a:r>
            <a:r>
              <a:rPr lang="fr-FR" sz="2700" u="none" dirty="0">
                <a:latin typeface="+mj-lt"/>
              </a:rPr>
              <a:t> </a:t>
            </a:r>
            <a:r>
              <a:rPr lang="fr-FR" sz="2700" u="none" dirty="0" err="1">
                <a:latin typeface="+mj-lt"/>
              </a:rPr>
              <a:t>quyết</a:t>
            </a:r>
            <a:r>
              <a:rPr lang="fr-FR" sz="2700" u="none" dirty="0">
                <a:latin typeface="+mj-lt"/>
              </a:rPr>
              <a:t> </a:t>
            </a:r>
            <a:r>
              <a:rPr lang="fr-FR" sz="2700" u="none" dirty="0" err="1">
                <a:latin typeface="+mj-lt"/>
              </a:rPr>
              <a:t>định</a:t>
            </a:r>
            <a:r>
              <a:rPr lang="fr-FR" sz="2700" u="none" dirty="0">
                <a:latin typeface="+mj-lt"/>
              </a:rPr>
              <a:t> </a:t>
            </a:r>
            <a:r>
              <a:rPr lang="fr-FR" sz="2700" u="none" dirty="0" err="1">
                <a:latin typeface="+mj-lt"/>
              </a:rPr>
              <a:t>khen</a:t>
            </a:r>
            <a:r>
              <a:rPr lang="fr-FR" sz="2700" u="none" dirty="0">
                <a:latin typeface="+mj-lt"/>
              </a:rPr>
              <a:t> </a:t>
            </a:r>
            <a:r>
              <a:rPr lang="fr-FR" sz="2700" u="none" dirty="0" err="1" smtClean="0">
                <a:latin typeface="+mj-lt"/>
              </a:rPr>
              <a:t>thưởng</a:t>
            </a:r>
            <a:r>
              <a:rPr lang="fr-FR" sz="2700" u="none" dirty="0" smtClean="0">
                <a:latin typeface="+mj-lt"/>
              </a:rPr>
              <a:t>. </a:t>
            </a:r>
            <a:r>
              <a:rPr lang="en-US" sz="2700" u="none" dirty="0" smtClean="0">
                <a:solidFill>
                  <a:srgbClr val="00B050"/>
                </a:solidFill>
                <a:latin typeface="+mj-lt"/>
              </a:rPr>
              <a:t>Ban </a:t>
            </a:r>
            <a:r>
              <a:rPr lang="en-US" sz="2700" u="none" dirty="0" err="1">
                <a:solidFill>
                  <a:srgbClr val="00B050"/>
                </a:solidFill>
                <a:latin typeface="+mj-lt"/>
              </a:rPr>
              <a:t>Thi</a:t>
            </a:r>
            <a:r>
              <a:rPr lang="en-US" sz="2700" u="none" dirty="0">
                <a:solidFill>
                  <a:srgbClr val="00B050"/>
                </a:solidFill>
                <a:latin typeface="+mj-lt"/>
              </a:rPr>
              <a:t> </a:t>
            </a:r>
            <a:r>
              <a:rPr lang="en-US" sz="2700" u="none" dirty="0" err="1">
                <a:solidFill>
                  <a:srgbClr val="00B050"/>
                </a:solidFill>
                <a:latin typeface="+mj-lt"/>
              </a:rPr>
              <a:t>đua</a:t>
            </a:r>
            <a:r>
              <a:rPr lang="en-US" sz="2700" u="none" dirty="0">
                <a:solidFill>
                  <a:srgbClr val="00B050"/>
                </a:solidFill>
                <a:latin typeface="+mj-lt"/>
              </a:rPr>
              <a:t> - </a:t>
            </a:r>
            <a:r>
              <a:rPr lang="en-US" sz="2700" u="none" dirty="0" err="1">
                <a:solidFill>
                  <a:srgbClr val="00B050"/>
                </a:solidFill>
                <a:latin typeface="+mj-lt"/>
              </a:rPr>
              <a:t>Khen</a:t>
            </a:r>
            <a:r>
              <a:rPr lang="en-US" sz="2700" u="none" dirty="0">
                <a:solidFill>
                  <a:srgbClr val="00B050"/>
                </a:solidFill>
                <a:latin typeface="+mj-lt"/>
              </a:rPr>
              <a:t> </a:t>
            </a:r>
            <a:r>
              <a:rPr lang="en-US" sz="2700" u="none" dirty="0" err="1">
                <a:solidFill>
                  <a:srgbClr val="00B050"/>
                </a:solidFill>
                <a:latin typeface="+mj-lt"/>
              </a:rPr>
              <a:t>thưởng</a:t>
            </a:r>
            <a:r>
              <a:rPr lang="en-US" sz="2700" u="none" dirty="0">
                <a:solidFill>
                  <a:srgbClr val="00B050"/>
                </a:solidFill>
                <a:latin typeface="+mj-lt"/>
              </a:rPr>
              <a:t> </a:t>
            </a:r>
            <a:r>
              <a:rPr lang="en-US" sz="2700" u="none" dirty="0" err="1">
                <a:solidFill>
                  <a:srgbClr val="00B050"/>
                </a:solidFill>
                <a:latin typeface="+mj-lt"/>
              </a:rPr>
              <a:t>thành</a:t>
            </a:r>
            <a:r>
              <a:rPr lang="en-US" sz="2700" u="none" dirty="0">
                <a:solidFill>
                  <a:srgbClr val="00B050"/>
                </a:solidFill>
                <a:latin typeface="+mj-lt"/>
              </a:rPr>
              <a:t> </a:t>
            </a:r>
            <a:r>
              <a:rPr lang="en-US" sz="2700" u="none" dirty="0" err="1">
                <a:solidFill>
                  <a:srgbClr val="00B050"/>
                </a:solidFill>
                <a:latin typeface="+mj-lt"/>
              </a:rPr>
              <a:t>phố</a:t>
            </a:r>
            <a:r>
              <a:rPr lang="en-US" sz="2700" u="none" dirty="0">
                <a:solidFill>
                  <a:srgbClr val="00B050"/>
                </a:solidFill>
                <a:latin typeface="+mj-lt"/>
              </a:rPr>
              <a:t> </a:t>
            </a:r>
            <a:r>
              <a:rPr lang="en-US" sz="2700" u="none" dirty="0" err="1">
                <a:solidFill>
                  <a:srgbClr val="00B050"/>
                </a:solidFill>
                <a:latin typeface="+mj-lt"/>
              </a:rPr>
              <a:t>có</a:t>
            </a:r>
            <a:r>
              <a:rPr lang="en-US" sz="2700" u="none" dirty="0">
                <a:solidFill>
                  <a:srgbClr val="00B050"/>
                </a:solidFill>
                <a:latin typeface="+mj-lt"/>
              </a:rPr>
              <a:t> </a:t>
            </a:r>
            <a:r>
              <a:rPr lang="en-US" sz="2700" u="none" dirty="0" err="1">
                <a:solidFill>
                  <a:srgbClr val="00B050"/>
                </a:solidFill>
                <a:latin typeface="+mj-lt"/>
              </a:rPr>
              <a:t>trách</a:t>
            </a:r>
            <a:r>
              <a:rPr lang="en-US" sz="2700" u="none" dirty="0">
                <a:solidFill>
                  <a:srgbClr val="00B050"/>
                </a:solidFill>
                <a:latin typeface="+mj-lt"/>
              </a:rPr>
              <a:t> </a:t>
            </a:r>
            <a:r>
              <a:rPr lang="en-US" sz="2700" u="none" dirty="0" err="1">
                <a:solidFill>
                  <a:srgbClr val="00B050"/>
                </a:solidFill>
                <a:latin typeface="+mj-lt"/>
              </a:rPr>
              <a:t>nhiệm</a:t>
            </a:r>
            <a:r>
              <a:rPr lang="en-US" sz="2700" u="none" dirty="0">
                <a:solidFill>
                  <a:srgbClr val="00B050"/>
                </a:solidFill>
                <a:latin typeface="+mj-lt"/>
              </a:rPr>
              <a:t> </a:t>
            </a:r>
            <a:r>
              <a:rPr lang="en-US" sz="2700" u="none" dirty="0" err="1">
                <a:solidFill>
                  <a:srgbClr val="00B050"/>
                </a:solidFill>
                <a:latin typeface="+mj-lt"/>
              </a:rPr>
              <a:t>lấy</a:t>
            </a:r>
            <a:r>
              <a:rPr lang="en-US" sz="2700" u="none" dirty="0">
                <a:solidFill>
                  <a:srgbClr val="00B050"/>
                </a:solidFill>
                <a:latin typeface="+mj-lt"/>
              </a:rPr>
              <a:t> ý‎ </a:t>
            </a:r>
            <a:r>
              <a:rPr lang="en-US" sz="2700" u="none" dirty="0" err="1">
                <a:solidFill>
                  <a:srgbClr val="00B050"/>
                </a:solidFill>
                <a:latin typeface="+mj-lt"/>
              </a:rPr>
              <a:t>kiến</a:t>
            </a:r>
            <a:r>
              <a:rPr lang="en-US" sz="2700" u="none" dirty="0">
                <a:solidFill>
                  <a:srgbClr val="00B050"/>
                </a:solidFill>
                <a:latin typeface="+mj-lt"/>
              </a:rPr>
              <a:t> </a:t>
            </a:r>
            <a:r>
              <a:rPr lang="en-US" sz="2700" u="none" dirty="0" err="1">
                <a:solidFill>
                  <a:srgbClr val="00B050"/>
                </a:solidFill>
                <a:latin typeface="+mj-lt"/>
              </a:rPr>
              <a:t>hiệp</a:t>
            </a:r>
            <a:r>
              <a:rPr lang="en-US" sz="2700" u="none" dirty="0">
                <a:solidFill>
                  <a:srgbClr val="00B050"/>
                </a:solidFill>
                <a:latin typeface="+mj-lt"/>
              </a:rPr>
              <a:t> y </a:t>
            </a:r>
            <a:r>
              <a:rPr lang="en-US" sz="2700" u="none" dirty="0" err="1">
                <a:solidFill>
                  <a:srgbClr val="00B050"/>
                </a:solidFill>
                <a:latin typeface="+mj-lt"/>
              </a:rPr>
              <a:t>của</a:t>
            </a:r>
            <a:r>
              <a:rPr lang="en-US" sz="2700" u="none" dirty="0">
                <a:solidFill>
                  <a:srgbClr val="00B050"/>
                </a:solidFill>
                <a:latin typeface="+mj-lt"/>
              </a:rPr>
              <a:t> </a:t>
            </a:r>
            <a:r>
              <a:rPr lang="en-US" sz="2700" u="none" dirty="0" err="1">
                <a:solidFill>
                  <a:srgbClr val="00B050"/>
                </a:solidFill>
                <a:latin typeface="+mj-lt"/>
              </a:rPr>
              <a:t>các</a:t>
            </a:r>
            <a:r>
              <a:rPr lang="en-US" sz="2700" u="none" dirty="0">
                <a:solidFill>
                  <a:srgbClr val="00B050"/>
                </a:solidFill>
                <a:latin typeface="+mj-lt"/>
              </a:rPr>
              <a:t> </a:t>
            </a:r>
            <a:r>
              <a:rPr lang="en-US" sz="2700" u="none" dirty="0" err="1">
                <a:solidFill>
                  <a:srgbClr val="00B050"/>
                </a:solidFill>
                <a:latin typeface="+mj-lt"/>
              </a:rPr>
              <a:t>cơ</a:t>
            </a:r>
            <a:r>
              <a:rPr lang="en-US" sz="2700" u="none" dirty="0">
                <a:solidFill>
                  <a:srgbClr val="00B050"/>
                </a:solidFill>
                <a:latin typeface="+mj-lt"/>
              </a:rPr>
              <a:t> </a:t>
            </a:r>
            <a:r>
              <a:rPr lang="en-US" sz="2700" u="none" dirty="0" err="1">
                <a:solidFill>
                  <a:srgbClr val="00B050"/>
                </a:solidFill>
                <a:latin typeface="+mj-lt"/>
              </a:rPr>
              <a:t>quan</a:t>
            </a:r>
            <a:r>
              <a:rPr lang="en-US" sz="2700" u="none" dirty="0">
                <a:solidFill>
                  <a:srgbClr val="00B050"/>
                </a:solidFill>
                <a:latin typeface="+mj-lt"/>
              </a:rPr>
              <a:t> </a:t>
            </a:r>
            <a:r>
              <a:rPr lang="en-US" sz="2700" u="none" dirty="0" err="1">
                <a:solidFill>
                  <a:srgbClr val="00B050"/>
                </a:solidFill>
                <a:latin typeface="+mj-lt"/>
              </a:rPr>
              <a:t>có</a:t>
            </a:r>
            <a:r>
              <a:rPr lang="en-US" sz="2700" u="none" dirty="0">
                <a:solidFill>
                  <a:srgbClr val="00B050"/>
                </a:solidFill>
                <a:latin typeface="+mj-lt"/>
              </a:rPr>
              <a:t> </a:t>
            </a:r>
            <a:r>
              <a:rPr lang="en-US" sz="2700" u="none" dirty="0" err="1">
                <a:solidFill>
                  <a:srgbClr val="00B050"/>
                </a:solidFill>
                <a:latin typeface="+mj-lt"/>
              </a:rPr>
              <a:t>liên</a:t>
            </a:r>
            <a:r>
              <a:rPr lang="en-US" sz="2700" u="none" dirty="0">
                <a:solidFill>
                  <a:srgbClr val="00B050"/>
                </a:solidFill>
                <a:latin typeface="+mj-lt"/>
              </a:rPr>
              <a:t> </a:t>
            </a:r>
            <a:r>
              <a:rPr lang="en-US" sz="2700" u="none" dirty="0" err="1">
                <a:solidFill>
                  <a:srgbClr val="00B050"/>
                </a:solidFill>
                <a:latin typeface="+mj-lt"/>
              </a:rPr>
              <a:t>quan</a:t>
            </a:r>
            <a:r>
              <a:rPr lang="en-US" sz="2700" u="none" dirty="0">
                <a:solidFill>
                  <a:srgbClr val="00B050"/>
                </a:solidFill>
                <a:latin typeface="+mj-lt"/>
              </a:rPr>
              <a:t> </a:t>
            </a:r>
            <a:r>
              <a:rPr lang="en-US" sz="2700" u="none" dirty="0" err="1">
                <a:solidFill>
                  <a:srgbClr val="00B050"/>
                </a:solidFill>
                <a:latin typeface="+mj-lt"/>
              </a:rPr>
              <a:t>trước</a:t>
            </a:r>
            <a:r>
              <a:rPr lang="en-US" sz="2700" u="none" dirty="0">
                <a:solidFill>
                  <a:srgbClr val="00B050"/>
                </a:solidFill>
                <a:latin typeface="+mj-lt"/>
              </a:rPr>
              <a:t> </a:t>
            </a:r>
            <a:r>
              <a:rPr lang="en-US" sz="2700" u="none" dirty="0" err="1">
                <a:solidFill>
                  <a:srgbClr val="00B050"/>
                </a:solidFill>
                <a:latin typeface="+mj-lt"/>
              </a:rPr>
              <a:t>khi</a:t>
            </a:r>
            <a:r>
              <a:rPr lang="en-US" sz="2700" u="none" dirty="0">
                <a:solidFill>
                  <a:srgbClr val="00B050"/>
                </a:solidFill>
                <a:latin typeface="+mj-lt"/>
              </a:rPr>
              <a:t>  </a:t>
            </a:r>
            <a:r>
              <a:rPr lang="en-US" sz="2700" u="none" dirty="0" err="1">
                <a:solidFill>
                  <a:srgbClr val="00B050"/>
                </a:solidFill>
                <a:latin typeface="+mj-lt"/>
              </a:rPr>
              <a:t>trình</a:t>
            </a:r>
            <a:r>
              <a:rPr lang="en-US" sz="2700" u="none" dirty="0">
                <a:solidFill>
                  <a:srgbClr val="00B050"/>
                </a:solidFill>
                <a:latin typeface="+mj-lt"/>
              </a:rPr>
              <a:t> </a:t>
            </a:r>
            <a:r>
              <a:rPr lang="en-US" sz="2700" u="none" dirty="0" err="1">
                <a:solidFill>
                  <a:srgbClr val="00B050"/>
                </a:solidFill>
                <a:latin typeface="+mj-lt"/>
              </a:rPr>
              <a:t>khen</a:t>
            </a:r>
            <a:r>
              <a:rPr lang="en-US" sz="2700" u="none" dirty="0">
                <a:solidFill>
                  <a:srgbClr val="00B050"/>
                </a:solidFill>
                <a:latin typeface="+mj-lt"/>
              </a:rPr>
              <a:t> </a:t>
            </a:r>
            <a:r>
              <a:rPr lang="en-US" sz="2700" u="none" dirty="0" err="1">
                <a:solidFill>
                  <a:srgbClr val="00B050"/>
                </a:solidFill>
                <a:latin typeface="+mj-lt"/>
              </a:rPr>
              <a:t>thưởng</a:t>
            </a:r>
            <a:r>
              <a:rPr lang="en-US" sz="2700" u="none" dirty="0">
                <a:solidFill>
                  <a:srgbClr val="00B050"/>
                </a:solidFill>
                <a:latin typeface="+mj-lt"/>
              </a:rPr>
              <a:t>.</a:t>
            </a:r>
          </a:p>
          <a:p>
            <a:pPr algn="just">
              <a:spcBef>
                <a:spcPts val="1200"/>
              </a:spcBef>
              <a:buNone/>
            </a:pPr>
            <a:r>
              <a:rPr lang="en-US" sz="2700" u="none" dirty="0">
                <a:latin typeface="+mj-lt"/>
              </a:rPr>
              <a:t>2</a:t>
            </a:r>
            <a:r>
              <a:rPr lang="vi-VN" sz="2700" u="none" dirty="0">
                <a:latin typeface="+mj-lt"/>
              </a:rPr>
              <a:t>. Cơ quan, tổ chức, đơn vị và ngườ</a:t>
            </a:r>
            <a:r>
              <a:rPr lang="en-US" sz="2700" u="none" dirty="0" err="1">
                <a:latin typeface="+mj-lt"/>
              </a:rPr>
              <a:t>i</a:t>
            </a:r>
            <a:r>
              <a:rPr lang="en-US" sz="2700" u="none" dirty="0">
                <a:latin typeface="+mj-lt"/>
              </a:rPr>
              <a:t> </a:t>
            </a:r>
            <a:r>
              <a:rPr lang="vi-VN" sz="2700" u="none" dirty="0">
                <a:latin typeface="+mj-lt"/>
              </a:rPr>
              <a:t>đứng đầu cơ quan, tổ chức, đơn vị thuộc Bộ, </a:t>
            </a:r>
            <a:r>
              <a:rPr lang="en-US" sz="2700" u="none" dirty="0">
                <a:latin typeface="+mj-lt"/>
              </a:rPr>
              <a:t>b</a:t>
            </a:r>
            <a:r>
              <a:rPr lang="vi-VN" sz="2700" u="none" dirty="0">
                <a:latin typeface="+mj-lt"/>
              </a:rPr>
              <a:t>an, </a:t>
            </a:r>
            <a:r>
              <a:rPr lang="en-US" sz="2700" u="none" dirty="0">
                <a:latin typeface="+mj-lt"/>
              </a:rPr>
              <a:t>n</a:t>
            </a:r>
            <a:r>
              <a:rPr lang="vi-VN" sz="2700" u="none" dirty="0">
                <a:latin typeface="+mj-lt"/>
              </a:rPr>
              <a:t>gành, </a:t>
            </a:r>
            <a:r>
              <a:rPr lang="en-US" sz="2700" u="none" dirty="0">
                <a:latin typeface="+mj-lt"/>
              </a:rPr>
              <a:t>đ</a:t>
            </a:r>
            <a:r>
              <a:rPr lang="vi-VN" sz="2700" u="none" dirty="0">
                <a:latin typeface="+mj-lt"/>
              </a:rPr>
              <a:t>oàn thể Trung ương đóng trên địa bàn </a:t>
            </a:r>
            <a:r>
              <a:rPr lang="en-US" sz="2700" u="none" dirty="0" err="1">
                <a:latin typeface="+mj-lt"/>
              </a:rPr>
              <a:t>thành</a:t>
            </a:r>
            <a:r>
              <a:rPr lang="en-US" sz="2700" u="none" dirty="0">
                <a:latin typeface="+mj-lt"/>
              </a:rPr>
              <a:t> </a:t>
            </a:r>
            <a:r>
              <a:rPr lang="en-US" sz="2700" u="none" dirty="0" err="1">
                <a:latin typeface="+mj-lt"/>
              </a:rPr>
              <a:t>phố</a:t>
            </a:r>
            <a:r>
              <a:rPr lang="vi-VN" sz="2700" u="none" dirty="0">
                <a:latin typeface="+mj-lt"/>
              </a:rPr>
              <a:t>, </a:t>
            </a:r>
            <a:r>
              <a:rPr lang="vi-VN" sz="2700" u="none" dirty="0">
                <a:solidFill>
                  <a:srgbClr val="00B050"/>
                </a:solidFill>
                <a:latin typeface="+mj-lt"/>
              </a:rPr>
              <a:t>phải lấy ý kiến hiệp y của Ủy ban nhân dân </a:t>
            </a:r>
            <a:r>
              <a:rPr lang="en-US" sz="2700" u="none" dirty="0" err="1">
                <a:solidFill>
                  <a:srgbClr val="00B050"/>
                </a:solidFill>
                <a:latin typeface="+mj-lt"/>
              </a:rPr>
              <a:t>thành</a:t>
            </a:r>
            <a:r>
              <a:rPr lang="en-US" sz="2700" u="none" dirty="0">
                <a:solidFill>
                  <a:srgbClr val="00B050"/>
                </a:solidFill>
                <a:latin typeface="+mj-lt"/>
              </a:rPr>
              <a:t> </a:t>
            </a:r>
            <a:r>
              <a:rPr lang="en-US" sz="2700" u="none" dirty="0" err="1">
                <a:solidFill>
                  <a:srgbClr val="00B050"/>
                </a:solidFill>
                <a:latin typeface="+mj-lt"/>
              </a:rPr>
              <a:t>phố</a:t>
            </a:r>
            <a:r>
              <a:rPr lang="vi-VN" sz="2700" u="none" dirty="0">
                <a:solidFill>
                  <a:srgbClr val="00B050"/>
                </a:solidFill>
                <a:latin typeface="+mj-lt"/>
              </a:rPr>
              <a:t> </a:t>
            </a:r>
            <a:r>
              <a:rPr lang="vi-VN" sz="2700" u="none" dirty="0">
                <a:latin typeface="+mj-lt"/>
              </a:rPr>
              <a:t>những nội dung:</a:t>
            </a:r>
            <a:endParaRPr lang="en-US" sz="2700" u="none" dirty="0">
              <a:latin typeface="+mj-lt"/>
            </a:endParaRPr>
          </a:p>
          <a:p>
            <a:pPr algn="just">
              <a:spcBef>
                <a:spcPts val="1200"/>
              </a:spcBef>
              <a:buNone/>
            </a:pPr>
            <a:r>
              <a:rPr lang="vi-VN" sz="2700" u="none" dirty="0">
                <a:latin typeface="+mj-lt"/>
              </a:rPr>
              <a:t>a) Việc chấp hành chủ trương của Đảng, chính sách, pháp luật của Nhà nước và kết quả hoạt động của tổ chức đảng, đoàn thể (n</a:t>
            </a:r>
            <a:r>
              <a:rPr lang="en-US" sz="2700" u="none" dirty="0">
                <a:latin typeface="+mj-lt"/>
              </a:rPr>
              <a:t>ế</a:t>
            </a:r>
            <a:r>
              <a:rPr lang="vi-VN" sz="2700" u="none" dirty="0">
                <a:latin typeface="+mj-lt"/>
              </a:rPr>
              <a:t>u tổ chức đảng, đoàn thể sinh hoạt tại </a:t>
            </a:r>
            <a:r>
              <a:rPr lang="en-US" sz="2700" u="none" dirty="0" err="1">
                <a:latin typeface="+mj-lt"/>
              </a:rPr>
              <a:t>thành</a:t>
            </a:r>
            <a:r>
              <a:rPr lang="en-US" sz="2700" u="none" dirty="0">
                <a:latin typeface="+mj-lt"/>
              </a:rPr>
              <a:t> </a:t>
            </a:r>
            <a:r>
              <a:rPr lang="en-US" sz="2700" u="none" dirty="0" err="1">
                <a:latin typeface="+mj-lt"/>
              </a:rPr>
              <a:t>phố</a:t>
            </a:r>
            <a:r>
              <a:rPr lang="vi-VN" sz="2700" u="none" dirty="0">
                <a:latin typeface="+mj-lt"/>
              </a:rPr>
              <a:t>);</a:t>
            </a:r>
            <a:endParaRPr lang="en-US" sz="2700" u="none" dirty="0">
              <a:latin typeface="+mj-lt"/>
            </a:endParaRPr>
          </a:p>
        </p:txBody>
      </p:sp>
    </p:spTree>
    <p:extLst>
      <p:ext uri="{BB962C8B-B14F-4D97-AF65-F5344CB8AC3E}">
        <p14:creationId xmlns:p14="http://schemas.microsoft.com/office/powerpoint/2010/main" val="2189530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357638"/>
          </a:xfrm>
          <a:prstGeom prst="rect">
            <a:avLst/>
          </a:prstGeom>
        </p:spPr>
        <p:txBody>
          <a:bodyPr wrap="square">
            <a:spAutoFit/>
          </a:bodyPr>
          <a:lstStyle/>
          <a:p>
            <a:pPr algn="just">
              <a:lnSpc>
                <a:spcPts val="4000"/>
              </a:lnSpc>
              <a:spcBef>
                <a:spcPts val="600"/>
              </a:spcBef>
              <a:spcAft>
                <a:spcPts val="600"/>
              </a:spcAft>
            </a:pPr>
            <a:r>
              <a:rPr lang="vi-VN" sz="2800" b="1" dirty="0" smtClean="0">
                <a:solidFill>
                  <a:srgbClr val="C00000"/>
                </a:solidFill>
                <a:latin typeface="Times New Roman" panose="02020603050405020304" pitchFamily="18" charset="0"/>
                <a:cs typeface="Times New Roman" panose="02020603050405020304" pitchFamily="18" charset="0"/>
              </a:rPr>
              <a:t>b) </a:t>
            </a:r>
            <a:r>
              <a:rPr lang="en-US" sz="2800" b="1" dirty="0" smtClean="0">
                <a:solidFill>
                  <a:srgbClr val="C00000"/>
                </a:solidFill>
                <a:latin typeface="Times New Roman" panose="02020603050405020304" pitchFamily="18" charset="0"/>
                <a:cs typeface="Times New Roman" panose="02020603050405020304" pitchFamily="18" charset="0"/>
              </a:rPr>
              <a:t>Đ</a:t>
            </a:r>
            <a:r>
              <a:rPr lang="vi-VN" sz="2800" b="1" dirty="0" smtClean="0">
                <a:solidFill>
                  <a:srgbClr val="C00000"/>
                </a:solidFill>
                <a:latin typeface="Times New Roman" panose="02020603050405020304" pitchFamily="18" charset="0"/>
                <a:cs typeface="Times New Roman" panose="02020603050405020304" pitchFamily="18" charset="0"/>
              </a:rPr>
              <a:t>ối với đơn vị sản xuất kinh doanh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phải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lấy</a:t>
            </a:r>
            <a:r>
              <a:rPr lang="en-US" sz="2800" b="1" dirty="0" smtClean="0">
                <a:solidFill>
                  <a:srgbClr val="002060"/>
                </a:solidFill>
                <a:latin typeface="Times New Roman" panose="02020603050405020304" pitchFamily="18" charset="0"/>
                <a:cs typeface="Times New Roman" panose="02020603050405020304" pitchFamily="18" charset="0"/>
              </a:rPr>
              <a:t> ý </a:t>
            </a:r>
            <a:r>
              <a:rPr lang="en-US" sz="2800" b="1" dirty="0" err="1" smtClean="0">
                <a:solidFill>
                  <a:srgbClr val="002060"/>
                </a:solidFill>
                <a:latin typeface="Times New Roman" panose="02020603050405020304" pitchFamily="18" charset="0"/>
                <a:cs typeface="Times New Roman" panose="02020603050405020304" pitchFamily="18" charset="0"/>
              </a:rPr>
              <a:t>kiến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thêm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về</a:t>
            </a:r>
            <a:r>
              <a:rPr lang="en-US" sz="2800" b="1" dirty="0" smtClean="0">
                <a:solidFill>
                  <a:srgbClr val="002060"/>
                </a:solidFill>
                <a:latin typeface="Times New Roman" panose="02020603050405020304" pitchFamily="18" charset="0"/>
                <a:cs typeface="Times New Roman" panose="02020603050405020304" pitchFamily="18" charset="0"/>
              </a:rPr>
              <a:t> t</a:t>
            </a:r>
            <a:r>
              <a:rPr lang="vi-VN" sz="2800" b="1" dirty="0" smtClean="0">
                <a:solidFill>
                  <a:srgbClr val="002060"/>
                </a:solidFill>
                <a:latin typeface="Times New Roman" panose="02020603050405020304" pitchFamily="18" charset="0"/>
                <a:cs typeface="Times New Roman" panose="02020603050405020304" pitchFamily="18" charset="0"/>
              </a:rPr>
              <a:t>hực hiện chế độ bảo hiểm</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người lao động; đảm bảo môi trường trong quá trình sản xuất, kinh doanh và an toàn vệ sinh lao động, an toàn thực phẩm.</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pP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Hồ</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sơ</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đề</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nghị</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khen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thưởng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cấp</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Nhà</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nước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đối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với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doanh</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nghiệp</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phải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có</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Báo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cáo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kết</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quả</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kiểm</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toán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nếu</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không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thuộc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đối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tưởng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kiểm</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toán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phải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nêu</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rõ</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trong</a:t>
            </a:r>
            <a:r>
              <a:rPr lang="en-US" sz="2800" b="1" spc="-60" dirty="0" smtClean="0">
                <a:solidFill>
                  <a:srgbClr val="002060"/>
                </a:solidFill>
                <a:latin typeface="Times New Roman" panose="02020603050405020304" pitchFamily="18" charset="0"/>
                <a:cs typeface="Times New Roman" panose="02020603050405020304" pitchFamily="18" charset="0"/>
              </a:rPr>
              <a:t> BC). </a:t>
            </a:r>
            <a:r>
              <a:rPr lang="en-US" sz="2800" b="1" spc="-60" dirty="0" err="1" smtClean="0">
                <a:solidFill>
                  <a:srgbClr val="002060"/>
                </a:solidFill>
                <a:latin typeface="Times New Roman" panose="02020603050405020304" pitchFamily="18" charset="0"/>
                <a:cs typeface="Times New Roman" panose="02020603050405020304" pitchFamily="18" charset="0"/>
              </a:rPr>
              <a:t>Ngoài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ra</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phải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thể</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hiện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việc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thực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hiện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chính</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sách</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bảo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hiểm</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cho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người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lao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động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bảo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đảm</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môi</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trường</a:t>
            </a:r>
            <a:r>
              <a:rPr lang="en-US" sz="2800" b="1" spc="-60" dirty="0" smtClean="0">
                <a:solidFill>
                  <a:srgbClr val="002060"/>
                </a:solidFill>
                <a:latin typeface="Times New Roman" panose="02020603050405020304" pitchFamily="18" charset="0"/>
                <a:cs typeface="Times New Roman" panose="02020603050405020304" pitchFamily="18" charset="0"/>
              </a:rPr>
              <a:t>, an </a:t>
            </a:r>
            <a:r>
              <a:rPr lang="en-US" sz="2800" b="1" spc="-60" dirty="0" err="1" smtClean="0">
                <a:solidFill>
                  <a:srgbClr val="002060"/>
                </a:solidFill>
                <a:latin typeface="Times New Roman" panose="02020603050405020304" pitchFamily="18" charset="0"/>
                <a:cs typeface="Times New Roman" panose="02020603050405020304" pitchFamily="18" charset="0"/>
              </a:rPr>
              <a:t>toàn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lao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động</a:t>
            </a:r>
            <a:r>
              <a:rPr lang="en-US" sz="2800" b="1" spc="-60" dirty="0" smtClean="0">
                <a:solidFill>
                  <a:srgbClr val="002060"/>
                </a:solidFill>
                <a:latin typeface="Times New Roman" panose="02020603050405020304" pitchFamily="18" charset="0"/>
                <a:cs typeface="Times New Roman" panose="02020603050405020304" pitchFamily="18" charset="0"/>
              </a:rPr>
              <a:t>, an </a:t>
            </a:r>
            <a:r>
              <a:rPr lang="en-US" sz="2800" b="1" spc="-60" dirty="0" err="1" smtClean="0">
                <a:solidFill>
                  <a:srgbClr val="002060"/>
                </a:solidFill>
                <a:latin typeface="Times New Roman" panose="02020603050405020304" pitchFamily="18" charset="0"/>
                <a:cs typeface="Times New Roman" panose="02020603050405020304" pitchFamily="18" charset="0"/>
              </a:rPr>
              <a:t>toàn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vệ</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sinh</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thực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phẩm</a:t>
            </a:r>
            <a:r>
              <a:rPr lang="en-US" sz="2800" b="1" spc="-60" dirty="0" smtClean="0">
                <a:solidFill>
                  <a:srgbClr val="002060"/>
                </a:solidFill>
                <a:latin typeface="Times New Roman" panose="02020603050405020304" pitchFamily="18" charset="0"/>
                <a:cs typeface="Times New Roman" panose="02020603050405020304" pitchFamily="18" charset="0"/>
              </a:rPr>
              <a:t> (Theo </a:t>
            </a:r>
            <a:r>
              <a:rPr lang="en-US" sz="2800" b="1" spc="-60" dirty="0" err="1" smtClean="0">
                <a:solidFill>
                  <a:srgbClr val="002060"/>
                </a:solidFill>
                <a:latin typeface="Times New Roman" panose="02020603050405020304" pitchFamily="18" charset="0"/>
                <a:cs typeface="Times New Roman" panose="02020603050405020304" pitchFamily="18" charset="0"/>
              </a:rPr>
              <a:t>xác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nhận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của</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cơ</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quan</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nhà</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nước</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có</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thẩm</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quyền</a:t>
            </a:r>
            <a:r>
              <a:rPr lang="en-US" sz="2800" b="1" spc="-60" dirty="0" smtClean="0">
                <a:solidFill>
                  <a:srgbClr val="002060"/>
                </a:solidFill>
                <a:latin typeface="Times New Roman" panose="02020603050405020304" pitchFamily="18" charset="0"/>
                <a:cs typeface="Times New Roman" panose="02020603050405020304" pitchFamily="18" charset="0"/>
              </a:rPr>
              <a:t>) – Theo </a:t>
            </a:r>
            <a:r>
              <a:rPr lang="en-US" sz="2800" b="1" spc="-60" dirty="0" err="1" smtClean="0">
                <a:solidFill>
                  <a:srgbClr val="002060"/>
                </a:solidFill>
                <a:latin typeface="Times New Roman" panose="02020603050405020304" pitchFamily="18" charset="0"/>
                <a:cs typeface="Times New Roman" panose="02020603050405020304" pitchFamily="18" charset="0"/>
              </a:rPr>
              <a:t>quy</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định</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trong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mẫu</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báo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cáo</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trong</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Nghị</a:t>
            </a:r>
            <a:r>
              <a:rPr lang="en-US" sz="2800" b="1" spc="-60" dirty="0" smtClean="0">
                <a:solidFill>
                  <a:srgbClr val="002060"/>
                </a:solidFill>
                <a:latin typeface="Times New Roman" panose="02020603050405020304" pitchFamily="18" charset="0"/>
                <a:cs typeface="Times New Roman" panose="02020603050405020304" pitchFamily="18" charset="0"/>
              </a:rPr>
              <a:t> </a:t>
            </a:r>
            <a:r>
              <a:rPr lang="en-US" sz="2800" b="1" spc="-60" dirty="0" err="1" smtClean="0">
                <a:solidFill>
                  <a:srgbClr val="002060"/>
                </a:solidFill>
                <a:latin typeface="Times New Roman" panose="02020603050405020304" pitchFamily="18" charset="0"/>
                <a:cs typeface="Times New Roman" panose="02020603050405020304" pitchFamily="18" charset="0"/>
              </a:rPr>
              <a:t>định</a:t>
            </a:r>
            <a:r>
              <a:rPr lang="en-US" sz="2800" b="1" spc="-60" dirty="0" smtClean="0">
                <a:solidFill>
                  <a:srgbClr val="002060"/>
                </a:solidFill>
                <a:latin typeface="Times New Roman" panose="02020603050405020304" pitchFamily="18" charset="0"/>
                <a:cs typeface="Times New Roman" panose="02020603050405020304" pitchFamily="18" charset="0"/>
              </a:rPr>
              <a:t> 91</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00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06909"/>
            <a:ext cx="8686800" cy="4827091"/>
          </a:xfrm>
          <a:prstGeom prst="rect">
            <a:avLst/>
          </a:prstGeom>
        </p:spPr>
        <p:txBody>
          <a:bodyPr wrap="square">
            <a:spAutoFit/>
          </a:bodyPr>
          <a:lstStyle/>
          <a:p>
            <a:pPr algn="just">
              <a:lnSpc>
                <a:spcPts val="4000"/>
              </a:lnSpc>
              <a:spcBef>
                <a:spcPts val="600"/>
              </a:spcBef>
              <a:spcAft>
                <a:spcPts val="600"/>
              </a:spcAft>
            </a:pPr>
            <a:r>
              <a:rPr lang="vi-VN" sz="2800" b="1" dirty="0" smtClean="0">
                <a:solidFill>
                  <a:srgbClr val="002060"/>
                </a:solidFill>
                <a:latin typeface="+mj-lt"/>
              </a:rPr>
              <a:t>3</a:t>
            </a:r>
            <a:r>
              <a:rPr lang="vi-VN" sz="2800" b="1" dirty="0">
                <a:solidFill>
                  <a:srgbClr val="002060"/>
                </a:solidFill>
                <a:latin typeface="+mj-lt"/>
              </a:rPr>
              <a:t>. </a:t>
            </a:r>
            <a:r>
              <a:rPr lang="vi-VN" sz="2800" b="1" dirty="0">
                <a:solidFill>
                  <a:srgbClr val="C00000"/>
                </a:solidFill>
                <a:latin typeface="+mj-lt"/>
              </a:rPr>
              <a:t>Thủ trưởng và cơ quan, tổ chức, đơn vị </a:t>
            </a:r>
            <a:r>
              <a:rPr lang="vi-VN" sz="2800" b="1" dirty="0">
                <a:solidFill>
                  <a:srgbClr val="FF0000"/>
                </a:solidFill>
                <a:latin typeface="+mj-lt"/>
              </a:rPr>
              <a:t>thuộc quận, huyện quản lý</a:t>
            </a:r>
            <a:r>
              <a:rPr lang="vi-VN" sz="2800" b="1" dirty="0">
                <a:latin typeface="+mj-lt"/>
              </a:rPr>
              <a:t> </a:t>
            </a:r>
            <a:r>
              <a:rPr lang="vi-VN" sz="2800" b="1" dirty="0">
                <a:solidFill>
                  <a:srgbClr val="002060"/>
                </a:solidFill>
                <a:latin typeface="+mj-lt"/>
              </a:rPr>
              <a:t>(có hệ thống tổ chức ngành dọc của sở, ban, ngành, đoàn thể thành phố) khi trình các hình thức khen thưởng </a:t>
            </a:r>
            <a:r>
              <a:rPr lang="vi-VN" sz="2800" b="1" dirty="0">
                <a:solidFill>
                  <a:srgbClr val="FF0000"/>
                </a:solidFill>
                <a:latin typeface="+mj-lt"/>
              </a:rPr>
              <a:t>cấp nhà nước </a:t>
            </a:r>
            <a:r>
              <a:rPr lang="vi-VN" sz="2800" b="1" dirty="0">
                <a:solidFill>
                  <a:srgbClr val="002060"/>
                </a:solidFill>
                <a:latin typeface="+mj-lt"/>
              </a:rPr>
              <a:t>phải lấy ý kiến hiệp y </a:t>
            </a:r>
            <a:r>
              <a:rPr lang="vi-VN" sz="2800" b="1" dirty="0">
                <a:solidFill>
                  <a:srgbClr val="FF0000"/>
                </a:solidFill>
                <a:latin typeface="+mj-lt"/>
              </a:rPr>
              <a:t>của sở, ban, ngành, đoàn thể thành phố có chức năng quản lý ngành, lĩnh </a:t>
            </a:r>
            <a:r>
              <a:rPr lang="vi-VN" sz="2800" b="1" dirty="0" smtClean="0">
                <a:solidFill>
                  <a:srgbClr val="FF0000"/>
                </a:solidFill>
                <a:latin typeface="+mj-lt"/>
              </a:rPr>
              <a:t>vực.</a:t>
            </a:r>
            <a:endParaRPr lang="vi-VN" sz="2800" b="1" dirty="0">
              <a:solidFill>
                <a:srgbClr val="FF0000"/>
              </a:solidFill>
              <a:latin typeface="+mj-lt"/>
            </a:endParaRPr>
          </a:p>
          <a:p>
            <a:pPr algn="just">
              <a:lnSpc>
                <a:spcPts val="4000"/>
              </a:lnSpc>
              <a:spcBef>
                <a:spcPts val="600"/>
              </a:spcBef>
              <a:spcAft>
                <a:spcPts val="600"/>
              </a:spcAft>
            </a:pPr>
            <a:r>
              <a:rPr lang="vi-VN" sz="2800" b="1" dirty="0">
                <a:solidFill>
                  <a:srgbClr val="002060"/>
                </a:solidFill>
                <a:latin typeface="+mj-lt"/>
              </a:rPr>
              <a:t>4. </a:t>
            </a:r>
            <a:r>
              <a:rPr lang="vi-VN" sz="2800" b="1" dirty="0">
                <a:solidFill>
                  <a:srgbClr val="C00000"/>
                </a:solidFill>
                <a:latin typeface="+mj-lt"/>
              </a:rPr>
              <a:t>Khen thưởng đối ngoại </a:t>
            </a:r>
            <a:r>
              <a:rPr lang="vi-VN" sz="2800" b="1" dirty="0">
                <a:solidFill>
                  <a:srgbClr val="002060"/>
                </a:solidFill>
                <a:latin typeface="+mj-lt"/>
              </a:rPr>
              <a:t>phải lấy ý kiến của các cơ quan có liên quan (Công an thành phố, Sở Ngoại vụ, Liên hiệp các Tổ chức hữu nghị thành phố).</a:t>
            </a:r>
            <a:endParaRPr lang="en-US" sz="2800" b="1" dirty="0">
              <a:solidFill>
                <a:srgbClr val="002060"/>
              </a:solidFill>
              <a:latin typeface="+mj-lt"/>
            </a:endParaRPr>
          </a:p>
        </p:txBody>
      </p:sp>
    </p:spTree>
    <p:extLst>
      <p:ext uri="{BB962C8B-B14F-4D97-AF65-F5344CB8AC3E}">
        <p14:creationId xmlns:p14="http://schemas.microsoft.com/office/powerpoint/2010/main" val="2562596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sz="4800" smtClean="0">
                <a:solidFill>
                  <a:srgbClr val="FF0000"/>
                </a:solidFill>
              </a:rPr>
              <a:t/>
            </a:r>
            <a:br>
              <a:rPr lang="en-US" sz="4800" smtClean="0">
                <a:solidFill>
                  <a:srgbClr val="FF0000"/>
                </a:solidFill>
              </a:rPr>
            </a:br>
            <a:endParaRPr lang="en-US" smtClean="0"/>
          </a:p>
        </p:txBody>
      </p:sp>
      <p:sp>
        <p:nvSpPr>
          <p:cNvPr id="33795" name="Text Placeholder 5"/>
          <p:cNvSpPr>
            <a:spLocks noGrp="1"/>
          </p:cNvSpPr>
          <p:nvPr>
            <p:ph type="body" sz="half" idx="2"/>
          </p:nvPr>
        </p:nvSpPr>
        <p:spPr>
          <a:xfrm>
            <a:off x="0" y="17462"/>
            <a:ext cx="9144000" cy="5786199"/>
          </a:xfrm>
        </p:spPr>
        <p:txBody>
          <a:bodyPr/>
          <a:lstStyle/>
          <a:p>
            <a:pPr algn="ctr"/>
            <a:endParaRPr lang="en-US" sz="28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r>
              <a:rPr lang="en-US" sz="4000" u="none" dirty="0" smtClean="0">
                <a:solidFill>
                  <a:srgbClr val="FF0000"/>
                </a:solidFill>
                <a:latin typeface="Times New Roman" panose="02020603050405020304" pitchFamily="18" charset="0"/>
                <a:cs typeface="Times New Roman" panose="02020603050405020304" pitchFamily="18" charset="0"/>
              </a:rPr>
              <a:t>MỘT SỐ ĐIỂM MỚI THÔNG TƯ </a:t>
            </a:r>
            <a:br>
              <a:rPr lang="en-US" sz="4000" u="none" dirty="0" smtClean="0">
                <a:solidFill>
                  <a:srgbClr val="FF0000"/>
                </a:solidFill>
                <a:latin typeface="Times New Roman" panose="02020603050405020304" pitchFamily="18" charset="0"/>
                <a:cs typeface="Times New Roman" panose="02020603050405020304" pitchFamily="18" charset="0"/>
              </a:rPr>
            </a:br>
            <a:r>
              <a:rPr lang="en-US" sz="4000" u="none" dirty="0" smtClean="0">
                <a:solidFill>
                  <a:srgbClr val="FF0000"/>
                </a:solidFill>
                <a:latin typeface="Times New Roman" panose="02020603050405020304" pitchFamily="18" charset="0"/>
                <a:cs typeface="Times New Roman" panose="02020603050405020304" pitchFamily="18" charset="0"/>
              </a:rPr>
              <a:t>SỐ 12/2019/TT-BNV CỦA BỘ NỘI VỤ</a:t>
            </a:r>
          </a:p>
          <a:p>
            <a:pPr algn="ctr"/>
            <a:endParaRPr lang="en-US" sz="2800" dirty="0" smtClean="0">
              <a:solidFill>
                <a:srgbClr val="FF0000"/>
              </a:solidFill>
            </a:endParaRPr>
          </a:p>
          <a:p>
            <a:r>
              <a:rPr lang="en-US" sz="2400" i="1" dirty="0" smtClean="0">
                <a:solidFill>
                  <a:srgbClr val="000099"/>
                </a:solidFill>
                <a:latin typeface="Times New Roman" panose="02020603050405020304" pitchFamily="18" charset="0"/>
                <a:cs typeface="Times New Roman" panose="02020603050405020304" pitchFamily="18" charset="0"/>
              </a:rPr>
              <a:t>       </a:t>
            </a:r>
            <a:endParaRPr lang="en-US" sz="2800" dirty="0" smtClean="0"/>
          </a:p>
          <a:p>
            <a:endParaRPr lang="en-US" sz="2800" dirty="0" smtClean="0">
              <a:solidFill>
                <a:srgbClr val="FF0000"/>
              </a:solidFill>
            </a:endParaRPr>
          </a:p>
          <a:p>
            <a:endParaRPr lang="en-US" sz="2800" dirty="0" smtClean="0"/>
          </a:p>
        </p:txBody>
      </p:sp>
      <p:pic>
        <p:nvPicPr>
          <p:cNvPr id="33796" name="Picture 6"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48200"/>
            <a:ext cx="3124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379624"/>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67438" y="69874"/>
            <a:ext cx="9076562"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vi-VN" sz="3200" b="1" kern="0" dirty="0">
                <a:solidFill>
                  <a:srgbClr val="C00000"/>
                </a:solidFill>
                <a:latin typeface="+mn-lt"/>
                <a:cs typeface="+mn-cs"/>
              </a:rPr>
              <a:t>Sơ lược về QĐ số 24/2018/QĐ-UBND</a:t>
            </a:r>
            <a:endParaRPr lang="en-US" sz="3200" b="1" kern="0" dirty="0">
              <a:solidFill>
                <a:srgbClr val="C00000"/>
              </a:solidFill>
              <a:latin typeface="+mn-lt"/>
              <a:cs typeface="+mn-cs"/>
            </a:endParaRPr>
          </a:p>
        </p:txBody>
      </p:sp>
      <p:sp>
        <p:nvSpPr>
          <p:cNvPr id="83" name="AutoShape 74"/>
          <p:cNvSpPr>
            <a:spLocks noChangeArrowheads="1"/>
          </p:cNvSpPr>
          <p:nvPr/>
        </p:nvSpPr>
        <p:spPr bwMode="gray">
          <a:xfrm>
            <a:off x="3352800" y="91440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84" name="Freeform 83"/>
          <p:cNvSpPr/>
          <p:nvPr/>
        </p:nvSpPr>
        <p:spPr>
          <a:xfrm>
            <a:off x="0" y="2286000"/>
            <a:ext cx="2535238" cy="2514600"/>
          </a:xfrm>
          <a:custGeom>
            <a:avLst/>
            <a:gdLst>
              <a:gd name="connsiteX0" fmla="*/ 0 w 2184219"/>
              <a:gd name="connsiteY0" fmla="*/ 1092110 h 2184219"/>
              <a:gd name="connsiteX1" fmla="*/ 1092110 w 2184219"/>
              <a:gd name="connsiteY1" fmla="*/ 0 h 2184219"/>
              <a:gd name="connsiteX2" fmla="*/ 2184220 w 2184219"/>
              <a:gd name="connsiteY2" fmla="*/ 1092110 h 2184219"/>
              <a:gd name="connsiteX3" fmla="*/ 1092110 w 2184219"/>
              <a:gd name="connsiteY3" fmla="*/ 2184220 h 2184219"/>
              <a:gd name="connsiteX4" fmla="*/ 0 w 2184219"/>
              <a:gd name="connsiteY4" fmla="*/ 1092110 h 218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219" h="2184219">
                <a:moveTo>
                  <a:pt x="0" y="1092110"/>
                </a:moveTo>
                <a:cubicBezTo>
                  <a:pt x="0" y="488954"/>
                  <a:pt x="488954" y="0"/>
                  <a:pt x="1092110" y="0"/>
                </a:cubicBezTo>
                <a:cubicBezTo>
                  <a:pt x="1695266" y="0"/>
                  <a:pt x="2184220" y="488954"/>
                  <a:pt x="2184220" y="1092110"/>
                </a:cubicBezTo>
                <a:cubicBezTo>
                  <a:pt x="2184220" y="1695266"/>
                  <a:pt x="1695266" y="2184220"/>
                  <a:pt x="1092110" y="2184220"/>
                </a:cubicBezTo>
                <a:cubicBezTo>
                  <a:pt x="488954" y="2184220"/>
                  <a:pt x="0" y="1695266"/>
                  <a:pt x="0" y="1092110"/>
                </a:cubicBezTo>
                <a:close/>
              </a:path>
            </a:pathLst>
          </a:custGeom>
          <a:solidFill>
            <a:schemeClr val="bg1">
              <a:lumMod val="85000"/>
            </a:schemeClr>
          </a:solidFill>
          <a:ln w="38100" cap="flat" cmpd="sng" algn="ctr">
            <a:solidFill>
              <a:sysClr val="window" lastClr="FFFFFF">
                <a:hueOff val="0"/>
                <a:satOff val="0"/>
                <a:lumOff val="0"/>
                <a:alphaOff val="0"/>
              </a:sysClr>
            </a:solidFill>
            <a:prstDash val="solid"/>
          </a:ln>
          <a:effectLst/>
        </p:spPr>
        <p:txBody>
          <a:bodyPr lIns="347176" tIns="347176" rIns="347176" bIns="347176" anchor="ctr"/>
          <a:lstStyle/>
          <a:p>
            <a:pPr algn="ctr" defTabSz="1911350">
              <a:lnSpc>
                <a:spcPct val="90000"/>
              </a:lnSpc>
              <a:spcAft>
                <a:spcPct val="35000"/>
              </a:spcAft>
            </a:pPr>
            <a:r>
              <a:rPr lang="en-US" sz="2800" b="1" dirty="0" smtClean="0">
                <a:solidFill>
                  <a:srgbClr val="C00000"/>
                </a:solidFill>
                <a:latin typeface="Times New Roman" panose="02020603050405020304" pitchFamily="18" charset="0"/>
                <a:cs typeface="Times New Roman" panose="02020603050405020304" pitchFamily="18" charset="0"/>
              </a:rPr>
              <a:t>G</a:t>
            </a:r>
            <a:r>
              <a:rPr lang="vi-VN" sz="2800" b="1" dirty="0">
                <a:solidFill>
                  <a:srgbClr val="C00000"/>
                </a:solidFill>
                <a:latin typeface="Times New Roman" panose="02020603050405020304" pitchFamily="18" charset="0"/>
                <a:cs typeface="Times New Roman" panose="02020603050405020304" pitchFamily="18" charset="0"/>
              </a:rPr>
              <a:t>ồm có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vi-VN" sz="2800" b="1" dirty="0">
                <a:solidFill>
                  <a:srgbClr val="C00000"/>
                </a:solidFill>
                <a:latin typeface="Times New Roman" panose="02020603050405020304" pitchFamily="18" charset="0"/>
                <a:cs typeface="Times New Roman" panose="02020603050405020304" pitchFamily="18" charset="0"/>
              </a:rPr>
              <a:t>8 chương,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vi-VN" sz="2800" b="1" dirty="0">
                <a:solidFill>
                  <a:srgbClr val="C00000"/>
                </a:solidFill>
                <a:latin typeface="Times New Roman" panose="02020603050405020304" pitchFamily="18" charset="0"/>
                <a:cs typeface="Times New Roman" panose="02020603050405020304" pitchFamily="18" charset="0"/>
              </a:rPr>
              <a:t>5</a:t>
            </a:r>
            <a:r>
              <a:rPr lang="en-US" sz="2800" b="1" dirty="0">
                <a:solidFill>
                  <a:srgbClr val="C00000"/>
                </a:solidFill>
                <a:latin typeface="Times New Roman" panose="02020603050405020304" pitchFamily="18" charset="0"/>
                <a:cs typeface="Times New Roman" panose="02020603050405020304" pitchFamily="18" charset="0"/>
              </a:rPr>
              <a:t>4</a:t>
            </a:r>
            <a:r>
              <a:rPr lang="vi-VN" sz="2800" b="1" dirty="0">
                <a:solidFill>
                  <a:srgbClr val="C00000"/>
                </a:solidFill>
                <a:latin typeface="Times New Roman" panose="02020603050405020304" pitchFamily="18" charset="0"/>
                <a:cs typeface="Times New Roman" panose="02020603050405020304" pitchFamily="18" charset="0"/>
              </a:rPr>
              <a:t> điều</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5" name="Rectangle 84"/>
          <p:cNvSpPr>
            <a:spLocks noChangeArrowheads="1"/>
          </p:cNvSpPr>
          <p:nvPr/>
        </p:nvSpPr>
        <p:spPr bwMode="auto">
          <a:xfrm>
            <a:off x="3551238" y="990600"/>
            <a:ext cx="5440362" cy="307777"/>
          </a:xfrm>
          <a:prstGeom prst="rect">
            <a:avLst/>
          </a:prstGeom>
          <a:noFill/>
          <a:ln w="9525">
            <a:noFill/>
            <a:miter lim="800000"/>
          </a:ln>
        </p:spPr>
        <p:txBody>
          <a:bodyPr>
            <a:spAutoFit/>
          </a:bodyPr>
          <a:lstStyle/>
          <a:p>
            <a:pPr algn="just"/>
            <a:r>
              <a:rPr lang="vi-VN" sz="1400" b="1" dirty="0" smtClean="0">
                <a:solidFill>
                  <a:srgbClr val="C00000"/>
                </a:solidFill>
              </a:rPr>
              <a:t>Chương</a:t>
            </a:r>
            <a:r>
              <a:rPr lang="en-US" sz="1400" b="1" dirty="0" smtClean="0">
                <a:solidFill>
                  <a:srgbClr val="C00000"/>
                </a:solidFill>
              </a:rPr>
              <a:t> I</a:t>
            </a:r>
            <a:r>
              <a:rPr lang="vi-VN" sz="1400" b="1" dirty="0" smtClean="0">
                <a:solidFill>
                  <a:srgbClr val="C00000"/>
                </a:solidFill>
              </a:rPr>
              <a:t>.</a:t>
            </a:r>
            <a:r>
              <a:rPr lang="vi-VN" sz="1400" b="1" dirty="0" smtClean="0">
                <a:solidFill>
                  <a:srgbClr val="002060"/>
                </a:solidFill>
              </a:rPr>
              <a:t> </a:t>
            </a:r>
            <a:r>
              <a:rPr lang="vi-VN" sz="1400" b="1" dirty="0">
                <a:solidFill>
                  <a:srgbClr val="002060"/>
                </a:solidFill>
              </a:rPr>
              <a:t>Những quy định chung </a:t>
            </a:r>
            <a:r>
              <a:rPr lang="en-US" sz="1400" b="1" dirty="0">
                <a:solidFill>
                  <a:srgbClr val="00B050"/>
                </a:solidFill>
              </a:rPr>
              <a:t>(t</a:t>
            </a:r>
            <a:r>
              <a:rPr lang="vi-VN" sz="1400" b="1" dirty="0">
                <a:solidFill>
                  <a:srgbClr val="00B050"/>
                </a:solidFill>
              </a:rPr>
              <a:t>ừ Đ</a:t>
            </a:r>
            <a:r>
              <a:rPr lang="en-US" sz="1400" b="1" dirty="0" err="1">
                <a:solidFill>
                  <a:srgbClr val="00B050"/>
                </a:solidFill>
              </a:rPr>
              <a:t>iều</a:t>
            </a:r>
            <a:r>
              <a:rPr lang="vi-VN" sz="1400" b="1" dirty="0">
                <a:solidFill>
                  <a:srgbClr val="00B050"/>
                </a:solidFill>
              </a:rPr>
              <a:t> 1 đến Đ</a:t>
            </a:r>
            <a:r>
              <a:rPr lang="en-US" sz="1400" b="1" dirty="0" err="1">
                <a:solidFill>
                  <a:srgbClr val="00B050"/>
                </a:solidFill>
              </a:rPr>
              <a:t>iều</a:t>
            </a:r>
            <a:r>
              <a:rPr lang="vi-VN" sz="1400" b="1" dirty="0">
                <a:solidFill>
                  <a:srgbClr val="00B050"/>
                </a:solidFill>
              </a:rPr>
              <a:t> 3</a:t>
            </a:r>
            <a:r>
              <a:rPr lang="en-US" sz="1400" b="1" dirty="0">
                <a:solidFill>
                  <a:srgbClr val="00B050"/>
                </a:solidFill>
              </a:rPr>
              <a:t>)</a:t>
            </a:r>
          </a:p>
        </p:txBody>
      </p:sp>
      <p:sp>
        <p:nvSpPr>
          <p:cNvPr id="86" name="AutoShape 74"/>
          <p:cNvSpPr>
            <a:spLocks noChangeArrowheads="1"/>
          </p:cNvSpPr>
          <p:nvPr/>
        </p:nvSpPr>
        <p:spPr bwMode="gray">
          <a:xfrm>
            <a:off x="3352800" y="160020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87" name="Rectangle 86"/>
          <p:cNvSpPr>
            <a:spLocks noChangeArrowheads="1"/>
          </p:cNvSpPr>
          <p:nvPr/>
        </p:nvSpPr>
        <p:spPr bwMode="auto">
          <a:xfrm>
            <a:off x="3551238" y="1600200"/>
            <a:ext cx="5440362" cy="523220"/>
          </a:xfrm>
          <a:prstGeom prst="rect">
            <a:avLst/>
          </a:prstGeom>
          <a:noFill/>
          <a:ln w="9525">
            <a:noFill/>
            <a:miter lim="800000"/>
          </a:ln>
        </p:spPr>
        <p:txBody>
          <a:bodyPr>
            <a:spAutoFit/>
          </a:bodyPr>
          <a:lstStyle/>
          <a:p>
            <a:pPr algn="just"/>
            <a:r>
              <a:rPr lang="vi-VN" sz="1400" b="1" dirty="0">
                <a:solidFill>
                  <a:srgbClr val="C00000"/>
                </a:solidFill>
              </a:rPr>
              <a:t>Chương </a:t>
            </a:r>
            <a:r>
              <a:rPr lang="en-US" sz="1400" b="1" dirty="0" smtClean="0">
                <a:solidFill>
                  <a:srgbClr val="C00000"/>
                </a:solidFill>
              </a:rPr>
              <a:t>II</a:t>
            </a:r>
            <a:r>
              <a:rPr lang="vi-VN" sz="1400" b="1" dirty="0">
                <a:solidFill>
                  <a:srgbClr val="C00000"/>
                </a:solidFill>
              </a:rPr>
              <a:t>. </a:t>
            </a:r>
            <a:r>
              <a:rPr lang="vi-VN" sz="1400" b="1" dirty="0">
                <a:solidFill>
                  <a:srgbClr val="002060"/>
                </a:solidFill>
              </a:rPr>
              <a:t>Tổ chức thi đua, danh hiệu và tiêu chuẩn danh hiệu thi đua</a:t>
            </a:r>
            <a:r>
              <a:rPr lang="en-US" sz="1400" b="1" dirty="0">
                <a:solidFill>
                  <a:srgbClr val="002060"/>
                </a:solidFill>
              </a:rPr>
              <a:t> </a:t>
            </a:r>
            <a:r>
              <a:rPr lang="en-US" sz="1400" b="1" dirty="0">
                <a:solidFill>
                  <a:srgbClr val="00B050"/>
                </a:solidFill>
              </a:rPr>
              <a:t>(t</a:t>
            </a:r>
            <a:r>
              <a:rPr lang="vi-VN" sz="1400" b="1" dirty="0">
                <a:solidFill>
                  <a:srgbClr val="00B050"/>
                </a:solidFill>
              </a:rPr>
              <a:t>ừ Đ</a:t>
            </a:r>
            <a:r>
              <a:rPr lang="en-US" sz="1400" b="1" dirty="0" err="1">
                <a:solidFill>
                  <a:srgbClr val="00B050"/>
                </a:solidFill>
              </a:rPr>
              <a:t>iều</a:t>
            </a:r>
            <a:r>
              <a:rPr lang="vi-VN" sz="1400" b="1" dirty="0">
                <a:solidFill>
                  <a:srgbClr val="00B050"/>
                </a:solidFill>
              </a:rPr>
              <a:t> </a:t>
            </a:r>
            <a:r>
              <a:rPr lang="en-US" sz="1400" b="1" dirty="0">
                <a:solidFill>
                  <a:srgbClr val="00B050"/>
                </a:solidFill>
              </a:rPr>
              <a:t>4</a:t>
            </a:r>
            <a:r>
              <a:rPr lang="vi-VN" sz="1400" b="1" dirty="0">
                <a:solidFill>
                  <a:srgbClr val="00B050"/>
                </a:solidFill>
              </a:rPr>
              <a:t> đến Đ</a:t>
            </a:r>
            <a:r>
              <a:rPr lang="en-US" sz="1400" b="1" dirty="0" err="1">
                <a:solidFill>
                  <a:srgbClr val="00B050"/>
                </a:solidFill>
              </a:rPr>
              <a:t>iều</a:t>
            </a:r>
            <a:r>
              <a:rPr lang="vi-VN" sz="1400" b="1" dirty="0">
                <a:solidFill>
                  <a:srgbClr val="00B050"/>
                </a:solidFill>
              </a:rPr>
              <a:t> </a:t>
            </a:r>
            <a:r>
              <a:rPr lang="en-US" sz="1400" b="1" dirty="0">
                <a:solidFill>
                  <a:srgbClr val="00B050"/>
                </a:solidFill>
              </a:rPr>
              <a:t>16)</a:t>
            </a:r>
          </a:p>
        </p:txBody>
      </p:sp>
      <p:sp>
        <p:nvSpPr>
          <p:cNvPr id="88" name="AutoShape 74"/>
          <p:cNvSpPr>
            <a:spLocks noChangeArrowheads="1"/>
          </p:cNvSpPr>
          <p:nvPr/>
        </p:nvSpPr>
        <p:spPr bwMode="gray">
          <a:xfrm>
            <a:off x="3352800" y="228600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89" name="Rectangle 88"/>
          <p:cNvSpPr>
            <a:spLocks noChangeArrowheads="1"/>
          </p:cNvSpPr>
          <p:nvPr/>
        </p:nvSpPr>
        <p:spPr bwMode="auto">
          <a:xfrm>
            <a:off x="3551238" y="2286000"/>
            <a:ext cx="5440362" cy="523220"/>
          </a:xfrm>
          <a:prstGeom prst="rect">
            <a:avLst/>
          </a:prstGeom>
          <a:noFill/>
          <a:ln w="9525">
            <a:noFill/>
            <a:miter lim="800000"/>
          </a:ln>
        </p:spPr>
        <p:txBody>
          <a:bodyPr>
            <a:spAutoFit/>
          </a:bodyPr>
          <a:lstStyle/>
          <a:p>
            <a:pPr algn="just"/>
            <a:r>
              <a:rPr lang="vi-VN" sz="1400" b="1" dirty="0">
                <a:solidFill>
                  <a:srgbClr val="C00000"/>
                </a:solidFill>
              </a:rPr>
              <a:t>Chương </a:t>
            </a:r>
            <a:r>
              <a:rPr lang="en-US" sz="1400" b="1" dirty="0" smtClean="0">
                <a:solidFill>
                  <a:srgbClr val="C00000"/>
                </a:solidFill>
              </a:rPr>
              <a:t>III</a:t>
            </a:r>
            <a:r>
              <a:rPr lang="vi-VN" sz="1400" b="1" dirty="0" smtClean="0">
                <a:solidFill>
                  <a:srgbClr val="C00000"/>
                </a:solidFill>
              </a:rPr>
              <a:t>. </a:t>
            </a:r>
            <a:r>
              <a:rPr lang="vi-VN" sz="1400" b="1" dirty="0">
                <a:solidFill>
                  <a:srgbClr val="002060"/>
                </a:solidFill>
              </a:rPr>
              <a:t>Hình thức, đối tượng và tiêu chuẩn </a:t>
            </a:r>
            <a:r>
              <a:rPr lang="en-US" sz="1400" b="1" dirty="0">
                <a:solidFill>
                  <a:srgbClr val="002060"/>
                </a:solidFill>
              </a:rPr>
              <a:t>k</a:t>
            </a:r>
            <a:r>
              <a:rPr lang="vi-VN" sz="1400" b="1" dirty="0">
                <a:solidFill>
                  <a:srgbClr val="002060"/>
                </a:solidFill>
              </a:rPr>
              <a:t>hen thưởng</a:t>
            </a:r>
            <a:r>
              <a:rPr lang="en-US" sz="1400" b="1" dirty="0">
                <a:solidFill>
                  <a:srgbClr val="002060"/>
                </a:solidFill>
              </a:rPr>
              <a:t> </a:t>
            </a:r>
            <a:r>
              <a:rPr lang="en-US" sz="1400" b="1" dirty="0">
                <a:solidFill>
                  <a:srgbClr val="00B050"/>
                </a:solidFill>
              </a:rPr>
              <a:t>(t</a:t>
            </a:r>
            <a:r>
              <a:rPr lang="vi-VN" sz="1400" b="1" dirty="0">
                <a:solidFill>
                  <a:srgbClr val="00B050"/>
                </a:solidFill>
              </a:rPr>
              <a:t>ừ Đ</a:t>
            </a:r>
            <a:r>
              <a:rPr lang="en-US" sz="1400" b="1" dirty="0" err="1">
                <a:solidFill>
                  <a:srgbClr val="00B050"/>
                </a:solidFill>
              </a:rPr>
              <a:t>iều</a:t>
            </a:r>
            <a:r>
              <a:rPr lang="vi-VN" sz="1400" b="1" dirty="0">
                <a:solidFill>
                  <a:srgbClr val="00B050"/>
                </a:solidFill>
              </a:rPr>
              <a:t> 1</a:t>
            </a:r>
            <a:r>
              <a:rPr lang="en-US" sz="1400" b="1" dirty="0">
                <a:solidFill>
                  <a:srgbClr val="00B050"/>
                </a:solidFill>
              </a:rPr>
              <a:t>7</a:t>
            </a:r>
            <a:r>
              <a:rPr lang="vi-VN" sz="1400" b="1" dirty="0">
                <a:solidFill>
                  <a:srgbClr val="00B050"/>
                </a:solidFill>
              </a:rPr>
              <a:t> đến Đ</a:t>
            </a:r>
            <a:r>
              <a:rPr lang="en-US" sz="1400" b="1" dirty="0" err="1">
                <a:solidFill>
                  <a:srgbClr val="00B050"/>
                </a:solidFill>
              </a:rPr>
              <a:t>iều</a:t>
            </a:r>
            <a:r>
              <a:rPr lang="vi-VN" sz="1400" b="1" dirty="0">
                <a:solidFill>
                  <a:srgbClr val="00B050"/>
                </a:solidFill>
              </a:rPr>
              <a:t> </a:t>
            </a:r>
            <a:r>
              <a:rPr lang="en-US" sz="1400" b="1" dirty="0">
                <a:solidFill>
                  <a:srgbClr val="00B050"/>
                </a:solidFill>
              </a:rPr>
              <a:t>25)</a:t>
            </a:r>
          </a:p>
        </p:txBody>
      </p:sp>
      <p:sp>
        <p:nvSpPr>
          <p:cNvPr id="90" name="AutoShape 74"/>
          <p:cNvSpPr>
            <a:spLocks noChangeArrowheads="1"/>
          </p:cNvSpPr>
          <p:nvPr/>
        </p:nvSpPr>
        <p:spPr bwMode="gray">
          <a:xfrm>
            <a:off x="3352800" y="297180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91" name="Rectangle 90"/>
          <p:cNvSpPr>
            <a:spLocks noChangeArrowheads="1"/>
          </p:cNvSpPr>
          <p:nvPr/>
        </p:nvSpPr>
        <p:spPr bwMode="auto">
          <a:xfrm>
            <a:off x="3551238" y="2971800"/>
            <a:ext cx="5440362" cy="523220"/>
          </a:xfrm>
          <a:prstGeom prst="rect">
            <a:avLst/>
          </a:prstGeom>
          <a:noFill/>
          <a:ln w="9525">
            <a:noFill/>
            <a:miter lim="800000"/>
          </a:ln>
        </p:spPr>
        <p:txBody>
          <a:bodyPr>
            <a:spAutoFit/>
          </a:bodyPr>
          <a:lstStyle/>
          <a:p>
            <a:pPr algn="just">
              <a:defRPr/>
            </a:pPr>
            <a:r>
              <a:rPr lang="vi-VN" sz="1400" b="1" spc="-40" dirty="0">
                <a:solidFill>
                  <a:srgbClr val="C00000"/>
                </a:solidFill>
                <a:cs typeface="Arial" panose="020B0604020202020204" pitchFamily="34" charset="0"/>
              </a:rPr>
              <a:t>Chương </a:t>
            </a:r>
            <a:r>
              <a:rPr lang="en-US" sz="1400" b="1" spc="-40" dirty="0" smtClean="0">
                <a:solidFill>
                  <a:srgbClr val="C00000"/>
                </a:solidFill>
                <a:cs typeface="Arial" panose="020B0604020202020204" pitchFamily="34" charset="0"/>
              </a:rPr>
              <a:t>IV</a:t>
            </a:r>
            <a:r>
              <a:rPr lang="vi-VN" sz="1400" b="1" spc="-40" dirty="0" smtClean="0">
                <a:solidFill>
                  <a:srgbClr val="C00000"/>
                </a:solidFill>
                <a:cs typeface="Arial" panose="020B0604020202020204" pitchFamily="34" charset="0"/>
              </a:rPr>
              <a:t>.</a:t>
            </a:r>
            <a:r>
              <a:rPr lang="vi-VN" sz="1400" b="1" spc="-40" dirty="0" smtClean="0">
                <a:solidFill>
                  <a:srgbClr val="002060"/>
                </a:solidFill>
                <a:cs typeface="Arial" panose="020B0604020202020204" pitchFamily="34" charset="0"/>
              </a:rPr>
              <a:t> </a:t>
            </a:r>
            <a:r>
              <a:rPr lang="vi-VN" sz="1400" b="1" spc="-40" dirty="0">
                <a:solidFill>
                  <a:srgbClr val="002060"/>
                </a:solidFill>
                <a:cs typeface="Arial" panose="020B0604020202020204" pitchFamily="34" charset="0"/>
              </a:rPr>
              <a:t>Thẩm quyền quyết định, trao tặng; Thủ tục, hồ sơ xét danh hiệu thi đua và khen thưởng</a:t>
            </a:r>
            <a:r>
              <a:rPr lang="en-US" sz="1400" b="1" spc="-40" dirty="0">
                <a:solidFill>
                  <a:srgbClr val="002060"/>
                </a:solidFill>
                <a:cs typeface="Arial" panose="020B0604020202020204" pitchFamily="34" charset="0"/>
              </a:rPr>
              <a:t> </a:t>
            </a:r>
            <a:r>
              <a:rPr lang="en-US" sz="1400" b="1" spc="-40" dirty="0">
                <a:solidFill>
                  <a:srgbClr val="00B050"/>
                </a:solidFill>
                <a:cs typeface="Arial" panose="020B0604020202020204" pitchFamily="34" charset="0"/>
              </a:rPr>
              <a:t>(t</a:t>
            </a:r>
            <a:r>
              <a:rPr lang="vi-VN" sz="1400" b="1" spc="-40" dirty="0">
                <a:solidFill>
                  <a:srgbClr val="00B050"/>
                </a:solidFill>
                <a:cs typeface="Arial" panose="020B0604020202020204" pitchFamily="34" charset="0"/>
              </a:rPr>
              <a:t>ừ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en-US" sz="1400" b="1" dirty="0">
                <a:solidFill>
                  <a:srgbClr val="00B050"/>
                </a:solidFill>
                <a:cs typeface="Arial" panose="020B0604020202020204" pitchFamily="34" charset="0"/>
              </a:rPr>
              <a:t> </a:t>
            </a:r>
            <a:r>
              <a:rPr lang="en-US" sz="1400" b="1" spc="-40" dirty="0">
                <a:solidFill>
                  <a:srgbClr val="00B050"/>
                </a:solidFill>
                <a:cs typeface="Arial" panose="020B0604020202020204" pitchFamily="34" charset="0"/>
              </a:rPr>
              <a:t>26</a:t>
            </a:r>
            <a:r>
              <a:rPr lang="vi-VN" sz="1400" b="1" spc="-40" dirty="0">
                <a:solidFill>
                  <a:srgbClr val="00B050"/>
                </a:solidFill>
                <a:cs typeface="Arial" panose="020B0604020202020204" pitchFamily="34" charset="0"/>
              </a:rPr>
              <a:t> đến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vi-VN" sz="1400" b="1" spc="-40" dirty="0">
                <a:solidFill>
                  <a:srgbClr val="00B050"/>
                </a:solidFill>
                <a:cs typeface="Arial" panose="020B0604020202020204" pitchFamily="34" charset="0"/>
              </a:rPr>
              <a:t> 3</a:t>
            </a:r>
            <a:r>
              <a:rPr lang="en-US" sz="1400" b="1" spc="-40" dirty="0">
                <a:solidFill>
                  <a:srgbClr val="00B050"/>
                </a:solidFill>
                <a:cs typeface="Arial" panose="020B0604020202020204" pitchFamily="34" charset="0"/>
              </a:rPr>
              <a:t>4)</a:t>
            </a:r>
          </a:p>
        </p:txBody>
      </p:sp>
      <p:sp>
        <p:nvSpPr>
          <p:cNvPr id="92" name="AutoShape 74"/>
          <p:cNvSpPr>
            <a:spLocks noChangeArrowheads="1"/>
          </p:cNvSpPr>
          <p:nvPr/>
        </p:nvSpPr>
        <p:spPr bwMode="gray">
          <a:xfrm>
            <a:off x="3352800" y="3714751"/>
            <a:ext cx="5715000" cy="53181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93" name="Rectangle 92"/>
          <p:cNvSpPr>
            <a:spLocks noChangeArrowheads="1"/>
          </p:cNvSpPr>
          <p:nvPr/>
        </p:nvSpPr>
        <p:spPr bwMode="auto">
          <a:xfrm>
            <a:off x="3551238" y="3733800"/>
            <a:ext cx="5440362" cy="523220"/>
          </a:xfrm>
          <a:prstGeom prst="rect">
            <a:avLst/>
          </a:prstGeom>
          <a:noFill/>
          <a:ln w="9525">
            <a:noFill/>
            <a:miter lim="800000"/>
          </a:ln>
        </p:spPr>
        <p:txBody>
          <a:bodyPr>
            <a:spAutoFit/>
          </a:bodyPr>
          <a:lstStyle/>
          <a:p>
            <a:pPr algn="just">
              <a:defRPr/>
            </a:pPr>
            <a:r>
              <a:rPr lang="vi-VN" sz="1400" b="1" spc="-30" dirty="0">
                <a:solidFill>
                  <a:srgbClr val="C00000"/>
                </a:solidFill>
                <a:cs typeface="Arial" panose="020B0604020202020204" pitchFamily="34" charset="0"/>
              </a:rPr>
              <a:t>Chương </a:t>
            </a:r>
            <a:r>
              <a:rPr lang="en-US" sz="1400" b="1" spc="-30" dirty="0">
                <a:solidFill>
                  <a:srgbClr val="C00000"/>
                </a:solidFill>
                <a:cs typeface="Arial" panose="020B0604020202020204" pitchFamily="34" charset="0"/>
              </a:rPr>
              <a:t>V</a:t>
            </a:r>
            <a:r>
              <a:rPr lang="vi-VN" sz="1400" b="1" spc="-30" dirty="0">
                <a:solidFill>
                  <a:srgbClr val="C00000"/>
                </a:solidFill>
                <a:cs typeface="Arial" panose="020B0604020202020204" pitchFamily="34" charset="0"/>
              </a:rPr>
              <a:t>.</a:t>
            </a:r>
            <a:r>
              <a:rPr lang="vi-VN"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Quản</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lý</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nhà</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nước</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về</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công</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tác</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thi</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đua</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khen</a:t>
            </a:r>
            <a:r>
              <a:rPr lang="en-US" sz="1400" b="1" spc="-30" dirty="0">
                <a:solidFill>
                  <a:srgbClr val="002060"/>
                </a:solidFill>
                <a:cs typeface="Arial" panose="020B0604020202020204" pitchFamily="34" charset="0"/>
              </a:rPr>
              <a:t> </a:t>
            </a:r>
            <a:r>
              <a:rPr lang="en-US" sz="1400" b="1" spc="-30" dirty="0" err="1">
                <a:solidFill>
                  <a:srgbClr val="002060"/>
                </a:solidFill>
                <a:cs typeface="Arial" panose="020B0604020202020204" pitchFamily="34" charset="0"/>
              </a:rPr>
              <a:t>thưởng</a:t>
            </a:r>
            <a:r>
              <a:rPr lang="vi-VN" sz="1400" b="1" spc="-30" dirty="0">
                <a:solidFill>
                  <a:srgbClr val="002060"/>
                </a:solidFill>
                <a:cs typeface="Arial" panose="020B0604020202020204" pitchFamily="34" charset="0"/>
              </a:rPr>
              <a:t> </a:t>
            </a:r>
            <a:r>
              <a:rPr lang="en-US" sz="1400" b="1" spc="-30" dirty="0">
                <a:solidFill>
                  <a:srgbClr val="00B050"/>
                </a:solidFill>
                <a:cs typeface="Arial" panose="020B0604020202020204" pitchFamily="34" charset="0"/>
              </a:rPr>
              <a:t>(t</a:t>
            </a:r>
            <a:r>
              <a:rPr lang="vi-VN" sz="1400" b="1" spc="-30" dirty="0">
                <a:solidFill>
                  <a:srgbClr val="00B050"/>
                </a:solidFill>
                <a:cs typeface="Arial" panose="020B0604020202020204" pitchFamily="34" charset="0"/>
              </a:rPr>
              <a:t>ừ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vi-VN" sz="1400" b="1" spc="-30" dirty="0">
                <a:solidFill>
                  <a:srgbClr val="00B050"/>
                </a:solidFill>
                <a:cs typeface="Arial" panose="020B0604020202020204" pitchFamily="34" charset="0"/>
              </a:rPr>
              <a:t> </a:t>
            </a:r>
            <a:r>
              <a:rPr lang="en-US" sz="1400" b="1" spc="-30" dirty="0">
                <a:solidFill>
                  <a:srgbClr val="00B050"/>
                </a:solidFill>
                <a:cs typeface="Arial" panose="020B0604020202020204" pitchFamily="34" charset="0"/>
              </a:rPr>
              <a:t>35</a:t>
            </a:r>
            <a:r>
              <a:rPr lang="vi-VN" sz="1400" b="1" spc="-30" dirty="0">
                <a:solidFill>
                  <a:srgbClr val="00B050"/>
                </a:solidFill>
                <a:cs typeface="Arial" panose="020B0604020202020204" pitchFamily="34" charset="0"/>
              </a:rPr>
              <a:t> đến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vi-VN" sz="1400" b="1" spc="-30" dirty="0">
                <a:solidFill>
                  <a:srgbClr val="00B050"/>
                </a:solidFill>
                <a:cs typeface="Arial" panose="020B0604020202020204" pitchFamily="34" charset="0"/>
              </a:rPr>
              <a:t> </a:t>
            </a:r>
            <a:r>
              <a:rPr lang="en-US" sz="1400" b="1" spc="-30" dirty="0">
                <a:solidFill>
                  <a:srgbClr val="00B050"/>
                </a:solidFill>
                <a:cs typeface="Arial" panose="020B0604020202020204" pitchFamily="34" charset="0"/>
              </a:rPr>
              <a:t>40)</a:t>
            </a:r>
          </a:p>
        </p:txBody>
      </p:sp>
      <p:sp>
        <p:nvSpPr>
          <p:cNvPr id="94" name="AutoShape 74"/>
          <p:cNvSpPr>
            <a:spLocks noChangeArrowheads="1"/>
          </p:cNvSpPr>
          <p:nvPr/>
        </p:nvSpPr>
        <p:spPr bwMode="gray">
          <a:xfrm>
            <a:off x="3352800" y="440055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95" name="Rectangle 94"/>
          <p:cNvSpPr>
            <a:spLocks noChangeArrowheads="1"/>
          </p:cNvSpPr>
          <p:nvPr/>
        </p:nvSpPr>
        <p:spPr bwMode="auto">
          <a:xfrm>
            <a:off x="3551238" y="4549775"/>
            <a:ext cx="5440362" cy="307777"/>
          </a:xfrm>
          <a:prstGeom prst="rect">
            <a:avLst/>
          </a:prstGeom>
          <a:noFill/>
          <a:ln w="9525">
            <a:noFill/>
            <a:miter lim="800000"/>
          </a:ln>
        </p:spPr>
        <p:txBody>
          <a:bodyPr>
            <a:spAutoFit/>
          </a:bodyPr>
          <a:lstStyle/>
          <a:p>
            <a:pPr algn="just">
              <a:defRPr/>
            </a:pPr>
            <a:r>
              <a:rPr lang="vi-VN" sz="1400" b="1" spc="-40" dirty="0">
                <a:solidFill>
                  <a:srgbClr val="C00000"/>
                </a:solidFill>
                <a:cs typeface="Arial" panose="020B0604020202020204" pitchFamily="34" charset="0"/>
              </a:rPr>
              <a:t>Chương </a:t>
            </a:r>
            <a:r>
              <a:rPr lang="en-US" sz="1400" b="1" spc="-40" dirty="0" smtClean="0">
                <a:solidFill>
                  <a:srgbClr val="C00000"/>
                </a:solidFill>
                <a:cs typeface="Arial" panose="020B0604020202020204" pitchFamily="34" charset="0"/>
              </a:rPr>
              <a:t>VI</a:t>
            </a:r>
            <a:r>
              <a:rPr lang="vi-VN" sz="1400" b="1" spc="-40" dirty="0" smtClean="0">
                <a:solidFill>
                  <a:srgbClr val="C00000"/>
                </a:solidFill>
                <a:cs typeface="Arial" panose="020B0604020202020204" pitchFamily="34" charset="0"/>
              </a:rPr>
              <a:t>.</a:t>
            </a:r>
            <a:r>
              <a:rPr lang="vi-VN" sz="1400" b="1" spc="-40" dirty="0" smtClean="0">
                <a:solidFill>
                  <a:srgbClr val="002060"/>
                </a:solidFill>
                <a:cs typeface="Arial" panose="020B0604020202020204" pitchFamily="34" charset="0"/>
              </a:rPr>
              <a:t> </a:t>
            </a:r>
            <a:r>
              <a:rPr lang="vi-VN" sz="1400" b="1" spc="-40" dirty="0">
                <a:solidFill>
                  <a:srgbClr val="002060"/>
                </a:solidFill>
                <a:cs typeface="Arial" panose="020B0604020202020204" pitchFamily="34" charset="0"/>
              </a:rPr>
              <a:t>Quỹ Thi đua khen thưởng </a:t>
            </a:r>
            <a:r>
              <a:rPr lang="en-US" sz="1400" b="1" spc="-40" dirty="0">
                <a:solidFill>
                  <a:srgbClr val="00B050"/>
                </a:solidFill>
                <a:cs typeface="Arial" panose="020B0604020202020204" pitchFamily="34" charset="0"/>
              </a:rPr>
              <a:t>(t</a:t>
            </a:r>
            <a:r>
              <a:rPr lang="vi-VN" sz="1400" b="1" spc="-40" dirty="0">
                <a:solidFill>
                  <a:srgbClr val="00B050"/>
                </a:solidFill>
                <a:cs typeface="Arial" panose="020B0604020202020204" pitchFamily="34" charset="0"/>
              </a:rPr>
              <a:t>ừ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vi-VN" sz="1400" b="1" spc="-40" dirty="0">
                <a:solidFill>
                  <a:srgbClr val="00B050"/>
                </a:solidFill>
                <a:cs typeface="Arial" panose="020B0604020202020204" pitchFamily="34" charset="0"/>
              </a:rPr>
              <a:t> </a:t>
            </a:r>
            <a:r>
              <a:rPr lang="en-US" sz="1400" b="1" spc="-40" dirty="0">
                <a:solidFill>
                  <a:srgbClr val="00B050"/>
                </a:solidFill>
                <a:cs typeface="Arial" panose="020B0604020202020204" pitchFamily="34" charset="0"/>
              </a:rPr>
              <a:t>4</a:t>
            </a:r>
            <a:r>
              <a:rPr lang="vi-VN" sz="1400" b="1" spc="-40" dirty="0">
                <a:solidFill>
                  <a:srgbClr val="00B050"/>
                </a:solidFill>
                <a:cs typeface="Arial" panose="020B0604020202020204" pitchFamily="34" charset="0"/>
              </a:rPr>
              <a:t>1 đến </a:t>
            </a:r>
            <a:r>
              <a:rPr lang="vi-VN" sz="1400" b="1" dirty="0">
                <a:solidFill>
                  <a:srgbClr val="00B050"/>
                </a:solidFill>
                <a:cs typeface="Arial" panose="020B0604020202020204" pitchFamily="34" charset="0"/>
              </a:rPr>
              <a:t>Đ</a:t>
            </a:r>
            <a:r>
              <a:rPr lang="en-US" sz="1400" b="1" dirty="0" err="1">
                <a:solidFill>
                  <a:srgbClr val="00B050"/>
                </a:solidFill>
                <a:cs typeface="Arial" panose="020B0604020202020204" pitchFamily="34" charset="0"/>
              </a:rPr>
              <a:t>iều</a:t>
            </a:r>
            <a:r>
              <a:rPr lang="en-US" sz="1400" b="1" dirty="0">
                <a:solidFill>
                  <a:srgbClr val="00B050"/>
                </a:solidFill>
                <a:cs typeface="Arial" panose="020B0604020202020204" pitchFamily="34" charset="0"/>
              </a:rPr>
              <a:t> </a:t>
            </a:r>
            <a:r>
              <a:rPr lang="en-US" sz="1400" b="1" spc="-40" dirty="0">
                <a:solidFill>
                  <a:srgbClr val="00B050"/>
                </a:solidFill>
                <a:cs typeface="Arial" panose="020B0604020202020204" pitchFamily="34" charset="0"/>
              </a:rPr>
              <a:t>47)</a:t>
            </a:r>
          </a:p>
        </p:txBody>
      </p:sp>
      <p:sp>
        <p:nvSpPr>
          <p:cNvPr id="96" name="AutoShape 74"/>
          <p:cNvSpPr>
            <a:spLocks noChangeArrowheads="1"/>
          </p:cNvSpPr>
          <p:nvPr/>
        </p:nvSpPr>
        <p:spPr bwMode="gray">
          <a:xfrm>
            <a:off x="3352800" y="5086350"/>
            <a:ext cx="5715000" cy="5334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97" name="Rectangle 96"/>
          <p:cNvSpPr>
            <a:spLocks noChangeArrowheads="1"/>
          </p:cNvSpPr>
          <p:nvPr/>
        </p:nvSpPr>
        <p:spPr bwMode="auto">
          <a:xfrm>
            <a:off x="3551238" y="5105400"/>
            <a:ext cx="5440362" cy="523220"/>
          </a:xfrm>
          <a:prstGeom prst="rect">
            <a:avLst/>
          </a:prstGeom>
          <a:noFill/>
          <a:ln w="9525">
            <a:noFill/>
            <a:miter lim="800000"/>
          </a:ln>
        </p:spPr>
        <p:txBody>
          <a:bodyPr>
            <a:spAutoFit/>
          </a:bodyPr>
          <a:lstStyle/>
          <a:p>
            <a:pPr algn="just"/>
            <a:r>
              <a:rPr lang="vi-VN" sz="1400" b="1" dirty="0">
                <a:solidFill>
                  <a:srgbClr val="C00000"/>
                </a:solidFill>
              </a:rPr>
              <a:t>Chương </a:t>
            </a:r>
            <a:r>
              <a:rPr lang="en-US" sz="1400" b="1" dirty="0">
                <a:solidFill>
                  <a:srgbClr val="C00000"/>
                </a:solidFill>
              </a:rPr>
              <a:t>VII</a:t>
            </a:r>
            <a:r>
              <a:rPr lang="vi-VN" sz="1400" b="1" dirty="0">
                <a:solidFill>
                  <a:srgbClr val="C00000"/>
                </a:solidFill>
              </a:rPr>
              <a:t>. </a:t>
            </a:r>
            <a:r>
              <a:rPr lang="vi-VN" sz="1400" b="1" dirty="0">
                <a:solidFill>
                  <a:srgbClr val="002060"/>
                </a:solidFill>
              </a:rPr>
              <a:t>Quyền, nghĩa vụ cá nhân, tập thể; tước và phục hồi danh hiệu</a:t>
            </a:r>
            <a:r>
              <a:rPr lang="en-US" sz="1400" b="1" dirty="0">
                <a:solidFill>
                  <a:srgbClr val="002060"/>
                </a:solidFill>
              </a:rPr>
              <a:t> </a:t>
            </a:r>
            <a:r>
              <a:rPr lang="en-US" sz="1400" b="1" dirty="0">
                <a:solidFill>
                  <a:srgbClr val="00B050"/>
                </a:solidFill>
              </a:rPr>
              <a:t>(t</a:t>
            </a:r>
            <a:r>
              <a:rPr lang="vi-VN" sz="1400" b="1" dirty="0">
                <a:solidFill>
                  <a:srgbClr val="00B050"/>
                </a:solidFill>
              </a:rPr>
              <a:t>ừ Đ</a:t>
            </a:r>
            <a:r>
              <a:rPr lang="en-US" sz="1400" b="1" dirty="0" err="1">
                <a:solidFill>
                  <a:srgbClr val="00B050"/>
                </a:solidFill>
              </a:rPr>
              <a:t>iều</a:t>
            </a:r>
            <a:r>
              <a:rPr lang="vi-VN" sz="1400" b="1" dirty="0">
                <a:solidFill>
                  <a:srgbClr val="00B050"/>
                </a:solidFill>
              </a:rPr>
              <a:t> </a:t>
            </a:r>
            <a:r>
              <a:rPr lang="en-US" sz="1400" b="1" dirty="0">
                <a:solidFill>
                  <a:srgbClr val="00B050"/>
                </a:solidFill>
              </a:rPr>
              <a:t>48</a:t>
            </a:r>
            <a:r>
              <a:rPr lang="vi-VN" sz="1400" b="1" dirty="0">
                <a:solidFill>
                  <a:srgbClr val="00B050"/>
                </a:solidFill>
              </a:rPr>
              <a:t> đến Đ</a:t>
            </a:r>
            <a:r>
              <a:rPr lang="en-US" sz="1400" b="1" dirty="0" err="1">
                <a:solidFill>
                  <a:srgbClr val="00B050"/>
                </a:solidFill>
              </a:rPr>
              <a:t>iều</a:t>
            </a:r>
            <a:r>
              <a:rPr lang="vi-VN" sz="1400" b="1" dirty="0">
                <a:solidFill>
                  <a:srgbClr val="00B050"/>
                </a:solidFill>
              </a:rPr>
              <a:t> </a:t>
            </a:r>
            <a:r>
              <a:rPr lang="en-US" sz="1400" b="1" dirty="0">
                <a:solidFill>
                  <a:srgbClr val="00B050"/>
                </a:solidFill>
              </a:rPr>
              <a:t>51)</a:t>
            </a:r>
          </a:p>
        </p:txBody>
      </p:sp>
      <p:sp>
        <p:nvSpPr>
          <p:cNvPr id="98" name="AutoShape 74"/>
          <p:cNvSpPr>
            <a:spLocks noChangeArrowheads="1"/>
          </p:cNvSpPr>
          <p:nvPr/>
        </p:nvSpPr>
        <p:spPr bwMode="gray">
          <a:xfrm>
            <a:off x="3352800" y="5772150"/>
            <a:ext cx="5715000" cy="53181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en-US" sz="1200" kern="0">
              <a:solidFill>
                <a:srgbClr val="000000"/>
              </a:solidFill>
              <a:latin typeface="+mn-lt"/>
              <a:cs typeface="+mn-cs"/>
            </a:endParaRPr>
          </a:p>
        </p:txBody>
      </p:sp>
      <p:sp>
        <p:nvSpPr>
          <p:cNvPr id="99" name="Rectangle 98"/>
          <p:cNvSpPr>
            <a:spLocks noChangeArrowheads="1"/>
          </p:cNvSpPr>
          <p:nvPr/>
        </p:nvSpPr>
        <p:spPr bwMode="auto">
          <a:xfrm>
            <a:off x="3551238" y="5873750"/>
            <a:ext cx="5440362" cy="307777"/>
          </a:xfrm>
          <a:prstGeom prst="rect">
            <a:avLst/>
          </a:prstGeom>
          <a:noFill/>
          <a:ln w="9525">
            <a:noFill/>
            <a:miter lim="800000"/>
          </a:ln>
        </p:spPr>
        <p:txBody>
          <a:bodyPr>
            <a:spAutoFit/>
          </a:bodyPr>
          <a:lstStyle/>
          <a:p>
            <a:pPr algn="just"/>
            <a:r>
              <a:rPr lang="vi-VN" sz="1400" b="1" dirty="0">
                <a:solidFill>
                  <a:srgbClr val="C00000"/>
                </a:solidFill>
              </a:rPr>
              <a:t>Chương </a:t>
            </a:r>
            <a:r>
              <a:rPr lang="en-US" sz="1400" b="1" dirty="0" smtClean="0">
                <a:solidFill>
                  <a:srgbClr val="C00000"/>
                </a:solidFill>
              </a:rPr>
              <a:t>VIII</a:t>
            </a:r>
            <a:r>
              <a:rPr lang="vi-VN" sz="1400" b="1" dirty="0" smtClean="0">
                <a:solidFill>
                  <a:srgbClr val="C00000"/>
                </a:solidFill>
              </a:rPr>
              <a:t>.</a:t>
            </a:r>
            <a:r>
              <a:rPr lang="vi-VN" sz="1400" b="1" dirty="0" smtClean="0">
                <a:solidFill>
                  <a:srgbClr val="002060"/>
                </a:solidFill>
              </a:rPr>
              <a:t> </a:t>
            </a:r>
            <a:r>
              <a:rPr lang="vi-VN" sz="1400" b="1" dirty="0">
                <a:solidFill>
                  <a:srgbClr val="002060"/>
                </a:solidFill>
              </a:rPr>
              <a:t>Điều khoản thi hành </a:t>
            </a:r>
            <a:r>
              <a:rPr lang="en-US" sz="1400" b="1" dirty="0">
                <a:solidFill>
                  <a:srgbClr val="00B050"/>
                </a:solidFill>
              </a:rPr>
              <a:t>(t</a:t>
            </a:r>
            <a:r>
              <a:rPr lang="vi-VN" sz="1400" b="1" dirty="0">
                <a:solidFill>
                  <a:srgbClr val="00B050"/>
                </a:solidFill>
              </a:rPr>
              <a:t>ừ Đ</a:t>
            </a:r>
            <a:r>
              <a:rPr lang="en-US" sz="1400" b="1" dirty="0" err="1">
                <a:solidFill>
                  <a:srgbClr val="00B050"/>
                </a:solidFill>
              </a:rPr>
              <a:t>iều</a:t>
            </a:r>
            <a:r>
              <a:rPr lang="vi-VN" sz="1400" b="1" dirty="0">
                <a:solidFill>
                  <a:srgbClr val="00B050"/>
                </a:solidFill>
              </a:rPr>
              <a:t> </a:t>
            </a:r>
            <a:r>
              <a:rPr lang="en-US" sz="1400" b="1" dirty="0">
                <a:solidFill>
                  <a:srgbClr val="00B050"/>
                </a:solidFill>
              </a:rPr>
              <a:t>52</a:t>
            </a:r>
            <a:r>
              <a:rPr lang="vi-VN" sz="1400" b="1" dirty="0">
                <a:solidFill>
                  <a:srgbClr val="00B050"/>
                </a:solidFill>
              </a:rPr>
              <a:t> đến Đ</a:t>
            </a:r>
            <a:r>
              <a:rPr lang="en-US" sz="1400" b="1" dirty="0" err="1">
                <a:solidFill>
                  <a:srgbClr val="00B050"/>
                </a:solidFill>
              </a:rPr>
              <a:t>iều</a:t>
            </a:r>
            <a:r>
              <a:rPr lang="vi-VN" sz="1400" b="1" dirty="0">
                <a:solidFill>
                  <a:srgbClr val="00B050"/>
                </a:solidFill>
              </a:rPr>
              <a:t> </a:t>
            </a:r>
            <a:r>
              <a:rPr lang="en-US" sz="1400" b="1" dirty="0">
                <a:solidFill>
                  <a:srgbClr val="00B050"/>
                </a:solidFill>
              </a:rPr>
              <a:t>54)</a:t>
            </a:r>
          </a:p>
        </p:txBody>
      </p:sp>
      <p:cxnSp>
        <p:nvCxnSpPr>
          <p:cNvPr id="100" name="Straight Arrow Connector 99"/>
          <p:cNvCxnSpPr/>
          <p:nvPr/>
        </p:nvCxnSpPr>
        <p:spPr>
          <a:xfrm>
            <a:off x="2743200" y="1143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600200" y="1143000"/>
            <a:ext cx="1143000" cy="1162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743200" y="1905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2743200" y="25908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535238" y="3276600"/>
            <a:ext cx="8175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2514600" y="39624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743200" y="46482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743200" y="5334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743200" y="60198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00200" y="4800600"/>
            <a:ext cx="1143000" cy="122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057400" y="4572000"/>
            <a:ext cx="685800" cy="774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30450" y="4216400"/>
            <a:ext cx="412750" cy="44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057400" y="1890713"/>
            <a:ext cx="688975" cy="700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400300" y="2590800"/>
            <a:ext cx="342900" cy="349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2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animBg="1"/>
      <p:bldP spid="9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295400"/>
          </a:xfrm>
        </p:spPr>
        <p:txBody>
          <a:bodyPr/>
          <a:lstStyle/>
          <a:p>
            <a:pPr algn="ctr">
              <a:defRPr/>
            </a:pPr>
            <a:r>
              <a:rPr lang="en-US" sz="3600" smtClean="0">
                <a:solidFill>
                  <a:srgbClr val="FF0000"/>
                </a:solidFill>
                <a:latin typeface="Times New Roman" pitchFamily="18" charset="0"/>
                <a:cs typeface="Times New Roman" pitchFamily="18" charset="0"/>
              </a:rPr>
              <a:t>14 ĐIỂM MỚI THÔNG TƯ </a:t>
            </a:r>
            <a:br>
              <a:rPr lang="en-US" sz="3600" smtClean="0">
                <a:solidFill>
                  <a:srgbClr val="FF0000"/>
                </a:solidFill>
                <a:latin typeface="Times New Roman" pitchFamily="18" charset="0"/>
                <a:cs typeface="Times New Roman" pitchFamily="18" charset="0"/>
              </a:rPr>
            </a:br>
            <a:r>
              <a:rPr lang="en-US" sz="3600" smtClean="0">
                <a:solidFill>
                  <a:srgbClr val="FF0000"/>
                </a:solidFill>
                <a:latin typeface="Times New Roman" pitchFamily="18" charset="0"/>
                <a:cs typeface="Times New Roman" pitchFamily="18" charset="0"/>
              </a:rPr>
              <a:t>SỐ 12/2019/TT-BNV CỦA BỘ NỘI VỤ</a:t>
            </a:r>
          </a:p>
        </p:txBody>
      </p:sp>
      <p:sp>
        <p:nvSpPr>
          <p:cNvPr id="8" name="Rounded Rectangle 7"/>
          <p:cNvSpPr/>
          <p:nvPr/>
        </p:nvSpPr>
        <p:spPr bwMode="auto">
          <a:xfrm>
            <a:off x="1600200" y="1447800"/>
            <a:ext cx="6324600" cy="1752600"/>
          </a:xfrm>
          <a:prstGeom prst="roundRect">
            <a:avLst/>
          </a:prstGeom>
          <a:solidFill>
            <a:schemeClr val="accent1">
              <a:lumMod val="20000"/>
              <a:lumOff val="80000"/>
            </a:schemeClr>
          </a:solidFill>
          <a:ln w="57150">
            <a:solidFill>
              <a:schemeClr val="accent1">
                <a:lumMod val="75000"/>
              </a:schemeClr>
            </a:solidFill>
          </a:ln>
          <a:effectLst/>
          <a:extLst/>
        </p:spPr>
        <p:txBody>
          <a:bodyPr wrap="none" anchor="ctr"/>
          <a:lstStyle/>
          <a:p>
            <a:pPr algn="ctr">
              <a:defRPr/>
            </a:pPr>
            <a:r>
              <a:rPr lang="en-US" sz="2200" b="1" u="sng" dirty="0">
                <a:latin typeface="Times New Roman" pitchFamily="18" charset="0"/>
                <a:cs typeface="Times New Roman" pitchFamily="18" charset="0"/>
              </a:rPr>
              <a:t>ĐIỂM 1</a:t>
            </a:r>
          </a:p>
          <a:p>
            <a:pPr algn="ctr">
              <a:defRPr/>
            </a:pPr>
            <a:r>
              <a:rPr lang="vi-VN" sz="2200" b="1" dirty="0">
                <a:latin typeface="Times New Roman" pitchFamily="18" charset="0"/>
                <a:cs typeface="Times New Roman" pitchFamily="18" charset="0"/>
              </a:rPr>
              <a:t>Phân biệt rõ</a:t>
            </a:r>
            <a:r>
              <a:rPr lang="en-US" sz="2200" b="1" dirty="0">
                <a:latin typeface="Times New Roman" pitchFamily="18" charset="0"/>
                <a:cs typeface="Times New Roman" pitchFamily="18" charset="0"/>
              </a:rPr>
              <a:t> </a:t>
            </a:r>
            <a:r>
              <a:rPr lang="vi-VN" sz="2200" b="1" dirty="0">
                <a:latin typeface="Times New Roman" pitchFamily="18" charset="0"/>
                <a:cs typeface="Times New Roman" pitchFamily="18" charset="0"/>
              </a:rPr>
              <a:t>các danh hiệu thi đua cấp Nhà nước </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vi-VN" sz="2200" b="1" dirty="0">
                <a:latin typeface="Times New Roman" pitchFamily="18" charset="0"/>
                <a:cs typeface="Times New Roman" pitchFamily="18" charset="0"/>
              </a:rPr>
              <a:t>và hình thức khen thưởng cấp Nhà nước</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vi-VN" sz="2200" b="1" dirty="0">
                <a:solidFill>
                  <a:srgbClr val="3333FF"/>
                </a:solidFill>
                <a:latin typeface="Times New Roman" pitchFamily="18" charset="0"/>
                <a:cs typeface="Times New Roman" pitchFamily="18" charset="0"/>
              </a:rPr>
              <a:t> (điểm a và b, khoản 1, Điều 1 Thông tư số 12)</a:t>
            </a:r>
            <a:r>
              <a:rPr lang="en-US" sz="2200" b="1" dirty="0">
                <a:solidFill>
                  <a:srgbClr val="3333FF"/>
                </a:solidFill>
                <a:latin typeface="Times New Roman" pitchFamily="18" charset="0"/>
                <a:cs typeface="Times New Roman" pitchFamily="18" charset="0"/>
              </a:rPr>
              <a:t> </a:t>
            </a:r>
          </a:p>
        </p:txBody>
      </p:sp>
      <p:sp>
        <p:nvSpPr>
          <p:cNvPr id="9" name="Rounded Rectangle 8"/>
          <p:cNvSpPr/>
          <p:nvPr/>
        </p:nvSpPr>
        <p:spPr bwMode="auto">
          <a:xfrm>
            <a:off x="38100" y="4416425"/>
            <a:ext cx="5067300" cy="2209800"/>
          </a:xfrm>
          <a:prstGeom prst="roundRect">
            <a:avLst/>
          </a:prstGeom>
          <a:gradFill flip="none" rotWithShape="1">
            <a:gsLst>
              <a:gs pos="0">
                <a:schemeClr val="accent5">
                  <a:lumMod val="90000"/>
                  <a:tint val="66000"/>
                  <a:satMod val="160000"/>
                </a:schemeClr>
              </a:gs>
              <a:gs pos="50000">
                <a:schemeClr val="accent5">
                  <a:lumMod val="90000"/>
                  <a:tint val="44500"/>
                  <a:satMod val="160000"/>
                </a:schemeClr>
              </a:gs>
              <a:gs pos="100000">
                <a:schemeClr val="accent5">
                  <a:lumMod val="90000"/>
                  <a:tint val="23500"/>
                  <a:satMod val="160000"/>
                </a:schemeClr>
              </a:gs>
            </a:gsLst>
            <a:lin ang="16200000" scaled="1"/>
            <a:tileRect/>
          </a:gradFill>
          <a:ln w="57150">
            <a:solidFill>
              <a:schemeClr val="accent1">
                <a:lumMod val="75000"/>
              </a:schemeClr>
            </a:solidFill>
          </a:ln>
          <a:effectLst/>
          <a:extLst/>
        </p:spPr>
        <p:txBody>
          <a:bodyPr wrap="none" anchor="ctr"/>
          <a:lstStyle/>
          <a:p>
            <a:pPr algn="ctr">
              <a:defRPr/>
            </a:pPr>
            <a:r>
              <a:rPr lang="en-US" sz="2000" b="1" i="1" dirty="0" err="1">
                <a:solidFill>
                  <a:srgbClr val="000099"/>
                </a:solidFill>
                <a:latin typeface="Times New Roman" pitchFamily="18" charset="0"/>
                <a:cs typeface="Times New Roman" pitchFamily="18" charset="0"/>
              </a:rPr>
              <a:t>Các</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hình</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thức</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khen</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thưởng</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cấp</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Nhà</a:t>
            </a:r>
            <a:r>
              <a:rPr lang="en-US" sz="2000" b="1" i="1" dirty="0">
                <a:solidFill>
                  <a:srgbClr val="000099"/>
                </a:solidFill>
                <a:latin typeface="Times New Roman" pitchFamily="18" charset="0"/>
                <a:cs typeface="Times New Roman" pitchFamily="18" charset="0"/>
              </a:rPr>
              <a:t> </a:t>
            </a:r>
            <a:r>
              <a:rPr lang="en-US" sz="2000" b="1" i="1" dirty="0" err="1">
                <a:solidFill>
                  <a:srgbClr val="000099"/>
                </a:solidFill>
                <a:latin typeface="Times New Roman" pitchFamily="18" charset="0"/>
                <a:cs typeface="Times New Roman" pitchFamily="18" charset="0"/>
              </a:rPr>
              <a:t>nước</a:t>
            </a:r>
            <a:endParaRPr lang="en-US" sz="2000" b="1" i="1" dirty="0">
              <a:solidFill>
                <a:srgbClr val="000099"/>
              </a:solidFill>
              <a:latin typeface="Times New Roman" pitchFamily="18" charset="0"/>
              <a:cs typeface="Times New Roman" pitchFamily="18" charset="0"/>
            </a:endParaRPr>
          </a:p>
          <a:p>
            <a:pPr algn="ctr">
              <a:defRPr/>
            </a:pPr>
            <a:r>
              <a:rPr lang="en-US" sz="2000" b="1" i="1" dirty="0" err="1">
                <a:solidFill>
                  <a:srgbClr val="000099"/>
                </a:solidFill>
                <a:latin typeface="Times New Roman" pitchFamily="18" charset="0"/>
                <a:cs typeface="Times New Roman" pitchFamily="18" charset="0"/>
              </a:rPr>
              <a:t>gồm</a:t>
            </a:r>
            <a:r>
              <a:rPr lang="en-US" sz="2000" b="1" i="1" dirty="0">
                <a:solidFill>
                  <a:srgbClr val="000099"/>
                </a:solidFill>
                <a:latin typeface="Times New Roman" pitchFamily="18" charset="0"/>
                <a:cs typeface="Times New Roman" pitchFamily="18" charset="0"/>
              </a:rPr>
              <a:t>: </a:t>
            </a:r>
            <a:r>
              <a:rPr lang="en-US" sz="2000" b="1" i="1" dirty="0" err="1">
                <a:latin typeface="Times New Roman" pitchFamily="18" charset="0"/>
                <a:cs typeface="Times New Roman" pitchFamily="18" charset="0"/>
              </a:rPr>
              <a:t>Huân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Huy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danhhiệu</a:t>
            </a:r>
            <a:r>
              <a:rPr lang="en-US" sz="2000" b="1" i="1" dirty="0">
                <a:latin typeface="Times New Roman" pitchFamily="18" charset="0"/>
                <a:cs typeface="Times New Roman" pitchFamily="18" charset="0"/>
              </a:rPr>
              <a:t/>
            </a:r>
            <a:br>
              <a:rPr lang="en-US" sz="2000" b="1" i="1" dirty="0">
                <a:latin typeface="Times New Roman" pitchFamily="18" charset="0"/>
                <a:cs typeface="Times New Roman" pitchFamily="18" charset="0"/>
              </a:rPr>
            </a:b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Hồ</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a:t>
            </a:r>
            <a:r>
              <a:rPr lang="en-US" sz="2000" b="1" i="1" dirty="0">
                <a:latin typeface="Times New Roman" pitchFamily="18" charset="0"/>
                <a:cs typeface="Times New Roman" pitchFamily="18" charset="0"/>
              </a:rPr>
              <a:t> Minh, </a:t>
            </a:r>
          </a:p>
          <a:p>
            <a:pPr algn="ctr">
              <a:defRPr/>
            </a:pP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thưởng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a:t>
            </a:r>
            <a:br>
              <a:rPr lang="en-US" sz="2000" b="1" i="1" dirty="0">
                <a:latin typeface="Times New Roman" pitchFamily="18" charset="0"/>
                <a:cs typeface="Times New Roman" pitchFamily="18" charset="0"/>
              </a:rPr>
            </a:b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khen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Thủ</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tướng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phủ</a:t>
            </a:r>
            <a:r>
              <a:rPr lang="en-US" sz="2000" b="1" i="1" dirty="0">
                <a:latin typeface="Times New Roman" pitchFamily="18" charset="0"/>
                <a:cs typeface="Times New Roman" pitchFamily="18" charset="0"/>
              </a:rPr>
              <a:t>.</a:t>
            </a:r>
          </a:p>
        </p:txBody>
      </p:sp>
      <p:sp>
        <p:nvSpPr>
          <p:cNvPr id="10" name="Rounded Rectangle 9"/>
          <p:cNvSpPr/>
          <p:nvPr/>
        </p:nvSpPr>
        <p:spPr bwMode="auto">
          <a:xfrm>
            <a:off x="5486400" y="4495800"/>
            <a:ext cx="3505200" cy="2130425"/>
          </a:xfrm>
          <a:prstGeom prst="roundRect">
            <a:avLst/>
          </a:prstGeom>
          <a:gradFill flip="none" rotWithShape="1">
            <a:gsLst>
              <a:gs pos="0">
                <a:schemeClr val="accent5">
                  <a:lumMod val="90000"/>
                  <a:tint val="66000"/>
                  <a:satMod val="160000"/>
                </a:schemeClr>
              </a:gs>
              <a:gs pos="50000">
                <a:schemeClr val="accent5">
                  <a:lumMod val="90000"/>
                  <a:tint val="44500"/>
                  <a:satMod val="160000"/>
                </a:schemeClr>
              </a:gs>
              <a:gs pos="100000">
                <a:schemeClr val="accent5">
                  <a:lumMod val="90000"/>
                  <a:tint val="23500"/>
                  <a:satMod val="160000"/>
                </a:schemeClr>
              </a:gs>
            </a:gsLst>
            <a:lin ang="16200000" scaled="1"/>
            <a:tileRect/>
          </a:gradFill>
          <a:ln w="57150">
            <a:solidFill>
              <a:schemeClr val="accent1">
                <a:lumMod val="75000"/>
              </a:schemeClr>
            </a:solidFill>
          </a:ln>
          <a:effectLst/>
          <a:extLst/>
        </p:spPr>
        <p:txBody>
          <a:bodyPr wrap="none" anchor="ctr"/>
          <a:lstStyle/>
          <a:p>
            <a:pPr algn="ctr">
              <a:defRPr/>
            </a:pPr>
            <a:r>
              <a:rPr lang="en-US" sz="2200" b="1" i="1" dirty="0" err="1">
                <a:solidFill>
                  <a:srgbClr val="000099"/>
                </a:solidFill>
                <a:latin typeface="Times New Roman" pitchFamily="18" charset="0"/>
                <a:cs typeface="Times New Roman" pitchFamily="18" charset="0"/>
              </a:rPr>
              <a:t>Các</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danh</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hiệu</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thi</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đua</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cấp</a:t>
            </a:r>
            <a:r>
              <a:rPr lang="en-US" sz="2200" b="1" i="1" dirty="0">
                <a:solidFill>
                  <a:srgbClr val="000099"/>
                </a:solidFill>
                <a:latin typeface="Times New Roman" pitchFamily="18" charset="0"/>
                <a:cs typeface="Times New Roman" pitchFamily="18" charset="0"/>
              </a:rPr>
              <a:t> </a:t>
            </a:r>
            <a:br>
              <a:rPr lang="en-US" sz="2200" b="1" i="1" dirty="0">
                <a:solidFill>
                  <a:srgbClr val="000099"/>
                </a:solidFill>
                <a:latin typeface="Times New Roman" pitchFamily="18" charset="0"/>
                <a:cs typeface="Times New Roman" pitchFamily="18" charset="0"/>
              </a:rPr>
            </a:br>
            <a:r>
              <a:rPr lang="en-US" sz="2200" b="1" i="1" dirty="0" err="1">
                <a:solidFill>
                  <a:srgbClr val="000099"/>
                </a:solidFill>
                <a:latin typeface="Times New Roman" pitchFamily="18" charset="0"/>
                <a:cs typeface="Times New Roman" pitchFamily="18" charset="0"/>
              </a:rPr>
              <a:t>Nhà</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nước</a:t>
            </a:r>
            <a:r>
              <a:rPr lang="en-US" sz="2200" b="1" i="1" dirty="0">
                <a:solidFill>
                  <a:srgbClr val="000099"/>
                </a:solidFill>
                <a:latin typeface="Times New Roman" pitchFamily="18" charset="0"/>
                <a:cs typeface="Times New Roman" pitchFamily="18" charset="0"/>
              </a:rPr>
              <a:t>, </a:t>
            </a:r>
            <a:r>
              <a:rPr lang="en-US" sz="2200" b="1" i="1" dirty="0" err="1">
                <a:solidFill>
                  <a:srgbClr val="000099"/>
                </a:solidFill>
                <a:latin typeface="Times New Roman" pitchFamily="18" charset="0"/>
                <a:cs typeface="Times New Roman" pitchFamily="18" charset="0"/>
              </a:rPr>
              <a:t>gồm</a:t>
            </a:r>
            <a:r>
              <a:rPr lang="en-US" sz="2200" b="1" i="1" dirty="0">
                <a:solidFill>
                  <a:srgbClr val="000099"/>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Cờ</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đua</a:t>
            </a:r>
            <a:r>
              <a:rPr lang="en-US" sz="2200" b="1" i="1" dirty="0">
                <a:latin typeface="Times New Roman" pitchFamily="18" charset="0"/>
                <a:cs typeface="Times New Roman" pitchFamily="18" charset="0"/>
              </a:rPr>
              <a:t/>
            </a:r>
            <a:br>
              <a:rPr lang="en-US" sz="2200" b="1" i="1" dirty="0">
                <a:latin typeface="Times New Roman" pitchFamily="18" charset="0"/>
                <a:cs typeface="Times New Roman" pitchFamily="18" charset="0"/>
              </a:rPr>
            </a:b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của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Chính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phủ</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Chiến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sĩ</a:t>
            </a:r>
            <a:r>
              <a:rPr lang="en-US" sz="2200" b="1" i="1" dirty="0">
                <a:latin typeface="Times New Roman" pitchFamily="18" charset="0"/>
                <a:cs typeface="Times New Roman" pitchFamily="18" charset="0"/>
              </a:rPr>
              <a:t> </a:t>
            </a:r>
            <a:br>
              <a:rPr lang="en-US" sz="2200" b="1" i="1" dirty="0">
                <a:latin typeface="Times New Roman" pitchFamily="18" charset="0"/>
                <a:cs typeface="Times New Roman" pitchFamily="18" charset="0"/>
              </a:rPr>
            </a:br>
            <a:r>
              <a:rPr lang="en-US" sz="2200" b="1" i="1" dirty="0" err="1">
                <a:latin typeface="Times New Roman" pitchFamily="18" charset="0"/>
                <a:cs typeface="Times New Roman" pitchFamily="18" charset="0"/>
              </a:rPr>
              <a:t>thi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đua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toàn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quốc</a:t>
            </a:r>
            <a:r>
              <a:rPr lang="en-US" sz="2200" b="1" i="1" dirty="0">
                <a:latin typeface="Times New Roman" pitchFamily="18" charset="0"/>
                <a:cs typeface="Times New Roman" pitchFamily="18" charset="0"/>
              </a:rPr>
              <a:t>.</a:t>
            </a:r>
          </a:p>
        </p:txBody>
      </p:sp>
      <p:sp>
        <p:nvSpPr>
          <p:cNvPr id="11" name="Freeform 9"/>
          <p:cNvSpPr>
            <a:spLocks/>
          </p:cNvSpPr>
          <p:nvPr/>
        </p:nvSpPr>
        <p:spPr bwMode="gray">
          <a:xfrm flipH="1">
            <a:off x="5911850" y="3254375"/>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lumMod val="60000"/>
              <a:lumOff val="40000"/>
            </a:schemeClr>
          </a:solidFill>
          <a:ln>
            <a:noFill/>
          </a:ln>
          <a:extLst/>
        </p:spPr>
        <p:txBody>
          <a:bodyPr/>
          <a:lstStyle/>
          <a:p>
            <a:pPr>
              <a:defRPr/>
            </a:pPr>
            <a:endParaRPr lang="en-US"/>
          </a:p>
        </p:txBody>
      </p:sp>
      <p:sp>
        <p:nvSpPr>
          <p:cNvPr id="12" name="Freeform 7"/>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lumMod val="60000"/>
              <a:lumOff val="40000"/>
            </a:schemeClr>
          </a:solidFill>
          <a:ln>
            <a:noFill/>
          </a:ln>
          <a:extLst/>
        </p:spPr>
        <p:txBody>
          <a:bodyPr/>
          <a:lstStyle/>
          <a:p>
            <a:pPr>
              <a:defRPr/>
            </a:pPr>
            <a:endParaRPr lang="en-US"/>
          </a:p>
        </p:txBody>
      </p:sp>
    </p:spTree>
    <p:extLst>
      <p:ext uri="{BB962C8B-B14F-4D97-AF65-F5344CB8AC3E}">
        <p14:creationId xmlns:p14="http://schemas.microsoft.com/office/powerpoint/2010/main" val="3746007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707" y="76200"/>
            <a:ext cx="4846093" cy="4163136"/>
            <a:chOff x="3963" y="2524"/>
            <a:chExt cx="1400" cy="1316"/>
          </a:xfrm>
          <a:solidFill>
            <a:srgbClr val="92D050"/>
          </a:solidFill>
        </p:grpSpPr>
        <p:pic>
          <p:nvPicPr>
            <p:cNvPr id="7" name="Picture 7" descr="Picture2"/>
            <p:cNvPicPr>
              <a:picLocks noChangeAspect="1" noChangeArrowheads="1"/>
            </p:cNvPicPr>
            <p:nvPr/>
          </p:nvPicPr>
          <p:blipFill>
            <a:blip r:embed="rId2" cstate="print">
              <a:extLst/>
            </a:blip>
            <a:srcRect/>
            <a:stretch>
              <a:fillRect/>
            </a:stretch>
          </p:blipFill>
          <p:spPr bwMode="ltGray">
            <a:xfrm>
              <a:off x="3963" y="2524"/>
              <a:ext cx="1400" cy="752"/>
            </a:xfrm>
            <a:prstGeom prst="rect">
              <a:avLst/>
            </a:prstGeom>
            <a:grpFill/>
            <a:ln>
              <a:noFill/>
            </a:ln>
            <a:effectLst>
              <a:outerShdw dist="35921" dir="2700000" algn="ctr" rotWithShape="0">
                <a:srgbClr val="808080"/>
              </a:outerShdw>
            </a:effectLst>
            <a:extLst/>
          </p:spPr>
        </p:pic>
        <p:pic>
          <p:nvPicPr>
            <p:cNvPr id="8" name="Picture 8" descr="Picture2"/>
            <p:cNvPicPr>
              <a:picLocks noChangeAspect="1" noChangeArrowheads="1"/>
            </p:cNvPicPr>
            <p:nvPr/>
          </p:nvPicPr>
          <p:blipFill>
            <a:blip r:embed="rId2" cstate="print">
              <a:extLst/>
            </a:blip>
            <a:srcRect/>
            <a:stretch>
              <a:fillRect/>
            </a:stretch>
          </p:blipFill>
          <p:spPr bwMode="ltGray">
            <a:xfrm flipV="1">
              <a:off x="3963" y="3239"/>
              <a:ext cx="1400" cy="601"/>
            </a:xfrm>
            <a:prstGeom prst="rect">
              <a:avLst/>
            </a:prstGeom>
            <a:grpFill/>
            <a:ln>
              <a:noFill/>
            </a:ln>
            <a:effectLst>
              <a:outerShdw dist="35921" dir="2700000" algn="ctr" rotWithShape="0">
                <a:srgbClr val="808080"/>
              </a:outerShdw>
            </a:effectLst>
            <a:extLst/>
          </p:spPr>
        </p:pic>
      </p:grpSp>
      <p:sp>
        <p:nvSpPr>
          <p:cNvPr id="35843" name="Oval 6"/>
          <p:cNvSpPr>
            <a:spLocks noChangeArrowheads="1"/>
          </p:cNvSpPr>
          <p:nvPr/>
        </p:nvSpPr>
        <p:spPr bwMode="ltGray">
          <a:xfrm>
            <a:off x="4457700" y="896938"/>
            <a:ext cx="4705350" cy="5580062"/>
          </a:xfrm>
          <a:prstGeom prst="ellipse">
            <a:avLst/>
          </a:prstGeom>
          <a:solidFill>
            <a:srgbClr val="92D050"/>
          </a:solidFill>
          <a:ln w="57150">
            <a:solidFill>
              <a:srgbClr val="00B050"/>
            </a:solidFill>
            <a:round/>
            <a:headEnd/>
            <a:tailEnd/>
          </a:ln>
          <a:effectLst>
            <a:outerShdw dist="35921" dir="2700000" algn="ctr" rotWithShape="0">
              <a:schemeClr val="bg2"/>
            </a:outerShdw>
          </a:effectLst>
        </p:spPr>
        <p:txBody>
          <a:bodyPr wrap="none" anchor="ctr"/>
          <a:lstStyle/>
          <a:p>
            <a:pPr algn="just">
              <a:defRPr/>
            </a:pP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nhỏ</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mô</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nhỏ</a:t>
            </a:r>
            <a:r>
              <a:rPr lang="en-US" sz="2400" b="1" i="1" dirty="0">
                <a:latin typeface="Times New Roman" pitchFamily="18" charset="0"/>
                <a:cs typeface="Times New Roman" pitchFamily="18" charset="0"/>
              </a:rPr>
              <a:t> ở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bao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gồm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nhân</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cùng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nhiệm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vụ</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tổ</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xuất</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phòng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khoa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bệnh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viện</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cấp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huyện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bệnh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cấp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tỉnh</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tiểu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lượng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vũ</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trang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công</a:t>
            </a:r>
            <a:r>
              <a:rPr lang="en-US" sz="2400" b="1" i="1" dirty="0">
                <a:latin typeface="Times New Roman" pitchFamily="18" charset="0"/>
                <a:cs typeface="Times New Roman" pitchFamily="18" charset="0"/>
              </a:rPr>
              <a:t> an </a:t>
            </a:r>
            <a:r>
              <a:rPr lang="en-US" sz="2400" b="1" i="1" dirty="0" err="1">
                <a:latin typeface="Times New Roman" pitchFamily="18" charset="0"/>
                <a:cs typeface="Times New Roman" pitchFamily="18" charset="0"/>
              </a:rPr>
              <a:t>cấp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huyện</a:t>
            </a:r>
            <a:r>
              <a:rPr lang="en-US" sz="2400" b="1" i="1" dirty="0">
                <a:latin typeface="Times New Roman" pitchFamily="18" charset="0"/>
                <a:cs typeface="Times New Roman" pitchFamily="18" charset="0"/>
              </a:rPr>
              <a:t>.</a:t>
            </a:r>
            <a:r>
              <a:rPr lang="en-US" sz="2400" i="1" dirty="0"/>
              <a:t>..)”</a:t>
            </a:r>
            <a:endParaRPr lang="en-US" altLang="en-US" sz="2400" b="1" dirty="0">
              <a:latin typeface="Times New Roman" pitchFamily="18" charset="0"/>
              <a:cs typeface="Times New Roman" pitchFamily="18" charset="0"/>
            </a:endParaRPr>
          </a:p>
        </p:txBody>
      </p:sp>
      <p:sp>
        <p:nvSpPr>
          <p:cNvPr id="11" name="TextBox 4"/>
          <p:cNvSpPr txBox="1">
            <a:spLocks noChangeArrowheads="1"/>
          </p:cNvSpPr>
          <p:nvPr/>
        </p:nvSpPr>
        <p:spPr bwMode="auto">
          <a:xfrm>
            <a:off x="800100" y="877888"/>
            <a:ext cx="3657600" cy="3416300"/>
          </a:xfrm>
          <a:prstGeom prst="rect">
            <a:avLst/>
          </a:prstGeom>
          <a:noFill/>
          <a:ln w="9525">
            <a:noFill/>
            <a:miter lim="800000"/>
            <a:headEnd/>
            <a:tailEnd/>
          </a:ln>
        </p:spPr>
        <p:txBody>
          <a:bodyPr>
            <a:spAutoFit/>
          </a:bodyPr>
          <a:lstStyle/>
          <a:p>
            <a:pPr algn="ctr">
              <a:defRPr/>
            </a:pPr>
            <a:r>
              <a:rPr lang="en-US" sz="2400" b="1" u="sng" dirty="0">
                <a:solidFill>
                  <a:srgbClr val="002060"/>
                </a:solidFill>
                <a:latin typeface="Times New Roman" pitchFamily="18" charset="0"/>
                <a:cs typeface="Times New Roman" pitchFamily="18" charset="0"/>
              </a:rPr>
              <a:t>ĐIỂM 2</a:t>
            </a:r>
          </a:p>
          <a:p>
            <a:pPr algn="ctr">
              <a:defRPr/>
            </a:pPr>
            <a:endParaRPr lang="en-US" sz="2400" b="1" dirty="0">
              <a:solidFill>
                <a:srgbClr val="002060"/>
              </a:solidFill>
              <a:latin typeface="Times New Roman" pitchFamily="18" charset="0"/>
              <a:cs typeface="Times New Roman" pitchFamily="18" charset="0"/>
            </a:endParaRPr>
          </a:p>
          <a:p>
            <a:pPr algn="just">
              <a:defRPr/>
            </a:pPr>
            <a:r>
              <a:rPr lang="vi-VN" sz="2400" b="1" dirty="0">
                <a:solidFill>
                  <a:srgbClr val="C00000"/>
                </a:solidFill>
                <a:latin typeface="Times New Roman" pitchFamily="18" charset="0"/>
                <a:cs typeface="Times New Roman" pitchFamily="18" charset="0"/>
              </a:rPr>
              <a:t>Quy định cụ thể hơn về tập thể nhỏ </a:t>
            </a:r>
            <a:r>
              <a:rPr lang="vi-VN" sz="2400" b="1" dirty="0">
                <a:solidFill>
                  <a:srgbClr val="000099"/>
                </a:solidFill>
                <a:latin typeface="Times New Roman" pitchFamily="18" charset="0"/>
                <a:cs typeface="Times New Roman" pitchFamily="18" charset="0"/>
              </a:rPr>
              <a:t>(điểm c, khoản 1, Điều 1 Thông tư số 12)</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theo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đó</a:t>
            </a:r>
            <a:r>
              <a:rPr lang="en-US" sz="2400" b="1" dirty="0">
                <a:solidFill>
                  <a:srgbClr val="C00000"/>
                </a:solidFill>
                <a:latin typeface="Times New Roman" pitchFamily="18" charset="0"/>
                <a:cs typeface="Times New Roman" pitchFamily="18" charset="0"/>
              </a:rPr>
              <a:t>: </a:t>
            </a:r>
          </a:p>
          <a:p>
            <a:pPr algn="just">
              <a:defRPr/>
            </a:pPr>
            <a:endParaRPr lang="en-US" sz="2400" b="1" i="1" dirty="0">
              <a:solidFill>
                <a:schemeClr val="tx2">
                  <a:lumMod val="50000"/>
                </a:schemeClr>
              </a:solidFill>
              <a:latin typeface="Times New Roman" pitchFamily="18" charset="0"/>
              <a:cs typeface="Times New Roman" pitchFamily="18" charset="0"/>
            </a:endParaRPr>
          </a:p>
          <a:p>
            <a:pPr algn="just">
              <a:defRPr/>
            </a:pPr>
            <a:endParaRPr lang="en-US" sz="2400" dirty="0"/>
          </a:p>
          <a:p>
            <a:pPr algn="just">
              <a:defRPr/>
            </a:pPr>
            <a:endParaRPr lang="en-US" sz="2400" dirty="0">
              <a:latin typeface="Times New Roman" pitchFamily="18" charset="0"/>
              <a:cs typeface="Times New Roman" pitchFamily="18" charset="0"/>
            </a:endParaRPr>
          </a:p>
        </p:txBody>
      </p:sp>
      <p:pic>
        <p:nvPicPr>
          <p:cNvPr id="35845"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 y="4495800"/>
            <a:ext cx="1119188"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073650"/>
            <a:ext cx="1501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132263"/>
            <a:ext cx="111918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427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2971800"/>
            <a:ext cx="3124200" cy="3048000"/>
            <a:chOff x="2086" y="1314"/>
            <a:chExt cx="1691" cy="845"/>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grpSpPr>
        <p:sp>
          <p:nvSpPr>
            <p:cNvPr id="7" name="Oval 13"/>
            <p:cNvSpPr>
              <a:spLocks noChangeArrowheads="1"/>
            </p:cNvSpPr>
            <p:nvPr/>
          </p:nvSpPr>
          <p:spPr bwMode="gray">
            <a:xfrm>
              <a:off x="2086" y="1314"/>
              <a:ext cx="1691" cy="845"/>
            </a:xfrm>
            <a:prstGeom prst="ellipse">
              <a:avLst/>
            </a:prstGeom>
            <a:grp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8" name="Oval 14"/>
            <p:cNvSpPr>
              <a:spLocks noChangeArrowheads="1"/>
            </p:cNvSpPr>
            <p:nvPr/>
          </p:nvSpPr>
          <p:spPr bwMode="gray">
            <a:xfrm>
              <a:off x="2108" y="1319"/>
              <a:ext cx="1650" cy="824"/>
            </a:xfrm>
            <a:prstGeom prst="ellipse">
              <a:avLst/>
            </a:prstGeom>
            <a:solidFill>
              <a:srgbClr val="3333FF"/>
            </a:solid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9" name="Oval 15"/>
            <p:cNvSpPr>
              <a:spLocks noChangeArrowheads="1"/>
            </p:cNvSpPr>
            <p:nvPr/>
          </p:nvSpPr>
          <p:spPr bwMode="gray">
            <a:xfrm>
              <a:off x="2125" y="1327"/>
              <a:ext cx="1570" cy="770"/>
            </a:xfrm>
            <a:prstGeom prst="ellipse">
              <a:avLst/>
            </a:prstGeom>
            <a:solidFill>
              <a:srgbClr val="3333FF"/>
            </a:solid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sp>
          <p:nvSpPr>
            <p:cNvPr id="10" name="Oval 16"/>
            <p:cNvSpPr>
              <a:spLocks noChangeArrowheads="1"/>
            </p:cNvSpPr>
            <p:nvPr/>
          </p:nvSpPr>
          <p:spPr bwMode="gray">
            <a:xfrm>
              <a:off x="2208" y="1344"/>
              <a:ext cx="1415" cy="796"/>
            </a:xfrm>
            <a:prstGeom prst="ellipse">
              <a:avLst/>
            </a:prstGeom>
            <a:grp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grpSp>
      <p:grpSp>
        <p:nvGrpSpPr>
          <p:cNvPr id="3" name="Group 36"/>
          <p:cNvGrpSpPr>
            <a:grpSpLocks/>
          </p:cNvGrpSpPr>
          <p:nvPr/>
        </p:nvGrpSpPr>
        <p:grpSpPr bwMode="auto">
          <a:xfrm>
            <a:off x="4419600" y="2895600"/>
            <a:ext cx="3962400" cy="3581400"/>
            <a:chOff x="2086" y="1314"/>
            <a:chExt cx="1691" cy="845"/>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p:grpSpPr>
        <p:sp>
          <p:nvSpPr>
            <p:cNvPr id="15" name="Oval 40"/>
            <p:cNvSpPr>
              <a:spLocks noChangeArrowheads="1"/>
            </p:cNvSpPr>
            <p:nvPr/>
          </p:nvSpPr>
          <p:spPr bwMode="gray">
            <a:xfrm>
              <a:off x="2086" y="1314"/>
              <a:ext cx="1691" cy="845"/>
            </a:xfrm>
            <a:prstGeom prst="ellipse">
              <a:avLst/>
            </a:prstGeom>
            <a:grp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16" name="Oval 41"/>
            <p:cNvSpPr>
              <a:spLocks noChangeArrowheads="1"/>
            </p:cNvSpPr>
            <p:nvPr/>
          </p:nvSpPr>
          <p:spPr bwMode="gray">
            <a:xfrm>
              <a:off x="2108" y="1319"/>
              <a:ext cx="1650" cy="824"/>
            </a:xfrm>
            <a:prstGeom prst="ellipse">
              <a:avLst/>
            </a:prstGeom>
            <a:solidFill>
              <a:srgbClr val="3333FF"/>
            </a:solid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17" name="Oval 42"/>
            <p:cNvSpPr>
              <a:spLocks noChangeArrowheads="1"/>
            </p:cNvSpPr>
            <p:nvPr/>
          </p:nvSpPr>
          <p:spPr bwMode="gray">
            <a:xfrm>
              <a:off x="2125" y="1327"/>
              <a:ext cx="1570" cy="770"/>
            </a:xfrm>
            <a:prstGeom prst="ellipse">
              <a:avLst/>
            </a:prstGeom>
            <a:solidFill>
              <a:srgbClr val="3333FF"/>
            </a:solid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sp>
          <p:nvSpPr>
            <p:cNvPr id="18" name="Oval 43"/>
            <p:cNvSpPr>
              <a:spLocks noChangeArrowheads="1"/>
            </p:cNvSpPr>
            <p:nvPr/>
          </p:nvSpPr>
          <p:spPr bwMode="gray">
            <a:xfrm>
              <a:off x="2208" y="1344"/>
              <a:ext cx="1382" cy="624"/>
            </a:xfrm>
            <a:prstGeom prst="ellipse">
              <a:avLst/>
            </a:prstGeom>
            <a:grp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grpSp>
      <p:sp>
        <p:nvSpPr>
          <p:cNvPr id="36868" name="Rounded Rectangle 20"/>
          <p:cNvSpPr>
            <a:spLocks noChangeArrowheads="1"/>
          </p:cNvSpPr>
          <p:nvPr/>
        </p:nvSpPr>
        <p:spPr bwMode="auto">
          <a:xfrm>
            <a:off x="704850" y="228600"/>
            <a:ext cx="7677150" cy="1524000"/>
          </a:xfrm>
          <a:prstGeom prst="roundRect">
            <a:avLst>
              <a:gd name="adj" fmla="val 16667"/>
            </a:avLst>
          </a:prstGeom>
          <a:gradFill rotWithShape="1">
            <a:gsLst>
              <a:gs pos="0">
                <a:srgbClr val="97B8FF"/>
              </a:gs>
              <a:gs pos="50000">
                <a:srgbClr val="BFD2FF"/>
              </a:gs>
              <a:gs pos="100000">
                <a:srgbClr val="DFE8FF"/>
              </a:gs>
            </a:gsLst>
            <a:lin ang="10800000" scaled="1"/>
          </a:gradFill>
          <a:ln w="57150">
            <a:solidFill>
              <a:srgbClr val="3333FF"/>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200" b="1" u="sng">
                <a:solidFill>
                  <a:srgbClr val="002060"/>
                </a:solidFill>
                <a:latin typeface="Times New Roman" panose="02020603050405020304" pitchFamily="18" charset="0"/>
                <a:cs typeface="Times New Roman" panose="02020603050405020304" pitchFamily="18" charset="0"/>
              </a:rPr>
              <a:t>ĐIỂM 3</a:t>
            </a:r>
          </a:p>
          <a:p>
            <a:pPr algn="ctr" eaLnBrk="1" hangingPunct="1"/>
            <a:r>
              <a:rPr lang="en-US" sz="2200" b="1">
                <a:solidFill>
                  <a:schemeClr val="accent1"/>
                </a:solidFill>
                <a:latin typeface="Times New Roman" panose="02020603050405020304" pitchFamily="18" charset="0"/>
                <a:cs typeface="Times New Roman" panose="02020603050405020304" pitchFamily="18" charset="0"/>
              </a:rPr>
              <a:t>Thẩm quyền đánh giá, công nhận mức độ hoàn thành xuất sắc </a:t>
            </a:r>
            <a:br>
              <a:rPr lang="en-US" sz="2200" b="1">
                <a:solidFill>
                  <a:schemeClr val="accent1"/>
                </a:solidFill>
                <a:latin typeface="Times New Roman" panose="02020603050405020304" pitchFamily="18" charset="0"/>
                <a:cs typeface="Times New Roman" panose="02020603050405020304" pitchFamily="18" charset="0"/>
              </a:rPr>
            </a:br>
            <a:r>
              <a:rPr lang="en-US" sz="2200" b="1">
                <a:solidFill>
                  <a:schemeClr val="accent1"/>
                </a:solidFill>
                <a:latin typeface="Times New Roman" panose="02020603050405020304" pitchFamily="18" charset="0"/>
                <a:cs typeface="Times New Roman" panose="02020603050405020304" pitchFamily="18" charset="0"/>
              </a:rPr>
              <a:t>nhiệm vụ, phạm vi ảnh hưởng của thành tích khi đề nghị </a:t>
            </a:r>
            <a:br>
              <a:rPr lang="en-US" sz="2200" b="1">
                <a:solidFill>
                  <a:schemeClr val="accent1"/>
                </a:solidFill>
                <a:latin typeface="Times New Roman" panose="02020603050405020304" pitchFamily="18" charset="0"/>
                <a:cs typeface="Times New Roman" panose="02020603050405020304" pitchFamily="18" charset="0"/>
              </a:rPr>
            </a:br>
            <a:r>
              <a:rPr lang="en-US" sz="2200" b="1">
                <a:solidFill>
                  <a:schemeClr val="accent1"/>
                </a:solidFill>
                <a:latin typeface="Times New Roman" panose="02020603050405020304" pitchFamily="18" charset="0"/>
                <a:cs typeface="Times New Roman" panose="02020603050405020304" pitchFamily="18" charset="0"/>
              </a:rPr>
              <a:t>khen thưởng </a:t>
            </a:r>
            <a:r>
              <a:rPr lang="en-US" sz="2200" b="1">
                <a:solidFill>
                  <a:schemeClr val="tx2"/>
                </a:solidFill>
                <a:latin typeface="Times New Roman" panose="02020603050405020304" pitchFamily="18" charset="0"/>
                <a:cs typeface="Times New Roman" panose="02020603050405020304" pitchFamily="18" charset="0"/>
              </a:rPr>
              <a:t>(khoản 1, Điều 2 Thông tư số 12):</a:t>
            </a:r>
          </a:p>
        </p:txBody>
      </p:sp>
      <p:sp>
        <p:nvSpPr>
          <p:cNvPr id="36869" name="Rectangle 21"/>
          <p:cNvSpPr>
            <a:spLocks noChangeArrowheads="1"/>
          </p:cNvSpPr>
          <p:nvPr/>
        </p:nvSpPr>
        <p:spPr bwMode="auto">
          <a:xfrm>
            <a:off x="762000" y="396240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a:solidFill>
                  <a:srgbClr val="002060"/>
                </a:solidFill>
                <a:latin typeface="Times New Roman" panose="02020603050405020304" pitchFamily="18" charset="0"/>
                <a:cs typeface="Times New Roman" panose="02020603050405020304" pitchFamily="18" charset="0"/>
              </a:rPr>
              <a:t>Các hình thức khen thưởng</a:t>
            </a:r>
            <a:br>
              <a:rPr lang="en-US" sz="2400" b="1">
                <a:solidFill>
                  <a:srgbClr val="002060"/>
                </a:solidFill>
                <a:latin typeface="Times New Roman" panose="02020603050405020304" pitchFamily="18" charset="0"/>
                <a:cs typeface="Times New Roman" panose="02020603050405020304" pitchFamily="18" charset="0"/>
              </a:rPr>
            </a:br>
            <a:r>
              <a:rPr lang="en-US" sz="2400" b="1">
                <a:solidFill>
                  <a:srgbClr val="002060"/>
                </a:solidFill>
                <a:latin typeface="Times New Roman" panose="02020603050405020304" pitchFamily="18" charset="0"/>
                <a:cs typeface="Times New Roman" panose="02020603050405020304" pitchFamily="18" charset="0"/>
              </a:rPr>
              <a:t> cấp Nhà nước</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36870" name="Rectangle 22"/>
          <p:cNvSpPr>
            <a:spLocks noChangeArrowheads="1"/>
          </p:cNvSpPr>
          <p:nvPr/>
        </p:nvSpPr>
        <p:spPr bwMode="auto">
          <a:xfrm>
            <a:off x="5029200" y="3505200"/>
            <a:ext cx="251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a:solidFill>
                  <a:srgbClr val="002060"/>
                </a:solidFill>
                <a:latin typeface="Times New Roman" panose="02020603050405020304" pitchFamily="18" charset="0"/>
                <a:cs typeface="Times New Roman" panose="02020603050405020304" pitchFamily="18" charset="0"/>
              </a:rPr>
              <a:t>Các hình thức </a:t>
            </a:r>
            <a:br>
              <a:rPr lang="en-US" sz="2400" b="1">
                <a:solidFill>
                  <a:srgbClr val="002060"/>
                </a:solidFill>
                <a:latin typeface="Times New Roman" panose="02020603050405020304" pitchFamily="18" charset="0"/>
                <a:cs typeface="Times New Roman" panose="02020603050405020304" pitchFamily="18" charset="0"/>
              </a:rPr>
            </a:br>
            <a:r>
              <a:rPr lang="en-US" sz="2400" b="1">
                <a:solidFill>
                  <a:srgbClr val="002060"/>
                </a:solidFill>
                <a:latin typeface="Times New Roman" panose="02020603050405020304" pitchFamily="18" charset="0"/>
                <a:cs typeface="Times New Roman" panose="02020603050405020304" pitchFamily="18" charset="0"/>
              </a:rPr>
              <a:t>khen thưởng thuộc thẩm quyền của bộ, ban, ngành, tỉnh</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36871" name="Freeform 7"/>
          <p:cNvSpPr>
            <a:spLocks/>
          </p:cNvSpPr>
          <p:nvPr/>
        </p:nvSpPr>
        <p:spPr bwMode="gray">
          <a:xfrm>
            <a:off x="2895600" y="1828800"/>
            <a:ext cx="903288" cy="1900238"/>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9"/>
          <p:cNvSpPr>
            <a:spLocks/>
          </p:cNvSpPr>
          <p:nvPr/>
        </p:nvSpPr>
        <p:spPr bwMode="gray">
          <a:xfrm flipH="1">
            <a:off x="4038600" y="1752600"/>
            <a:ext cx="931863" cy="2027238"/>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870270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bwMode="auto">
          <a:xfrm>
            <a:off x="1752600" y="0"/>
            <a:ext cx="7162800" cy="3352800"/>
          </a:xfrm>
          <a:prstGeom prst="rightArrow">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b="1" dirty="0">
              <a:solidFill>
                <a:schemeClr val="tx1"/>
              </a:solidFill>
            </a:endParaRPr>
          </a:p>
        </p:txBody>
      </p:sp>
      <p:sp>
        <p:nvSpPr>
          <p:cNvPr id="37891" name="Rectangle 7"/>
          <p:cNvSpPr>
            <a:spLocks noChangeArrowheads="1"/>
          </p:cNvSpPr>
          <p:nvPr/>
        </p:nvSpPr>
        <p:spPr bwMode="auto">
          <a:xfrm>
            <a:off x="1905000" y="838200"/>
            <a:ext cx="632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200" b="1">
                <a:solidFill>
                  <a:srgbClr val="FF0000"/>
                </a:solidFill>
                <a:latin typeface="Times New Roman" panose="02020603050405020304" pitchFamily="18" charset="0"/>
                <a:cs typeface="Times New Roman" panose="02020603050405020304" pitchFamily="18" charset="0"/>
              </a:rPr>
              <a:t>- Đối với các hình thức khen thưởng cấp Nhà nước:</a:t>
            </a:r>
            <a:r>
              <a:rPr lang="en-US" sz="2200">
                <a:solidFill>
                  <a:srgbClr val="FF0000"/>
                </a:solidFill>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việc đánh giá, công nhận thành tích và đề nghị cấp trên khen thưởng do Người đứng đầu bộ, ban, ngành, tỉnh thực hiện và chịu trách nhiệm trước pháp luật.</a:t>
            </a:r>
          </a:p>
        </p:txBody>
      </p:sp>
      <p:pic>
        <p:nvPicPr>
          <p:cNvPr id="37892" name="Picture 2" descr="https://lh3.googleusercontent.com/-kKyDJuc4MmU/WsHGSVlbycI/AAAAAAAABR4/u_j7n2lfXWYe1r5Bazd5ahThXjpmNYh3wCHMYCw/2-mau_slide_powerpoint_dep_ctu.vn_(1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 y="793750"/>
            <a:ext cx="20097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bwMode="auto">
          <a:xfrm>
            <a:off x="0" y="2895600"/>
            <a:ext cx="6019800" cy="3962400"/>
          </a:xfrm>
          <a:prstGeom prst="rightArrow">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endParaRPr lang="en-US" b="1">
              <a:solidFill>
                <a:schemeClr val="tx1"/>
              </a:solidFill>
            </a:endParaRPr>
          </a:p>
        </p:txBody>
      </p:sp>
      <p:sp>
        <p:nvSpPr>
          <p:cNvPr id="37894" name="Rectangle 10"/>
          <p:cNvSpPr>
            <a:spLocks noChangeArrowheads="1"/>
          </p:cNvSpPr>
          <p:nvPr/>
        </p:nvSpPr>
        <p:spPr bwMode="auto">
          <a:xfrm>
            <a:off x="0" y="3886200"/>
            <a:ext cx="5181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200">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Đối với các hình thức khen thưởng thuộc thẩm quyền của bộ, ban, ngành, tỉnh</a:t>
            </a:r>
            <a:r>
              <a:rPr lang="en-US" sz="2200">
                <a:solidFill>
                  <a:srgbClr val="FF0000"/>
                </a:solidFill>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việc đánh giá, công nhận mức độ hoàn thành xuất sắc nhiệm vụ, phạm vi ảnh hưởng của các thành tích do bộ, ban, ngành, tỉnh quy định.</a:t>
            </a:r>
          </a:p>
        </p:txBody>
      </p:sp>
      <p:pic>
        <p:nvPicPr>
          <p:cNvPr id="37895" name="Picture 30" descr="http://ppt.wz51z.com/EC3/CD10/animations/nature/trees/fall_leaves_branch_sw_a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2238"/>
            <a:ext cx="29718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Sequential Access Storage 7"/>
          <p:cNvSpPr/>
          <p:nvPr/>
        </p:nvSpPr>
        <p:spPr bwMode="auto">
          <a:xfrm>
            <a:off x="6324600" y="2743200"/>
            <a:ext cx="2819400" cy="3810000"/>
          </a:xfrm>
          <a:prstGeom prst="flowChartMagneticTape">
            <a:avLst/>
          </a:prstGeom>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vi-VN" b="1" dirty="0">
                <a:solidFill>
                  <a:srgbClr val="000099"/>
                </a:solidFill>
              </a:rPr>
              <a:t>Thủ tưởng </a:t>
            </a:r>
            <a:r>
              <a:rPr lang="en-US" b="1" dirty="0">
                <a:solidFill>
                  <a:srgbClr val="000099"/>
                </a:solidFill>
              </a:rPr>
              <a:t/>
            </a:r>
            <a:br>
              <a:rPr lang="en-US" b="1" dirty="0">
                <a:solidFill>
                  <a:srgbClr val="000099"/>
                </a:solidFill>
              </a:rPr>
            </a:br>
            <a:r>
              <a:rPr lang="vi-VN" b="1" dirty="0">
                <a:solidFill>
                  <a:srgbClr val="000099"/>
                </a:solidFill>
              </a:rPr>
              <a:t>các cơ quan, đơn vị </a:t>
            </a:r>
            <a:r>
              <a:rPr lang="en-US" b="1" dirty="0">
                <a:solidFill>
                  <a:srgbClr val="000099"/>
                </a:solidFill>
              </a:rPr>
              <a:t/>
            </a:r>
            <a:br>
              <a:rPr lang="en-US" b="1" dirty="0">
                <a:solidFill>
                  <a:srgbClr val="000099"/>
                </a:solidFill>
              </a:rPr>
            </a:br>
            <a:r>
              <a:rPr lang="vi-VN" b="1" dirty="0">
                <a:solidFill>
                  <a:srgbClr val="000099"/>
                </a:solidFill>
              </a:rPr>
              <a:t>thuộc thành phố </a:t>
            </a:r>
            <a:r>
              <a:rPr lang="en-US" b="1" dirty="0">
                <a:solidFill>
                  <a:srgbClr val="000099"/>
                </a:solidFill>
              </a:rPr>
              <a:t/>
            </a:r>
            <a:br>
              <a:rPr lang="en-US" b="1" dirty="0">
                <a:solidFill>
                  <a:srgbClr val="000099"/>
                </a:solidFill>
              </a:rPr>
            </a:br>
            <a:r>
              <a:rPr lang="vi-VN" b="1" dirty="0">
                <a:solidFill>
                  <a:srgbClr val="000099"/>
                </a:solidFill>
              </a:rPr>
              <a:t>chịu trách nhiệm </a:t>
            </a:r>
            <a:r>
              <a:rPr lang="en-US" b="1" dirty="0">
                <a:solidFill>
                  <a:srgbClr val="000099"/>
                </a:solidFill>
              </a:rPr>
              <a:t/>
            </a:r>
            <a:br>
              <a:rPr lang="en-US" b="1" dirty="0">
                <a:solidFill>
                  <a:srgbClr val="000099"/>
                </a:solidFill>
              </a:rPr>
            </a:br>
            <a:r>
              <a:rPr lang="vi-VN" b="1" dirty="0">
                <a:solidFill>
                  <a:srgbClr val="000099"/>
                </a:solidFill>
              </a:rPr>
              <a:t>đánh giá, </a:t>
            </a:r>
            <a:r>
              <a:rPr lang="en-US" b="1" dirty="0">
                <a:solidFill>
                  <a:srgbClr val="000099"/>
                </a:solidFill>
              </a:rPr>
              <a:t/>
            </a:r>
            <a:br>
              <a:rPr lang="en-US" b="1" dirty="0">
                <a:solidFill>
                  <a:srgbClr val="000099"/>
                </a:solidFill>
              </a:rPr>
            </a:br>
            <a:r>
              <a:rPr lang="vi-VN" b="1" dirty="0">
                <a:solidFill>
                  <a:srgbClr val="000099"/>
                </a:solidFill>
              </a:rPr>
              <a:t>công nhận mức độ </a:t>
            </a:r>
            <a:r>
              <a:rPr lang="en-US" b="1" dirty="0">
                <a:solidFill>
                  <a:srgbClr val="000099"/>
                </a:solidFill>
              </a:rPr>
              <a:t/>
            </a:r>
            <a:br>
              <a:rPr lang="en-US" b="1" dirty="0">
                <a:solidFill>
                  <a:srgbClr val="000099"/>
                </a:solidFill>
              </a:rPr>
            </a:br>
            <a:r>
              <a:rPr lang="vi-VN" b="1" dirty="0">
                <a:solidFill>
                  <a:srgbClr val="000099"/>
                </a:solidFill>
              </a:rPr>
              <a:t>hoàn thành xuất sắc </a:t>
            </a:r>
            <a:r>
              <a:rPr lang="en-US" b="1" dirty="0">
                <a:solidFill>
                  <a:srgbClr val="000099"/>
                </a:solidFill>
              </a:rPr>
              <a:t/>
            </a:r>
            <a:br>
              <a:rPr lang="en-US" b="1" dirty="0">
                <a:solidFill>
                  <a:srgbClr val="000099"/>
                </a:solidFill>
              </a:rPr>
            </a:br>
            <a:r>
              <a:rPr lang="vi-VN" b="1" dirty="0">
                <a:solidFill>
                  <a:srgbClr val="000099"/>
                </a:solidFill>
              </a:rPr>
              <a:t>của tập thể, cá nhân </a:t>
            </a:r>
            <a:r>
              <a:rPr lang="en-US" b="1" dirty="0">
                <a:solidFill>
                  <a:srgbClr val="000099"/>
                </a:solidFill>
              </a:rPr>
              <a:t/>
            </a:r>
            <a:br>
              <a:rPr lang="en-US" b="1" dirty="0">
                <a:solidFill>
                  <a:srgbClr val="000099"/>
                </a:solidFill>
              </a:rPr>
            </a:br>
            <a:r>
              <a:rPr lang="vi-VN" b="1" dirty="0">
                <a:solidFill>
                  <a:srgbClr val="000099"/>
                </a:solidFill>
              </a:rPr>
              <a:t>khi trình </a:t>
            </a:r>
            <a:r>
              <a:rPr lang="en-US" b="1" dirty="0">
                <a:solidFill>
                  <a:srgbClr val="000099"/>
                </a:solidFill>
              </a:rPr>
              <a:t/>
            </a:r>
            <a:br>
              <a:rPr lang="en-US" b="1" dirty="0">
                <a:solidFill>
                  <a:srgbClr val="000099"/>
                </a:solidFill>
              </a:rPr>
            </a:br>
            <a:r>
              <a:rPr lang="vi-VN" b="1" dirty="0">
                <a:solidFill>
                  <a:srgbClr val="000099"/>
                </a:solidFill>
              </a:rPr>
              <a:t>khen thưởng</a:t>
            </a:r>
            <a:endParaRPr lang="en-US" b="1" dirty="0">
              <a:solidFill>
                <a:srgbClr val="000099"/>
              </a:solidFill>
            </a:endParaRPr>
          </a:p>
        </p:txBody>
      </p:sp>
    </p:spTree>
    <p:extLst>
      <p:ext uri="{BB962C8B-B14F-4D97-AF65-F5344CB8AC3E}">
        <p14:creationId xmlns:p14="http://schemas.microsoft.com/office/powerpoint/2010/main" val="1074339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5"/>
          <p:cNvSpPr>
            <a:spLocks noChangeArrowheads="1"/>
          </p:cNvSpPr>
          <p:nvPr/>
        </p:nvSpPr>
        <p:spPr bwMode="auto">
          <a:xfrm>
            <a:off x="990600" y="76200"/>
            <a:ext cx="7772400" cy="2133600"/>
          </a:xfrm>
          <a:prstGeom prst="ellipse">
            <a:avLst/>
          </a:prstGeom>
          <a:gradFill rotWithShape="0">
            <a:gsLst>
              <a:gs pos="0">
                <a:schemeClr val="bg1"/>
              </a:gs>
              <a:gs pos="100000">
                <a:srgbClr val="FFCCFF"/>
              </a:gs>
            </a:gsLst>
            <a:lin ang="5400000" scaled="1"/>
          </a:gradFill>
          <a:ln w="9525" algn="ctr">
            <a:solidFill>
              <a:srgbClr val="3333FF"/>
            </a:solidFill>
            <a:round/>
            <a:headEnd/>
            <a:tailEnd/>
          </a:ln>
        </p:spPr>
        <p:txBody>
          <a:bodyPr tIns="45720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pt-BR" sz="2400">
                <a:solidFill>
                  <a:srgbClr val="2D2DB9"/>
                </a:solidFill>
                <a:latin typeface=".VnArial" panose="020B7200000000000000" pitchFamily="34" charset="0"/>
              </a:rPr>
              <a:t>     </a:t>
            </a:r>
            <a:endParaRPr lang="pt-BR" sz="2400">
              <a:solidFill>
                <a:srgbClr val="FF0000"/>
              </a:solidFill>
              <a:latin typeface=".VnArial" panose="020B7200000000000000" pitchFamily="34" charset="0"/>
            </a:endParaRPr>
          </a:p>
          <a:p>
            <a:pPr algn="ctr" eaLnBrk="1" hangingPunct="1">
              <a:buFont typeface="Wingdings 2" panose="05020102010507070707" pitchFamily="18" charset="2"/>
              <a:buNone/>
            </a:pPr>
            <a:r>
              <a:rPr lang="en-US" sz="2800" b="1" u="sng">
                <a:solidFill>
                  <a:srgbClr val="000099"/>
                </a:solidFill>
                <a:latin typeface="Times New Roman" panose="02020603050405020304" pitchFamily="18" charset="0"/>
                <a:cs typeface="Times New Roman" panose="02020603050405020304" pitchFamily="18" charset="0"/>
              </a:rPr>
              <a:t>ĐIỂM 4</a:t>
            </a:r>
          </a:p>
          <a:p>
            <a:pPr algn="ctr" eaLnBrk="1" hangingPunct="1"/>
            <a:r>
              <a:rPr lang="en-US" sz="2800" b="1">
                <a:solidFill>
                  <a:srgbClr val="FF0000"/>
                </a:solidFill>
                <a:latin typeface="Times New Roman" panose="02020603050405020304" pitchFamily="18" charset="0"/>
                <a:cs typeface="Times New Roman" panose="02020603050405020304" pitchFamily="18" charset="0"/>
              </a:rPr>
              <a:t>Quy định về báo cáo thành tích </a:t>
            </a:r>
            <a:r>
              <a:rPr lang="vi-VN" sz="2800" b="1">
                <a:solidFill>
                  <a:srgbClr val="FF0000"/>
                </a:solidFill>
                <a:latin typeface="Times New Roman" panose="02020603050405020304" pitchFamily="18" charset="0"/>
                <a:cs typeface="Times New Roman" panose="02020603050405020304" pitchFamily="18" charset="0"/>
              </a:rPr>
              <a:t>đề nghị khen thưởng cấp Nhà nước</a:t>
            </a:r>
            <a:r>
              <a:rPr lang="en-US" sz="2800" b="1">
                <a:solidFill>
                  <a:srgbClr val="FF0000"/>
                </a:solidFill>
                <a:latin typeface="Times New Roman" panose="02020603050405020304" pitchFamily="18" charset="0"/>
                <a:cs typeface="Times New Roman" panose="02020603050405020304" pitchFamily="18" charset="0"/>
              </a:rPr>
              <a:t> (khoản 4, Điều 2 Thông tư số 12):</a:t>
            </a:r>
          </a:p>
          <a:p>
            <a:pPr eaLnBrk="1" hangingPunct="1"/>
            <a:endParaRPr lang="en-US" sz="2400">
              <a:solidFill>
                <a:srgbClr val="FF0000"/>
              </a:solidFill>
              <a:latin typeface="Times New Roman" panose="02020603050405020304" pitchFamily="18" charset="0"/>
              <a:cs typeface="Times New Roman" panose="02020603050405020304" pitchFamily="18" charset="0"/>
            </a:endParaRPr>
          </a:p>
          <a:p>
            <a:pPr eaLnBrk="1" hangingPunct="1"/>
            <a:endParaRPr lang="en-US" sz="2400">
              <a:latin typeface="Times New Roman" panose="02020603050405020304" pitchFamily="18" charset="0"/>
              <a:cs typeface="Times New Roman" panose="02020603050405020304" pitchFamily="18" charset="0"/>
            </a:endParaRPr>
          </a:p>
        </p:txBody>
      </p:sp>
      <p:sp>
        <p:nvSpPr>
          <p:cNvPr id="23" name="Down Arrow 22"/>
          <p:cNvSpPr/>
          <p:nvPr/>
        </p:nvSpPr>
        <p:spPr bwMode="auto">
          <a:xfrm>
            <a:off x="2819400" y="2209800"/>
            <a:ext cx="3733800" cy="1143000"/>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35" name="Round Diagonal Corner Rectangle 34"/>
          <p:cNvSpPr/>
          <p:nvPr/>
        </p:nvSpPr>
        <p:spPr bwMode="auto">
          <a:xfrm>
            <a:off x="4114800" y="3352800"/>
            <a:ext cx="5029200" cy="3505200"/>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defRPr/>
            </a:pPr>
            <a:r>
              <a:rPr lang="en-US" sz="2400" i="1" dirty="0" err="1">
                <a:latin typeface="Times New Roman" pitchFamily="18" charset="0"/>
                <a:cs typeface="Times New Roman" pitchFamily="18" charset="0"/>
              </a:rPr>
              <a:t>Báo</a:t>
            </a:r>
            <a:r>
              <a:rPr lang="en-US" sz="24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nghị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khen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thưởng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phù</a:t>
            </a:r>
            <a:r>
              <a:rPr lang="en-US" sz="2000" i="1" dirty="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hợp</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với</a:t>
            </a:r>
            <a:r>
              <a:rPr lang="en-US" sz="2000" i="1"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hình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thức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mức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khen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thưởng</a:t>
            </a:r>
            <a:r>
              <a:rPr lang="en-US" sz="2000" i="1" dirty="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theo</a:t>
            </a:r>
            <a:r>
              <a:rPr lang="en-US" sz="2000" i="1"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quy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định</a:t>
            </a:r>
            <a:r>
              <a:rPr lang="en-US" sz="2000" i="1" dirty="0" smtClean="0">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Trong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báo</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cáo</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phải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ghi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cụ</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thể</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số</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quyết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định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ngày</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tháng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năm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được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công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nhận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hoàn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thành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xuất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sắc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nhiệm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vụ</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của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tập</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thể</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cá</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nhân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đề</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nghị</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khen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thưởng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của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cấp</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có</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thẩm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quyền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số</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quyết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định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ngày</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tháng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năm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được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công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nhận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sáng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kiến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đề</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tài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nghiên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cứu</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khoa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học</a:t>
            </a:r>
            <a:r>
              <a:rPr lang="en-US" sz="2000" i="1" dirty="0">
                <a:solidFill>
                  <a:srgbClr val="FF0000"/>
                </a:solidFill>
                <a:latin typeface="Times New Roman" pitchFamily="18" charset="0"/>
                <a:cs typeface="Times New Roman" pitchFamily="18" charset="0"/>
              </a:rPr>
              <a:t>.</a:t>
            </a:r>
            <a:endParaRPr lang="en-US" sz="2000" i="1" dirty="0" smtClean="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39" name="Round Diagonal Corner Rectangle 38"/>
          <p:cNvSpPr/>
          <p:nvPr/>
        </p:nvSpPr>
        <p:spPr bwMode="auto">
          <a:xfrm>
            <a:off x="0" y="3340352"/>
            <a:ext cx="3962400" cy="3517648"/>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buFont typeface="Wingdings 2" pitchFamily="18" charset="2"/>
              <a:buNone/>
              <a:defRPr/>
            </a:pPr>
            <a:r>
              <a:rPr lang="en-US" sz="2000" i="1" dirty="0" err="1">
                <a:latin typeface="Times New Roman" pitchFamily="18" charset="0"/>
                <a:cs typeface="Times New Roman" pitchFamily="18" charset="0"/>
              </a:rPr>
              <a:t>Đối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khen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thưởng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theo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đề</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nghị</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khen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thưởng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tính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đến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thời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điểm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bộ</a:t>
            </a:r>
            <a:r>
              <a:rPr lang="en-US" sz="2000" i="1" dirty="0">
                <a:solidFill>
                  <a:srgbClr val="FF0000"/>
                </a:solidFill>
                <a:latin typeface="Times New Roman" pitchFamily="18" charset="0"/>
                <a:cs typeface="Times New Roman" pitchFamily="18" charset="0"/>
              </a:rPr>
              <a:t>, ban, </a:t>
            </a:r>
            <a:r>
              <a:rPr lang="en-US" sz="2000" i="1" dirty="0" err="1">
                <a:solidFill>
                  <a:srgbClr val="FF0000"/>
                </a:solidFill>
                <a:latin typeface="Times New Roman" pitchFamily="18" charset="0"/>
                <a:cs typeface="Times New Roman" pitchFamily="18" charset="0"/>
              </a:rPr>
              <a:t>ngành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tỉnh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trình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Thủ</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tướng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Chính</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phủ</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trước</a:t>
            </a:r>
            <a:r>
              <a:rPr lang="en-US" sz="2000" i="1" dirty="0">
                <a:solidFill>
                  <a:srgbClr val="FF0000"/>
                </a:solidFill>
                <a:latin typeface="Times New Roman" pitchFamily="18" charset="0"/>
                <a:cs typeface="Times New Roman" pitchFamily="18" charset="0"/>
              </a:rPr>
              <a:t> 06 </a:t>
            </a:r>
            <a:r>
              <a:rPr lang="en-US" sz="2000" i="1" dirty="0" err="1">
                <a:solidFill>
                  <a:srgbClr val="FF0000"/>
                </a:solidFill>
                <a:latin typeface="Times New Roman" pitchFamily="18" charset="0"/>
                <a:cs typeface="Times New Roman" pitchFamily="18" charset="0"/>
              </a:rPr>
              <a:t>tháng</a:t>
            </a:r>
            <a:r>
              <a:rPr lang="en-US" sz="2000" i="1" dirty="0">
                <a:solidFill>
                  <a:srgbClr val="FF0000"/>
                </a:solidFill>
                <a:latin typeface="Times New Roman" pitchFamily="18" charset="0"/>
                <a:cs typeface="Times New Roman" pitchFamily="18" charset="0"/>
              </a:rPr>
              <a:t>, </a:t>
            </a:r>
            <a:r>
              <a:rPr lang="en-US" sz="2000" i="1" dirty="0" err="1">
                <a:latin typeface="Times New Roman" pitchFamily="18" charset="0"/>
                <a:cs typeface="Times New Roman" pitchFamily="18" charset="0"/>
              </a:rPr>
              <a:t>quá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trên</a:t>
            </a:r>
            <a:r>
              <a:rPr lang="en-US" sz="2000" i="1" dirty="0">
                <a:latin typeface="Times New Roman" pitchFamily="18" charset="0"/>
                <a:cs typeface="Times New Roman" pitchFamily="18" charset="0"/>
              </a:rPr>
              <a:t>, Ban </a:t>
            </a:r>
            <a:r>
              <a:rPr lang="en-US" sz="2000" i="1" dirty="0" err="1">
                <a:latin typeface="Times New Roman" pitchFamily="18" charset="0"/>
                <a:cs typeface="Times New Roman" pitchFamily="18" charset="0"/>
              </a:rPr>
              <a:t>Thi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đua</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Khen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thưởng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hồ</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khen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thưởng</a:t>
            </a:r>
            <a:r>
              <a:rPr lang="en-US" sz="2000" i="1" dirty="0">
                <a:latin typeface="Times New Roman" pitchFamily="18" charset="0"/>
                <a:cs typeface="Times New Roman" pitchFamily="18" charset="0"/>
              </a:rPr>
              <a:t>.</a:t>
            </a:r>
          </a:p>
        </p:txBody>
      </p:sp>
    </p:spTree>
    <p:extLst>
      <p:ext uri="{BB962C8B-B14F-4D97-AF65-F5344CB8AC3E}">
        <p14:creationId xmlns:p14="http://schemas.microsoft.com/office/powerpoint/2010/main" val="13554012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1000"/>
                                        <p:tgtEl>
                                          <p:spTgt spid="35"/>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bwMode="auto">
          <a:xfrm rot="16200000">
            <a:off x="-223838" y="1519238"/>
            <a:ext cx="2428875" cy="1981200"/>
          </a:xfrm>
          <a:prstGeom prst="downArrow">
            <a:avLst/>
          </a:prstGeom>
          <a:solidFill>
            <a:srgbClr val="00B050"/>
          </a:soli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29" name="Oval 26"/>
          <p:cNvSpPr>
            <a:spLocks noChangeArrowheads="1"/>
          </p:cNvSpPr>
          <p:nvPr/>
        </p:nvSpPr>
        <p:spPr bwMode="auto">
          <a:xfrm>
            <a:off x="0" y="2051050"/>
            <a:ext cx="1522413" cy="914400"/>
          </a:xfrm>
          <a:prstGeom prst="ellipse">
            <a:avLst/>
          </a:prstGeom>
          <a:solidFill>
            <a:srgbClr val="00FF00"/>
          </a:solidFill>
          <a:ln w="9525" algn="ctr">
            <a:solidFill>
              <a:srgbClr val="3333FF"/>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600" b="1">
                <a:solidFill>
                  <a:srgbClr val="000099"/>
                </a:solidFill>
                <a:latin typeface="Times New Roman" panose="02020603050405020304" pitchFamily="18" charset="0"/>
                <a:cs typeface="Times New Roman" panose="02020603050405020304" pitchFamily="18" charset="0"/>
              </a:rPr>
              <a:t>ĐIỂM 5</a:t>
            </a:r>
          </a:p>
        </p:txBody>
      </p:sp>
      <p:sp>
        <p:nvSpPr>
          <p:cNvPr id="35" name="Round Diagonal Corner Rectangle 34"/>
          <p:cNvSpPr/>
          <p:nvPr/>
        </p:nvSpPr>
        <p:spPr bwMode="auto">
          <a:xfrm>
            <a:off x="1981200" y="990600"/>
            <a:ext cx="6858000" cy="3505200"/>
          </a:xfrm>
          <a:prstGeom prst="round2Diag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buFont typeface="Wingdings 2" pitchFamily="18" charset="2"/>
              <a:buNone/>
              <a:defRPr/>
            </a:pPr>
            <a:r>
              <a:rPr lang="en-US" sz="2600" dirty="0" err="1">
                <a:solidFill>
                  <a:srgbClr val="3333FF"/>
                </a:solidFill>
                <a:latin typeface="Times New Roman" pitchFamily="18" charset="0"/>
                <a:cs typeface="Times New Roman" pitchFamily="18" charset="0"/>
              </a:rPr>
              <a:t>Khi</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khen</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thưởng</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đối</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với</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tập</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thể</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có</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tổ</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chức</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Đảng</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đoàn</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thể</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thì</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tổ</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chức</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Đảng</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đoàn</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thể</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phải</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được</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đánh</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giá</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Hoàn</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thành</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xuất</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sắc</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nhiệm</a:t>
            </a:r>
            <a:r>
              <a:rPr lang="en-US" sz="2600" dirty="0">
                <a:solidFill>
                  <a:srgbClr val="3333FF"/>
                </a:solidFill>
                <a:latin typeface="Times New Roman" pitchFamily="18" charset="0"/>
                <a:cs typeface="Times New Roman" pitchFamily="18" charset="0"/>
              </a:rPr>
              <a:t> </a:t>
            </a:r>
            <a:r>
              <a:rPr lang="en-US" sz="2600" dirty="0" err="1">
                <a:solidFill>
                  <a:srgbClr val="3333FF"/>
                </a:solidFill>
                <a:latin typeface="Times New Roman" pitchFamily="18" charset="0"/>
                <a:cs typeface="Times New Roman" pitchFamily="18" charset="0"/>
              </a:rPr>
              <a:t>vụ</a:t>
            </a:r>
            <a:r>
              <a:rPr lang="en-US" sz="2600" dirty="0">
                <a:solidFill>
                  <a:srgbClr val="3333FF"/>
                </a:solidFill>
                <a:latin typeface="Times New Roman" pitchFamily="18" charset="0"/>
                <a:cs typeface="Times New Roman" pitchFamily="18" charset="0"/>
              </a:rPr>
              <a:t>” </a:t>
            </a:r>
          </a:p>
          <a:p>
            <a:pPr algn="just">
              <a:buFont typeface="Wingdings 2" pitchFamily="18" charset="2"/>
              <a:buNone/>
              <a:defRPr/>
            </a:pPr>
            <a:r>
              <a:rPr lang="en-US" sz="2600" dirty="0">
                <a:solidFill>
                  <a:srgbClr val="FF0000"/>
                </a:solidFill>
                <a:latin typeface="Times New Roman" pitchFamily="18" charset="0"/>
                <a:cs typeface="Times New Roman" pitchFamily="18" charset="0"/>
              </a:rPr>
              <a:t>(</a:t>
            </a:r>
            <a:r>
              <a:rPr lang="en-US" sz="2600" dirty="0" err="1">
                <a:solidFill>
                  <a:srgbClr val="FF0000"/>
                </a:solidFill>
                <a:latin typeface="Times New Roman" pitchFamily="18" charset="0"/>
                <a:cs typeface="Times New Roman" pitchFamily="18" charset="0"/>
              </a:rPr>
              <a:t>khoản</a:t>
            </a:r>
            <a:r>
              <a:rPr lang="en-US" sz="2600" dirty="0">
                <a:solidFill>
                  <a:srgbClr val="FF0000"/>
                </a:solidFill>
                <a:latin typeface="Times New Roman" pitchFamily="18" charset="0"/>
                <a:cs typeface="Times New Roman" pitchFamily="18" charset="0"/>
              </a:rPr>
              <a:t> 7, </a:t>
            </a:r>
            <a:r>
              <a:rPr lang="en-US" sz="2600" dirty="0" err="1">
                <a:solidFill>
                  <a:srgbClr val="FF0000"/>
                </a:solidFill>
                <a:latin typeface="Times New Roman" pitchFamily="18" charset="0"/>
                <a:cs typeface="Times New Roman" pitchFamily="18" charset="0"/>
              </a:rPr>
              <a:t>Điều</a:t>
            </a:r>
            <a:r>
              <a:rPr lang="en-US" sz="2600" dirty="0">
                <a:solidFill>
                  <a:srgbClr val="FF0000"/>
                </a:solidFill>
                <a:latin typeface="Times New Roman" pitchFamily="18" charset="0"/>
                <a:cs typeface="Times New Roman" pitchFamily="18" charset="0"/>
              </a:rPr>
              <a:t> 2 </a:t>
            </a:r>
            <a:r>
              <a:rPr lang="en-US" sz="2600" dirty="0" err="1">
                <a:solidFill>
                  <a:srgbClr val="FF0000"/>
                </a:solidFill>
                <a:latin typeface="Times New Roman" pitchFamily="18" charset="0"/>
                <a:cs typeface="Times New Roman" pitchFamily="18" charset="0"/>
              </a:rPr>
              <a:t>Thông</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tư</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số</a:t>
            </a:r>
            <a:r>
              <a:rPr lang="en-US" sz="2600" dirty="0">
                <a:solidFill>
                  <a:srgbClr val="FF0000"/>
                </a:solidFill>
                <a:latin typeface="Times New Roman" pitchFamily="18" charset="0"/>
                <a:cs typeface="Times New Roman" pitchFamily="18" charset="0"/>
              </a:rPr>
              <a:t> 12).</a:t>
            </a:r>
          </a:p>
        </p:txBody>
      </p:sp>
      <p:sp>
        <p:nvSpPr>
          <p:cNvPr id="37" name="Down Arrow 36"/>
          <p:cNvSpPr/>
          <p:nvPr/>
        </p:nvSpPr>
        <p:spPr bwMode="auto">
          <a:xfrm rot="16200000">
            <a:off x="-342106" y="1518444"/>
            <a:ext cx="2665412" cy="1981200"/>
          </a:xfrm>
          <a:prstGeom prst="downArrow">
            <a:avLst/>
          </a:prstGeom>
          <a:solidFill>
            <a:srgbClr val="00B050"/>
          </a:soli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38" name="Oval 26"/>
          <p:cNvSpPr>
            <a:spLocks noChangeArrowheads="1"/>
          </p:cNvSpPr>
          <p:nvPr/>
        </p:nvSpPr>
        <p:spPr bwMode="auto">
          <a:xfrm>
            <a:off x="44450" y="2025650"/>
            <a:ext cx="1631950" cy="914400"/>
          </a:xfrm>
          <a:prstGeom prst="ellipse">
            <a:avLst/>
          </a:prstGeom>
          <a:solidFill>
            <a:srgbClr val="00FF00"/>
          </a:solidFill>
          <a:ln w="9525" algn="ctr">
            <a:solidFill>
              <a:srgbClr val="3333FF"/>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800" b="1">
                <a:solidFill>
                  <a:srgbClr val="000099"/>
                </a:solidFill>
                <a:latin typeface="Times New Roman" panose="02020603050405020304" pitchFamily="18" charset="0"/>
                <a:cs typeface="Times New Roman" panose="02020603050405020304" pitchFamily="18" charset="0"/>
              </a:rPr>
              <a:t>ĐIỂM 6</a:t>
            </a:r>
          </a:p>
        </p:txBody>
      </p:sp>
      <p:sp>
        <p:nvSpPr>
          <p:cNvPr id="39" name="Round Diagonal Corner Rectangle 38"/>
          <p:cNvSpPr/>
          <p:nvPr/>
        </p:nvSpPr>
        <p:spPr bwMode="auto">
          <a:xfrm>
            <a:off x="1981200" y="874831"/>
            <a:ext cx="6854483" cy="5105400"/>
          </a:xfrm>
          <a:prstGeom prst="round2Diag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buFont typeface="Wingdings 2" pitchFamily="18" charset="2"/>
              <a:buNone/>
              <a:defRPr/>
            </a:pPr>
            <a:r>
              <a:rPr lang="en-US" sz="2800" i="1" dirty="0" err="1">
                <a:solidFill>
                  <a:srgbClr val="000099"/>
                </a:solidFill>
                <a:latin typeface="Times New Roman" pitchFamily="18" charset="0"/>
                <a:cs typeface="Times New Roman" pitchFamily="18" charset="0"/>
              </a:rPr>
              <a:t>Thời</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gian</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xét</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các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danh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hiệu</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thi</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đua</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và</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hình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thức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khen</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thưởng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đối</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với</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tập</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thể</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cá</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nhân</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thuộc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ngành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giáo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dục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đào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như</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Sở</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Giáo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dục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và</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Đào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các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tỉnh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thành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phố</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trực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thuộc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trung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ương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Phòng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Giáo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dục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và</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Đào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tạo</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quận</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huyện</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thị</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xã</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thành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phố</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thuộc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tỉnh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thành</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phố</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trực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thuộc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Trung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ương</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được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xét</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sau</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khi</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kết</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thúc</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năm</a:t>
            </a:r>
            <a:r>
              <a:rPr lang="en-US" sz="2800" i="1" dirty="0">
                <a:solidFill>
                  <a:srgbClr val="000099"/>
                </a:solidFill>
                <a:latin typeface="Times New Roman" pitchFamily="18" charset="0"/>
                <a:cs typeface="Times New Roman" pitchFamily="18" charset="0"/>
              </a:rPr>
              <a:t> </a:t>
            </a:r>
            <a:r>
              <a:rPr lang="en-US" sz="2800" i="1" dirty="0" err="1">
                <a:solidFill>
                  <a:srgbClr val="000099"/>
                </a:solidFill>
                <a:latin typeface="Times New Roman" pitchFamily="18" charset="0"/>
                <a:cs typeface="Times New Roman" pitchFamily="18" charset="0"/>
              </a:rPr>
              <a:t>học</a:t>
            </a:r>
            <a:r>
              <a:rPr lang="en-US" sz="2800" i="1" dirty="0">
                <a:solidFill>
                  <a:srgbClr val="000099"/>
                </a:solidFill>
                <a:latin typeface="Times New Roman" pitchFamily="18" charset="0"/>
                <a:cs typeface="Times New Roman" pitchFamily="18" charset="0"/>
              </a:rPr>
              <a:t> </a:t>
            </a:r>
          </a:p>
          <a:p>
            <a:pPr algn="just">
              <a:buFont typeface="Wingdings 2" pitchFamily="18" charset="2"/>
              <a:buNone/>
              <a:defRPr/>
            </a:pPr>
            <a:r>
              <a:rPr lang="en-US" sz="2800" i="1" dirty="0" smtClean="0">
                <a:solidFill>
                  <a:srgbClr val="FF0000"/>
                </a:solidFill>
                <a:latin typeface="Times New Roman" pitchFamily="18" charset="0"/>
                <a:cs typeface="Times New Roman" pitchFamily="18" charset="0"/>
              </a:rPr>
              <a:t>(</a:t>
            </a:r>
            <a:r>
              <a:rPr lang="en-US" sz="2800" i="1" dirty="0" err="1" smtClean="0">
                <a:solidFill>
                  <a:srgbClr val="FF0000"/>
                </a:solidFill>
                <a:latin typeface="Times New Roman" pitchFamily="18" charset="0"/>
                <a:cs typeface="Times New Roman" pitchFamily="18" charset="0"/>
              </a:rPr>
              <a:t>Khoản</a:t>
            </a:r>
            <a:r>
              <a:rPr lang="en-US" sz="2800" i="1" dirty="0" smtClean="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8, </a:t>
            </a:r>
            <a:r>
              <a:rPr lang="en-US" sz="2800" i="1" dirty="0" err="1">
                <a:solidFill>
                  <a:srgbClr val="FF0000"/>
                </a:solidFill>
                <a:latin typeface="Times New Roman" pitchFamily="18" charset="0"/>
                <a:cs typeface="Times New Roman" pitchFamily="18" charset="0"/>
              </a:rPr>
              <a:t>Điều</a:t>
            </a:r>
            <a:r>
              <a:rPr lang="en-US" sz="2800" i="1" dirty="0">
                <a:solidFill>
                  <a:srgbClr val="FF0000"/>
                </a:solidFill>
                <a:latin typeface="Times New Roman" pitchFamily="18" charset="0"/>
                <a:cs typeface="Times New Roman" pitchFamily="18" charset="0"/>
              </a:rPr>
              <a:t> 2 </a:t>
            </a:r>
            <a:r>
              <a:rPr lang="en-US" sz="2800" i="1" dirty="0" err="1">
                <a:solidFill>
                  <a:srgbClr val="FF0000"/>
                </a:solidFill>
                <a:latin typeface="Times New Roman" pitchFamily="18" charset="0"/>
                <a:cs typeface="Times New Roman" pitchFamily="18" charset="0"/>
              </a:rPr>
              <a:t>Thông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tư</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số</a:t>
            </a:r>
            <a:r>
              <a:rPr lang="en-US" sz="2800" i="1" dirty="0">
                <a:solidFill>
                  <a:srgbClr val="FF0000"/>
                </a:solidFill>
                <a:latin typeface="Times New Roman" pitchFamily="18" charset="0"/>
                <a:cs typeface="Times New Roman" pitchFamily="18" charset="0"/>
              </a:rPr>
              <a:t> 12).</a:t>
            </a:r>
          </a:p>
        </p:txBody>
      </p:sp>
      <p:pic>
        <p:nvPicPr>
          <p:cNvPr id="39948"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6175375"/>
            <a:ext cx="6238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bwMode="auto">
          <a:xfrm rot="16200000">
            <a:off x="-465137" y="1473199"/>
            <a:ext cx="2933700" cy="2019301"/>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11" name="Oval 26"/>
          <p:cNvSpPr>
            <a:spLocks noChangeArrowheads="1"/>
          </p:cNvSpPr>
          <p:nvPr/>
        </p:nvSpPr>
        <p:spPr bwMode="auto">
          <a:xfrm>
            <a:off x="36513" y="2025650"/>
            <a:ext cx="1600200" cy="914400"/>
          </a:xfrm>
          <a:prstGeom prst="ellipse">
            <a:avLst/>
          </a:prstGeom>
          <a:solidFill>
            <a:srgbClr val="FFFF00"/>
          </a:solidFill>
          <a:ln w="9525" algn="ctr">
            <a:solidFill>
              <a:srgbClr val="3333FF"/>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800" b="1">
                <a:solidFill>
                  <a:srgbClr val="002060"/>
                </a:solidFill>
                <a:latin typeface="Times New Roman" panose="02020603050405020304" pitchFamily="18" charset="0"/>
                <a:cs typeface="Times New Roman" panose="02020603050405020304" pitchFamily="18" charset="0"/>
              </a:rPr>
              <a:t>ĐIỂM 7</a:t>
            </a:r>
          </a:p>
        </p:txBody>
      </p:sp>
      <p:sp>
        <p:nvSpPr>
          <p:cNvPr id="12" name="Round Diagonal Corner Rectangle 11"/>
          <p:cNvSpPr/>
          <p:nvPr/>
        </p:nvSpPr>
        <p:spPr bwMode="auto">
          <a:xfrm>
            <a:off x="1981200" y="914637"/>
            <a:ext cx="6838951" cy="5065594"/>
          </a:xfrm>
          <a:prstGeom prst="round2Diag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3500000" scaled="1"/>
            <a:tileRect/>
          </a:grad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buFont typeface="Wingdings 2" pitchFamily="18" charset="2"/>
              <a:buNone/>
              <a:defRPr/>
            </a:pPr>
            <a:r>
              <a:rPr lang="en-US" sz="2600" i="1" dirty="0" smtClean="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Khi</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khen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thưởng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cho</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tập</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thể</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cá</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nhân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không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thuộc</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đối</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tượng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quản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lý</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về</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tổ</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chức</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cán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bộ</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quỹ</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lương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bộ</a:t>
            </a:r>
            <a:r>
              <a:rPr lang="en-US" sz="2600" i="1" dirty="0">
                <a:solidFill>
                  <a:srgbClr val="002060"/>
                </a:solidFill>
                <a:latin typeface="Times New Roman" pitchFamily="18" charset="0"/>
                <a:cs typeface="Times New Roman" pitchFamily="18" charset="0"/>
              </a:rPr>
              <a:t>, ban, </a:t>
            </a:r>
            <a:r>
              <a:rPr lang="en-US" sz="2600" i="1" dirty="0" err="1">
                <a:solidFill>
                  <a:srgbClr val="002060"/>
                </a:solidFill>
                <a:latin typeface="Times New Roman" pitchFamily="18" charset="0"/>
                <a:cs typeface="Times New Roman" pitchFamily="18" charset="0"/>
              </a:rPr>
              <a:t>ngành</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tỉnh</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chỉ</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khen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thưởng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các</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hình</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thức</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thuộc</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thẩm</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quyền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không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đề</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nghị</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khen</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thưởng</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cấp</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Nhà</a:t>
            </a:r>
            <a:r>
              <a:rPr lang="en-US" sz="2600" i="1" dirty="0">
                <a:solidFill>
                  <a:srgbClr val="002060"/>
                </a:solidFill>
                <a:latin typeface="Times New Roman" pitchFamily="18" charset="0"/>
                <a:cs typeface="Times New Roman" pitchFamily="18" charset="0"/>
              </a:rPr>
              <a:t> </a:t>
            </a:r>
            <a:r>
              <a:rPr lang="en-US" sz="2600" i="1" dirty="0" err="1">
                <a:solidFill>
                  <a:srgbClr val="002060"/>
                </a:solidFill>
                <a:latin typeface="Times New Roman" pitchFamily="18" charset="0"/>
                <a:cs typeface="Times New Roman" pitchFamily="18" charset="0"/>
              </a:rPr>
              <a:t>nước</a:t>
            </a:r>
            <a:r>
              <a:rPr lang="en-US" sz="2600" i="1" dirty="0">
                <a:solidFill>
                  <a:srgbClr val="002060"/>
                </a:solidFill>
                <a:latin typeface="Times New Roman" pitchFamily="18" charset="0"/>
                <a:cs typeface="Times New Roman" pitchFamily="18" charset="0"/>
              </a:rPr>
              <a:t> </a:t>
            </a:r>
            <a:endParaRPr lang="en-US" sz="2600" i="1" dirty="0" smtClean="0">
              <a:solidFill>
                <a:srgbClr val="002060"/>
              </a:solidFill>
              <a:latin typeface="Times New Roman" pitchFamily="18" charset="0"/>
              <a:cs typeface="Times New Roman" pitchFamily="18" charset="0"/>
            </a:endParaRPr>
          </a:p>
          <a:p>
            <a:pPr algn="just">
              <a:buFont typeface="Wingdings 2" pitchFamily="18" charset="2"/>
              <a:buNone/>
              <a:defRPr/>
            </a:pPr>
            <a:r>
              <a:rPr lang="en-US" sz="2600" i="1" dirty="0" smtClean="0">
                <a:solidFill>
                  <a:srgbClr val="FF0000"/>
                </a:solidFill>
                <a:latin typeface="Times New Roman" pitchFamily="18" charset="0"/>
                <a:cs typeface="Times New Roman" pitchFamily="18" charset="0"/>
              </a:rPr>
              <a:t>(</a:t>
            </a:r>
            <a:r>
              <a:rPr lang="en-US" sz="2600" i="1" dirty="0" err="1" smtClean="0">
                <a:solidFill>
                  <a:srgbClr val="FF0000"/>
                </a:solidFill>
                <a:latin typeface="Times New Roman" pitchFamily="18" charset="0"/>
                <a:cs typeface="Times New Roman" pitchFamily="18" charset="0"/>
              </a:rPr>
              <a:t>Khoản</a:t>
            </a:r>
            <a:r>
              <a:rPr lang="en-US" sz="2600" i="1" dirty="0" smtClean="0">
                <a:solidFill>
                  <a:srgbClr val="FF0000"/>
                </a:solidFill>
                <a:latin typeface="Times New Roman" pitchFamily="18" charset="0"/>
                <a:cs typeface="Times New Roman" pitchFamily="18" charset="0"/>
              </a:rPr>
              <a:t> </a:t>
            </a:r>
            <a:r>
              <a:rPr lang="en-US" sz="2600" i="1" dirty="0">
                <a:solidFill>
                  <a:srgbClr val="FF0000"/>
                </a:solidFill>
                <a:latin typeface="Times New Roman" pitchFamily="18" charset="0"/>
                <a:cs typeface="Times New Roman" pitchFamily="18" charset="0"/>
              </a:rPr>
              <a:t>9, </a:t>
            </a:r>
            <a:r>
              <a:rPr lang="en-US" sz="2600" i="1" dirty="0" err="1">
                <a:solidFill>
                  <a:srgbClr val="FF0000"/>
                </a:solidFill>
                <a:latin typeface="Times New Roman" pitchFamily="18" charset="0"/>
                <a:cs typeface="Times New Roman" pitchFamily="18" charset="0"/>
              </a:rPr>
              <a:t>Điều</a:t>
            </a:r>
            <a:r>
              <a:rPr lang="en-US" sz="2600" i="1" dirty="0">
                <a:solidFill>
                  <a:srgbClr val="FF0000"/>
                </a:solidFill>
                <a:latin typeface="Times New Roman" pitchFamily="18" charset="0"/>
                <a:cs typeface="Times New Roman" pitchFamily="18" charset="0"/>
              </a:rPr>
              <a:t> 2 </a:t>
            </a:r>
            <a:r>
              <a:rPr lang="en-US" sz="2600" i="1" dirty="0" err="1">
                <a:solidFill>
                  <a:srgbClr val="FF0000"/>
                </a:solidFill>
                <a:latin typeface="Times New Roman" pitchFamily="18" charset="0"/>
                <a:cs typeface="Times New Roman" pitchFamily="18" charset="0"/>
              </a:rPr>
              <a:t>Thông</a:t>
            </a:r>
            <a:r>
              <a:rPr lang="en-US" sz="2600" i="1" dirty="0">
                <a:solidFill>
                  <a:srgbClr val="FF0000"/>
                </a:solidFill>
                <a:latin typeface="Times New Roman" pitchFamily="18" charset="0"/>
                <a:cs typeface="Times New Roman" pitchFamily="18" charset="0"/>
              </a:rPr>
              <a:t> </a:t>
            </a:r>
            <a:r>
              <a:rPr lang="en-US" sz="2600" i="1" dirty="0" err="1">
                <a:solidFill>
                  <a:srgbClr val="FF0000"/>
                </a:solidFill>
                <a:latin typeface="Times New Roman" pitchFamily="18" charset="0"/>
                <a:cs typeface="Times New Roman" pitchFamily="18" charset="0"/>
              </a:rPr>
              <a:t>tư</a:t>
            </a:r>
            <a:r>
              <a:rPr lang="en-US" sz="2600" i="1" dirty="0">
                <a:solidFill>
                  <a:srgbClr val="FF0000"/>
                </a:solidFill>
                <a:latin typeface="Times New Roman" pitchFamily="18" charset="0"/>
                <a:cs typeface="Times New Roman" pitchFamily="18" charset="0"/>
              </a:rPr>
              <a:t> </a:t>
            </a:r>
            <a:r>
              <a:rPr lang="en-US" sz="2600" i="1" dirty="0" err="1">
                <a:solidFill>
                  <a:srgbClr val="FF0000"/>
                </a:solidFill>
                <a:latin typeface="Times New Roman" pitchFamily="18" charset="0"/>
                <a:cs typeface="Times New Roman" pitchFamily="18" charset="0"/>
              </a:rPr>
              <a:t>số</a:t>
            </a:r>
            <a:r>
              <a:rPr lang="en-US" sz="2600" i="1" dirty="0">
                <a:solidFill>
                  <a:srgbClr val="FF0000"/>
                </a:solidFill>
                <a:latin typeface="Times New Roman" pitchFamily="18" charset="0"/>
                <a:cs typeface="Times New Roman" pitchFamily="18" charset="0"/>
              </a:rPr>
              <a:t> 12).</a:t>
            </a:r>
          </a:p>
          <a:p>
            <a:pPr>
              <a:defRPr/>
            </a:pPr>
            <a:endParaRPr lang="en-US" sz="2600" i="1" dirty="0" smtClean="0">
              <a:solidFill>
                <a:srgbClr val="002060"/>
              </a:solidFill>
              <a:effectLst>
                <a:outerShdw blurRad="38100" dist="38100" dir="2700000" algn="tl">
                  <a:srgbClr val="000000"/>
                </a:outerShdw>
              </a:effectLst>
              <a:latin typeface="Times New Roman" pitchFamily="18" charset="0"/>
              <a:cs typeface="Times New Roman" pitchFamily="18" charset="0"/>
            </a:endParaRPr>
          </a:p>
        </p:txBody>
      </p:sp>
      <p:pic>
        <p:nvPicPr>
          <p:cNvPr id="39954"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 y="5238750"/>
            <a:ext cx="1479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121150"/>
            <a:ext cx="115093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 y="4114800"/>
            <a:ext cx="80327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wn Arrow 17"/>
          <p:cNvSpPr/>
          <p:nvPr/>
        </p:nvSpPr>
        <p:spPr bwMode="auto">
          <a:xfrm rot="16200000">
            <a:off x="-387350" y="1454150"/>
            <a:ext cx="2860675" cy="2085975"/>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19" name="Oval 26"/>
          <p:cNvSpPr>
            <a:spLocks noChangeArrowheads="1"/>
          </p:cNvSpPr>
          <p:nvPr/>
        </p:nvSpPr>
        <p:spPr bwMode="auto">
          <a:xfrm>
            <a:off x="44450" y="2003425"/>
            <a:ext cx="1595438" cy="914400"/>
          </a:xfrm>
          <a:prstGeom prst="ellipse">
            <a:avLst/>
          </a:prstGeom>
          <a:solidFill>
            <a:srgbClr val="FFFF00"/>
          </a:solidFill>
          <a:ln w="9525" algn="ctr">
            <a:solidFill>
              <a:srgbClr val="3333FF"/>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800" b="1">
                <a:solidFill>
                  <a:srgbClr val="002060"/>
                </a:solidFill>
                <a:latin typeface="Times New Roman" panose="02020603050405020304" pitchFamily="18" charset="0"/>
                <a:cs typeface="Times New Roman" panose="02020603050405020304" pitchFamily="18" charset="0"/>
              </a:rPr>
              <a:t>ĐIỂM 8</a:t>
            </a:r>
          </a:p>
        </p:txBody>
      </p:sp>
      <p:sp>
        <p:nvSpPr>
          <p:cNvPr id="20" name="Round Diagonal Corner Rectangle 19"/>
          <p:cNvSpPr/>
          <p:nvPr/>
        </p:nvSpPr>
        <p:spPr bwMode="auto">
          <a:xfrm>
            <a:off x="1959429" y="839280"/>
            <a:ext cx="6819900" cy="5085497"/>
          </a:xfrm>
          <a:prstGeom prst="round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lnSpc>
                <a:spcPct val="115000"/>
              </a:lnSpc>
              <a:spcAft>
                <a:spcPts val="1000"/>
              </a:spcAft>
              <a:defRPr/>
            </a:pPr>
            <a:r>
              <a:rPr lang="en-US" sz="2600" i="1" dirty="0" smtClean="0">
                <a:solidFill>
                  <a:srgbClr val="002060"/>
                </a:solidFill>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nghị</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khen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thưởng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ban, </a:t>
            </a:r>
            <a:r>
              <a:rPr lang="en-US" sz="2600" i="1" dirty="0" err="1">
                <a:latin typeface="Times New Roman" pitchFamily="18" charset="0"/>
                <a:cs typeface="Times New Roman" pitchFamily="18" charset="0"/>
              </a:rPr>
              <a:t>ngành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tỉnh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tổng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việc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luật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lệnh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nghị</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hoặc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phục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vụ</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nghị</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thảo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diễn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quốc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vực</a:t>
            </a:r>
            <a:r>
              <a:rPr lang="en-US" sz="2600" i="1" dirty="0">
                <a:latin typeface="Times New Roman" pitchFamily="18" charset="0"/>
                <a:cs typeface="Times New Roman" pitchFamily="18" charset="0"/>
              </a:rPr>
              <a:t>... </a:t>
            </a:r>
          </a:p>
          <a:p>
            <a:pPr algn="just">
              <a:lnSpc>
                <a:spcPct val="115000"/>
              </a:lnSpc>
              <a:spcAft>
                <a:spcPts val="1000"/>
              </a:spcAft>
              <a:defRPr/>
            </a:pPr>
            <a:r>
              <a:rPr lang="en-US" sz="2600" i="1" dirty="0" smtClean="0">
                <a:solidFill>
                  <a:srgbClr val="FF0000"/>
                </a:solidFill>
                <a:latin typeface="Times New Roman" pitchFamily="18" charset="0"/>
                <a:cs typeface="Times New Roman" pitchFamily="18" charset="0"/>
              </a:rPr>
              <a:t>(</a:t>
            </a:r>
            <a:r>
              <a:rPr lang="en-US" sz="2600" i="1" dirty="0" err="1" smtClean="0">
                <a:solidFill>
                  <a:srgbClr val="FF0000"/>
                </a:solidFill>
                <a:latin typeface="Times New Roman" pitchFamily="18" charset="0"/>
                <a:cs typeface="Times New Roman" pitchFamily="18" charset="0"/>
              </a:rPr>
              <a:t>Khoản</a:t>
            </a:r>
            <a:r>
              <a:rPr lang="en-US" sz="2600" i="1" dirty="0" smtClean="0">
                <a:solidFill>
                  <a:srgbClr val="FF0000"/>
                </a:solidFill>
                <a:latin typeface="Times New Roman" pitchFamily="18" charset="0"/>
                <a:cs typeface="Times New Roman" pitchFamily="18" charset="0"/>
              </a:rPr>
              <a:t> </a:t>
            </a:r>
            <a:r>
              <a:rPr lang="en-US" sz="2600" i="1" dirty="0">
                <a:solidFill>
                  <a:srgbClr val="FF0000"/>
                </a:solidFill>
                <a:latin typeface="Times New Roman" pitchFamily="18" charset="0"/>
                <a:cs typeface="Times New Roman" pitchFamily="18" charset="0"/>
              </a:rPr>
              <a:t>10, </a:t>
            </a:r>
            <a:r>
              <a:rPr lang="en-US" sz="2600" i="1" dirty="0" err="1">
                <a:solidFill>
                  <a:srgbClr val="FF0000"/>
                </a:solidFill>
                <a:latin typeface="Times New Roman" pitchFamily="18" charset="0"/>
                <a:cs typeface="Times New Roman" pitchFamily="18" charset="0"/>
              </a:rPr>
              <a:t>Điều</a:t>
            </a:r>
            <a:r>
              <a:rPr lang="en-US" sz="2600" i="1" dirty="0">
                <a:solidFill>
                  <a:srgbClr val="FF0000"/>
                </a:solidFill>
                <a:latin typeface="Times New Roman" pitchFamily="18" charset="0"/>
                <a:cs typeface="Times New Roman" pitchFamily="18" charset="0"/>
              </a:rPr>
              <a:t> 2 </a:t>
            </a:r>
            <a:r>
              <a:rPr lang="en-US" sz="2600" i="1" dirty="0" err="1">
                <a:solidFill>
                  <a:srgbClr val="FF0000"/>
                </a:solidFill>
                <a:latin typeface="Times New Roman" pitchFamily="18" charset="0"/>
                <a:cs typeface="Times New Roman" pitchFamily="18" charset="0"/>
              </a:rPr>
              <a:t>Thông</a:t>
            </a:r>
            <a:r>
              <a:rPr lang="en-US" sz="2600" i="1" dirty="0">
                <a:solidFill>
                  <a:srgbClr val="FF0000"/>
                </a:solidFill>
                <a:latin typeface="Times New Roman" pitchFamily="18" charset="0"/>
                <a:cs typeface="Times New Roman" pitchFamily="18" charset="0"/>
              </a:rPr>
              <a:t> </a:t>
            </a:r>
            <a:r>
              <a:rPr lang="en-US" sz="2600" i="1" dirty="0" err="1">
                <a:solidFill>
                  <a:srgbClr val="FF0000"/>
                </a:solidFill>
                <a:latin typeface="Times New Roman" pitchFamily="18" charset="0"/>
                <a:cs typeface="Times New Roman" pitchFamily="18" charset="0"/>
              </a:rPr>
              <a:t>tư</a:t>
            </a:r>
            <a:r>
              <a:rPr lang="en-US" sz="2600" i="1" dirty="0">
                <a:solidFill>
                  <a:srgbClr val="FF0000"/>
                </a:solidFill>
                <a:latin typeface="Times New Roman" pitchFamily="18" charset="0"/>
                <a:cs typeface="Times New Roman" pitchFamily="18" charset="0"/>
              </a:rPr>
              <a:t> </a:t>
            </a:r>
            <a:r>
              <a:rPr lang="en-US" sz="2600" i="1" dirty="0" err="1">
                <a:solidFill>
                  <a:srgbClr val="FF0000"/>
                </a:solidFill>
                <a:latin typeface="Times New Roman" pitchFamily="18" charset="0"/>
                <a:cs typeface="Times New Roman" pitchFamily="18" charset="0"/>
              </a:rPr>
              <a:t>số</a:t>
            </a:r>
            <a:r>
              <a:rPr lang="en-US" sz="2600" i="1" dirty="0">
                <a:solidFill>
                  <a:srgbClr val="FF0000"/>
                </a:solidFill>
                <a:latin typeface="Times New Roman" pitchFamily="18" charset="0"/>
                <a:cs typeface="Times New Roman" pitchFamily="18" charset="0"/>
              </a:rPr>
              <a:t> 12).</a:t>
            </a:r>
          </a:p>
          <a:p>
            <a:pPr>
              <a:defRPr/>
            </a:pPr>
            <a:endParaRPr lang="en-US" sz="2800" dirty="0" smtClean="0">
              <a:solidFill>
                <a:srgbClr val="FF0000"/>
              </a:solidFill>
              <a:effectLst>
                <a:outerShdw blurRad="38100" dist="38100" dir="2700000" algn="tl">
                  <a:srgbClr val="000000"/>
                </a:outerShdw>
              </a:effectLst>
              <a:latin typeface="Arial" charset="0"/>
              <a:cs typeface="Arial" charset="0"/>
            </a:endParaRPr>
          </a:p>
        </p:txBody>
      </p:sp>
      <p:pic>
        <p:nvPicPr>
          <p:cNvPr id="39962"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5238750"/>
            <a:ext cx="6238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3"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5961063"/>
            <a:ext cx="87471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4101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ppt_x"/>
                                          </p:val>
                                        </p:tav>
                                        <p:tav tm="100000">
                                          <p:val>
                                            <p:strVal val="#ppt_x"/>
                                          </p:val>
                                        </p:tav>
                                      </p:tavLst>
                                    </p:anim>
                                    <p:anim calcmode="lin" valueType="num">
                                      <p:cBhvr additive="base">
                                        <p:cTn id="12" dur="1000" fill="hold"/>
                                        <p:tgtEl>
                                          <p:spTgt spid="29"/>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0-#ppt_h/2"/>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1000"/>
                                        <p:tgtEl>
                                          <p:spTgt spid="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ppt_x"/>
                                          </p:val>
                                        </p:tav>
                                        <p:tav tm="100000">
                                          <p:val>
                                            <p:strVal val="#ppt_x"/>
                                          </p:val>
                                        </p:tav>
                                      </p:tavLst>
                                    </p:anim>
                                    <p:anim calcmode="lin" valueType="num">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10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ppt_x"/>
                                          </p:val>
                                        </p:tav>
                                        <p:tav tm="100000">
                                          <p:val>
                                            <p:strVal val="#ppt_x"/>
                                          </p:val>
                                        </p:tav>
                                      </p:tavLst>
                                    </p:anim>
                                    <p:anim calcmode="lin" valueType="num">
                                      <p:cBhvr additive="base">
                                        <p:cTn id="47" dur="1000" fill="hold"/>
                                        <p:tgtEl>
                                          <p:spTgt spid="18"/>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ppt_x"/>
                                          </p:val>
                                        </p:tav>
                                        <p:tav tm="100000">
                                          <p:val>
                                            <p:strVal val="#ppt_x"/>
                                          </p:val>
                                        </p:tav>
                                      </p:tavLst>
                                    </p:anim>
                                    <p:anim calcmode="lin" valueType="num">
                                      <p:cBhvr additive="base">
                                        <p:cTn id="51" dur="1000" fill="hold"/>
                                        <p:tgtEl>
                                          <p:spTgt spid="19"/>
                                        </p:tgtEl>
                                        <p:attrNameLst>
                                          <p:attrName>ppt_y</p:attrName>
                                        </p:attrNameLst>
                                      </p:cBhvr>
                                      <p:tavLst>
                                        <p:tav tm="0">
                                          <p:val>
                                            <p:strVal val="0-#ppt_h/2"/>
                                          </p:val>
                                        </p:tav>
                                        <p:tav tm="100000">
                                          <p:val>
                                            <p:strVal val="#ppt_y"/>
                                          </p:val>
                                        </p:tav>
                                      </p:tavLst>
                                    </p:anim>
                                  </p:childTnLst>
                                </p:cTn>
                              </p:par>
                              <p:par>
                                <p:cTn id="52" presetID="22" presetClass="entr" presetSubtype="4"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7" grpId="0" animBg="1"/>
      <p:bldP spid="38" grpId="0" animBg="1"/>
      <p:bldP spid="10" grpId="0" animBg="1"/>
      <p:bldP spid="11" grpId="0" animBg="1"/>
      <p:bldP spid="18" grpId="0" animBg="1"/>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gradFill rotWithShape="1">
            <a:gsLst>
              <a:gs pos="0">
                <a:srgbClr val="E18393"/>
              </a:gs>
              <a:gs pos="50000">
                <a:srgbClr val="FFFFFF"/>
              </a:gs>
              <a:gs pos="100000">
                <a:srgbClr val="E18393"/>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7" name="AutoShape 5"/>
          <p:cNvSpPr>
            <a:spLocks noChangeArrowheads="1"/>
          </p:cNvSpPr>
          <p:nvPr/>
        </p:nvSpPr>
        <p:spPr bwMode="gray">
          <a:xfrm>
            <a:off x="0" y="609600"/>
            <a:ext cx="7772400" cy="1981200"/>
          </a:xfrm>
          <a:prstGeom prst="roundRect">
            <a:avLst>
              <a:gd name="adj" fmla="val 4360"/>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lgn="ctr">
              <a:defRPr/>
            </a:pPr>
            <a:r>
              <a:rPr lang="en-US" sz="2400" b="1" u="sng" dirty="0">
                <a:solidFill>
                  <a:srgbClr val="002060"/>
                </a:solidFill>
                <a:latin typeface="Times New Roman" pitchFamily="18" charset="0"/>
                <a:cs typeface="Times New Roman" pitchFamily="18" charset="0"/>
              </a:rPr>
              <a:t>ĐIỂM 9</a:t>
            </a:r>
          </a:p>
          <a:p>
            <a:pPr algn="just">
              <a:defRPr/>
            </a:pPr>
            <a:r>
              <a:rPr lang="en-US" sz="2400" b="1" dirty="0" err="1">
                <a:solidFill>
                  <a:srgbClr val="002060"/>
                </a:solidFill>
                <a:latin typeface="Times New Roman" pitchFamily="18" charset="0"/>
                <a:cs typeface="Times New Roman" pitchFamily="18" charset="0"/>
              </a:rPr>
              <a:t>Bộ</a:t>
            </a:r>
            <a:r>
              <a:rPr lang="en-US" sz="2400" b="1" dirty="0">
                <a:solidFill>
                  <a:srgbClr val="002060"/>
                </a:solidFill>
                <a:latin typeface="Times New Roman" pitchFamily="18" charset="0"/>
                <a:cs typeface="Times New Roman" pitchFamily="18" charset="0"/>
              </a:rPr>
              <a:t>, ban, </a:t>
            </a:r>
            <a:r>
              <a:rPr lang="en-US" sz="2400" b="1" dirty="0" err="1">
                <a:solidFill>
                  <a:srgbClr val="002060"/>
                </a:solidFill>
                <a:latin typeface="Times New Roman" pitchFamily="18" charset="0"/>
                <a:cs typeface="Times New Roman" pitchFamily="18" charset="0"/>
              </a:rPr>
              <a:t>ngành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nghị</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khen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thưởng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cấp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r>
            <a:br>
              <a:rPr lang="en-US" sz="2400" b="1" dirty="0">
                <a:solidFill>
                  <a:srgbClr val="002060"/>
                </a:solidFill>
                <a:latin typeface="Times New Roman" pitchFamily="18" charset="0"/>
                <a:cs typeface="Times New Roman" pitchFamily="18" charset="0"/>
              </a:rPr>
            </a:br>
            <a:r>
              <a:rPr lang="en-US" sz="2400" b="1" dirty="0" err="1">
                <a:solidFill>
                  <a:srgbClr val="002060"/>
                </a:solidFill>
                <a:latin typeface="Times New Roman" pitchFamily="18" charset="0"/>
                <a:cs typeface="Times New Roman" pitchFamily="18" charset="0"/>
              </a:rPr>
              <a:t>cho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đối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tượng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do </a:t>
            </a:r>
            <a:r>
              <a:rPr lang="en-US" sz="2400" b="1" dirty="0" err="1">
                <a:solidFill>
                  <a:srgbClr val="002060"/>
                </a:solidFill>
                <a:latin typeface="Times New Roman" pitchFamily="18" charset="0"/>
                <a:cs typeface="Times New Roman" pitchFamily="18" charset="0"/>
              </a:rPr>
              <a:t>bộ</a:t>
            </a:r>
            <a:r>
              <a:rPr lang="en-US" sz="2400" b="1" dirty="0">
                <a:solidFill>
                  <a:srgbClr val="002060"/>
                </a:solidFill>
                <a:latin typeface="Times New Roman" pitchFamily="18" charset="0"/>
                <a:cs typeface="Times New Roman" pitchFamily="18" charset="0"/>
              </a:rPr>
              <a:t>, ban, </a:t>
            </a:r>
            <a:r>
              <a:rPr lang="en-US" sz="2400" b="1" dirty="0" err="1">
                <a:solidFill>
                  <a:srgbClr val="002060"/>
                </a:solidFill>
                <a:latin typeface="Times New Roman" pitchFamily="18" charset="0"/>
                <a:cs typeface="Times New Roman" pitchFamily="18" charset="0"/>
              </a:rPr>
              <a:t>ngành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lý</a:t>
            </a:r>
            <a:r>
              <a:rPr lang="en-US" sz="2400" b="1" dirty="0">
                <a:solidFill>
                  <a:srgbClr val="002060"/>
                </a:solidFill>
                <a:latin typeface="Times New Roman" pitchFamily="18" charset="0"/>
                <a:cs typeface="Times New Roman" pitchFamily="18" charset="0"/>
              </a:rPr>
              <a:t> </a:t>
            </a:r>
            <a:br>
              <a:rPr lang="en-US" sz="2400" b="1" dirty="0">
                <a:solidFill>
                  <a:srgbClr val="002060"/>
                </a:solidFill>
                <a:latin typeface="Times New Roman" pitchFamily="18" charset="0"/>
                <a:cs typeface="Times New Roman" pitchFamily="18" charset="0"/>
              </a:rPr>
            </a:br>
            <a:r>
              <a:rPr lang="en-US" sz="2400" b="1" dirty="0" err="1">
                <a:solidFill>
                  <a:srgbClr val="002060"/>
                </a:solidFill>
                <a:latin typeface="Times New Roman" pitchFamily="18" charset="0"/>
                <a:cs typeface="Times New Roman" pitchFamily="18" charset="0"/>
              </a:rPr>
              <a:t>chuyên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môn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theo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dọc</a:t>
            </a:r>
            <a:r>
              <a:rPr lang="en-US" sz="2400" b="1" dirty="0">
                <a:solidFill>
                  <a:srgbClr val="002060"/>
                </a:solidFill>
                <a:latin typeface="Times New Roman" pitchFamily="18" charset="0"/>
                <a:cs typeface="Times New Roman" pitchFamily="18" charset="0"/>
              </a:rPr>
              <a:t> </a:t>
            </a:r>
          </a:p>
          <a:p>
            <a:pPr algn="just">
              <a:defRPr/>
            </a:pP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Khoản</a:t>
            </a:r>
            <a:r>
              <a:rPr lang="en-US" sz="2400" b="1" dirty="0">
                <a:solidFill>
                  <a:srgbClr val="FF0000"/>
                </a:solidFill>
                <a:latin typeface="Times New Roman" pitchFamily="18" charset="0"/>
                <a:cs typeface="Times New Roman" pitchFamily="18" charset="0"/>
              </a:rPr>
              <a:t> 2,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4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12).</a:t>
            </a:r>
          </a:p>
        </p:txBody>
      </p:sp>
      <p:grpSp>
        <p:nvGrpSpPr>
          <p:cNvPr id="40964" name="Group 29"/>
          <p:cNvGrpSpPr>
            <a:grpSpLocks/>
          </p:cNvGrpSpPr>
          <p:nvPr/>
        </p:nvGrpSpPr>
        <p:grpSpPr bwMode="auto">
          <a:xfrm>
            <a:off x="1098550" y="3276600"/>
            <a:ext cx="8010525" cy="3581400"/>
            <a:chOff x="1344" y="2331"/>
            <a:chExt cx="2976" cy="288"/>
          </a:xfrm>
        </p:grpSpPr>
        <p:sp>
          <p:nvSpPr>
            <p:cNvPr id="10" name="AutoShape 15"/>
            <p:cNvSpPr>
              <a:spLocks noChangeArrowheads="1"/>
            </p:cNvSpPr>
            <p:nvPr/>
          </p:nvSpPr>
          <p:spPr bwMode="gray">
            <a:xfrm>
              <a:off x="1344" y="2331"/>
              <a:ext cx="297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en-US"/>
            </a:p>
          </p:txBody>
        </p:sp>
        <p:sp>
          <p:nvSpPr>
            <p:cNvPr id="40969" name="Text Box 17"/>
            <p:cNvSpPr txBox="1">
              <a:spLocks noChangeArrowheads="1"/>
            </p:cNvSpPr>
            <p:nvPr/>
          </p:nvSpPr>
          <p:spPr bwMode="gray">
            <a:xfrm>
              <a:off x="1539" y="2366"/>
              <a:ext cx="234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b="1">
                <a:solidFill>
                  <a:srgbClr val="000000"/>
                </a:solidFill>
              </a:endParaRPr>
            </a:p>
          </p:txBody>
        </p:sp>
      </p:grpSp>
      <p:pic>
        <p:nvPicPr>
          <p:cNvPr id="40965" name="Picture 4" descr="http://ppt.wz51z.com/EC3/CD10/animations/nature/trees/fall_leaves_branch_fa_a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86044">
            <a:off x="7685088" y="512763"/>
            <a:ext cx="173037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http://ppt.wz51z.com/EC3/CD10/animations/nature/trees/fall_leaves_branch_fa_a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15876">
            <a:off x="7005638" y="1747838"/>
            <a:ext cx="17303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1"/>
          <p:cNvSpPr>
            <a:spLocks noChangeArrowheads="1"/>
          </p:cNvSpPr>
          <p:nvPr/>
        </p:nvSpPr>
        <p:spPr bwMode="auto">
          <a:xfrm>
            <a:off x="1262063" y="3429000"/>
            <a:ext cx="78136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15000"/>
              </a:lnSpc>
              <a:spcAft>
                <a:spcPts val="1000"/>
              </a:spcAft>
            </a:pPr>
            <a:r>
              <a:rPr lang="en-US" sz="2400" b="1" u="sng">
                <a:solidFill>
                  <a:srgbClr val="002060"/>
                </a:solidFill>
                <a:latin typeface="Times New Roman" panose="02020603050405020304" pitchFamily="18" charset="0"/>
                <a:cs typeface="Times New Roman" panose="02020603050405020304" pitchFamily="18" charset="0"/>
              </a:rPr>
              <a:t>ĐIỂM 10</a:t>
            </a:r>
          </a:p>
          <a:p>
            <a:pPr algn="just" eaLnBrk="1" hangingPunct="1">
              <a:lnSpc>
                <a:spcPct val="115000"/>
              </a:lnSpc>
              <a:spcAft>
                <a:spcPts val="1000"/>
              </a:spcAft>
            </a:pPr>
            <a:r>
              <a:rPr lang="en-US" sz="2400" b="1">
                <a:solidFill>
                  <a:srgbClr val="002060"/>
                </a:solidFill>
                <a:latin typeface="Times New Roman" panose="02020603050405020304" pitchFamily="18" charset="0"/>
                <a:cs typeface="Times New Roman" panose="02020603050405020304" pitchFamily="18" charset="0"/>
              </a:rPr>
              <a:t>Việc tặng Cờ thi đua của Chính phủ được thực hiện theo quy định tại khoản 1 Điều 11 Nghị định số 91/2017/NĐ-CP. </a:t>
            </a:r>
          </a:p>
          <a:p>
            <a:pPr algn="just" eaLnBrk="1" hangingPunct="1">
              <a:lnSpc>
                <a:spcPct val="115000"/>
              </a:lnSpc>
              <a:spcAft>
                <a:spcPts val="1000"/>
              </a:spcAft>
            </a:pPr>
            <a:r>
              <a:rPr lang="en-US" sz="2400" b="1">
                <a:solidFill>
                  <a:srgbClr val="002060"/>
                </a:solidFill>
                <a:latin typeface="Times New Roman" panose="02020603050405020304" pitchFamily="18" charset="0"/>
                <a:cs typeface="Times New Roman" panose="02020603050405020304" pitchFamily="18" charset="0"/>
              </a:rPr>
              <a:t>Bộ, ban, ngành, tỉnh không ban hành Quyết định tặng Cờ thi đua cấp bộ, cấp tỉnh đối với tập thể đủ tiêu chuẩn đề nghị tặng Cờ thi đua của Chính phủ </a:t>
            </a:r>
          </a:p>
          <a:p>
            <a:pPr algn="ctr" eaLnBrk="1" hangingPunct="1">
              <a:lnSpc>
                <a:spcPct val="115000"/>
              </a:lnSpc>
              <a:spcAft>
                <a:spcPts val="1000"/>
              </a:spcAft>
            </a:pPr>
            <a:r>
              <a:rPr lang="en-US" sz="2400" b="1">
                <a:solidFill>
                  <a:srgbClr val="FF0000"/>
                </a:solidFill>
                <a:latin typeface="Times New Roman" panose="02020603050405020304" pitchFamily="18" charset="0"/>
                <a:cs typeface="Times New Roman" panose="02020603050405020304" pitchFamily="18" charset="0"/>
              </a:rPr>
              <a:t>(Khoản 3, Điều 8 Thông tư số 12)</a:t>
            </a:r>
            <a:endParaRPr lang="en-US" sz="24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21610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707" y="76200"/>
            <a:ext cx="4846093" cy="4163136"/>
            <a:chOff x="3963" y="2524"/>
            <a:chExt cx="1400" cy="1316"/>
          </a:xfrm>
          <a:solidFill>
            <a:srgbClr val="92D050"/>
          </a:solidFill>
        </p:grpSpPr>
        <p:pic>
          <p:nvPicPr>
            <p:cNvPr id="7" name="Picture 7" descr="Picture2"/>
            <p:cNvPicPr>
              <a:picLocks noChangeAspect="1" noChangeArrowheads="1"/>
            </p:cNvPicPr>
            <p:nvPr/>
          </p:nvPicPr>
          <p:blipFill>
            <a:blip r:embed="rId2" cstate="print">
              <a:extLst/>
            </a:blip>
            <a:srcRect/>
            <a:stretch>
              <a:fillRect/>
            </a:stretch>
          </p:blipFill>
          <p:spPr bwMode="ltGray">
            <a:xfrm>
              <a:off x="3963" y="2524"/>
              <a:ext cx="1400" cy="752"/>
            </a:xfrm>
            <a:prstGeom prst="rect">
              <a:avLst/>
            </a:prstGeom>
            <a:ln>
              <a:noFill/>
            </a:ln>
            <a:extLst/>
          </p:spPr>
          <p:style>
            <a:lnRef idx="3">
              <a:schemeClr val="lt1"/>
            </a:lnRef>
            <a:fillRef idx="1">
              <a:schemeClr val="accent5"/>
            </a:fillRef>
            <a:effectRef idx="1">
              <a:schemeClr val="accent5"/>
            </a:effectRef>
            <a:fontRef idx="minor">
              <a:schemeClr val="lt1"/>
            </a:fontRef>
          </p:style>
        </p:pic>
        <p:pic>
          <p:nvPicPr>
            <p:cNvPr id="8" name="Picture 8" descr="Picture2"/>
            <p:cNvPicPr>
              <a:picLocks noChangeAspect="1" noChangeArrowheads="1"/>
            </p:cNvPicPr>
            <p:nvPr/>
          </p:nvPicPr>
          <p:blipFill>
            <a:blip r:embed="rId2" cstate="print">
              <a:extLst/>
            </a:blip>
            <a:srcRect/>
            <a:stretch>
              <a:fillRect/>
            </a:stretch>
          </p:blipFill>
          <p:spPr bwMode="ltGray">
            <a:xfrm flipV="1">
              <a:off x="3963" y="3239"/>
              <a:ext cx="1400" cy="601"/>
            </a:xfrm>
            <a:prstGeom prst="rect">
              <a:avLst/>
            </a:prstGeom>
            <a:ln>
              <a:noFill/>
            </a:ln>
            <a:extLst/>
          </p:spPr>
          <p:style>
            <a:lnRef idx="3">
              <a:schemeClr val="lt1"/>
            </a:lnRef>
            <a:fillRef idx="1">
              <a:schemeClr val="accent5"/>
            </a:fillRef>
            <a:effectRef idx="1">
              <a:schemeClr val="accent5"/>
            </a:effectRef>
            <a:fontRef idx="minor">
              <a:schemeClr val="lt1"/>
            </a:fontRef>
          </p:style>
        </p:pic>
      </p:grpSp>
      <p:sp>
        <p:nvSpPr>
          <p:cNvPr id="35843" name="Oval 6"/>
          <p:cNvSpPr>
            <a:spLocks noChangeArrowheads="1"/>
          </p:cNvSpPr>
          <p:nvPr/>
        </p:nvSpPr>
        <p:spPr bwMode="ltGray">
          <a:xfrm>
            <a:off x="4457700" y="896938"/>
            <a:ext cx="4705350" cy="542766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just">
              <a:defRPr/>
            </a:pPr>
            <a:endParaRPr lang="en-US" altLang="en-US" sz="2400" b="1" dirty="0">
              <a:solidFill>
                <a:srgbClr val="002060"/>
              </a:solidFill>
              <a:latin typeface="Times New Roman" pitchFamily="18" charset="0"/>
              <a:cs typeface="Times New Roman" pitchFamily="18" charset="0"/>
            </a:endParaRPr>
          </a:p>
        </p:txBody>
      </p:sp>
      <p:sp>
        <p:nvSpPr>
          <p:cNvPr id="41988" name="TextBox 4"/>
          <p:cNvSpPr txBox="1">
            <a:spLocks noChangeArrowheads="1"/>
          </p:cNvSpPr>
          <p:nvPr/>
        </p:nvSpPr>
        <p:spPr bwMode="auto">
          <a:xfrm>
            <a:off x="800100" y="877888"/>
            <a:ext cx="36576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u="sng">
                <a:solidFill>
                  <a:srgbClr val="000099"/>
                </a:solidFill>
                <a:latin typeface="Times New Roman" panose="02020603050405020304" pitchFamily="18" charset="0"/>
                <a:cs typeface="Times New Roman" panose="02020603050405020304" pitchFamily="18" charset="0"/>
              </a:rPr>
              <a:t>ĐIỂM 11</a:t>
            </a:r>
          </a:p>
          <a:p>
            <a:pPr algn="ctr" eaLnBrk="1" hangingPunct="1"/>
            <a:endParaRPr lang="en-US" sz="2400" b="1">
              <a:solidFill>
                <a:srgbClr val="002060"/>
              </a:solidFill>
              <a:latin typeface="Times New Roman" panose="02020603050405020304" pitchFamily="18" charset="0"/>
              <a:cs typeface="Times New Roman" panose="02020603050405020304" pitchFamily="18" charset="0"/>
            </a:endParaRPr>
          </a:p>
          <a:p>
            <a:pPr algn="just" eaLnBrk="1" hangingPunct="1"/>
            <a:r>
              <a:rPr lang="en-US" sz="2600" b="1">
                <a:solidFill>
                  <a:srgbClr val="000099"/>
                </a:solidFill>
                <a:latin typeface="Times New Roman" panose="02020603050405020304" pitchFamily="18" charset="0"/>
                <a:cs typeface="Times New Roman" panose="02020603050405020304" pitchFamily="18" charset="0"/>
              </a:rPr>
              <a:t>Thời điểm trình khen thưởng cống hiến</a:t>
            </a:r>
          </a:p>
          <a:p>
            <a:pPr algn="just" eaLnBrk="1" hangingPunct="1"/>
            <a:r>
              <a:rPr lang="en-US" sz="2600" b="1">
                <a:solidFill>
                  <a:srgbClr val="000099"/>
                </a:solidFill>
                <a:latin typeface="Times New Roman" panose="02020603050405020304" pitchFamily="18" charset="0"/>
                <a:cs typeface="Times New Roman" panose="02020603050405020304" pitchFamily="18" charset="0"/>
              </a:rPr>
              <a:t> </a:t>
            </a:r>
            <a:br>
              <a:rPr lang="en-US" sz="2600" b="1">
                <a:solidFill>
                  <a:srgbClr val="000099"/>
                </a:solidFill>
                <a:latin typeface="Times New Roman" panose="02020603050405020304" pitchFamily="18" charset="0"/>
                <a:cs typeface="Times New Roman" panose="02020603050405020304" pitchFamily="18" charset="0"/>
              </a:rPr>
            </a:br>
            <a:r>
              <a:rPr lang="en-US" sz="2600" b="1" i="1">
                <a:solidFill>
                  <a:srgbClr val="FF0000"/>
                </a:solidFill>
                <a:latin typeface="Times New Roman" panose="02020603050405020304" pitchFamily="18" charset="0"/>
                <a:cs typeface="Times New Roman" panose="02020603050405020304" pitchFamily="18" charset="0"/>
              </a:rPr>
              <a:t>(Điểm a, Khoản 1, Điều 10 Thông tư số 12)</a:t>
            </a:r>
          </a:p>
          <a:p>
            <a:pPr algn="just" eaLnBrk="1" hangingPunct="1"/>
            <a:endParaRPr lang="en-US" sz="2400"/>
          </a:p>
          <a:p>
            <a:pPr algn="just" eaLnBrk="1" hangingPunct="1"/>
            <a:endParaRPr lang="en-US" sz="2400">
              <a:latin typeface="Times New Roman" panose="02020603050405020304" pitchFamily="18" charset="0"/>
              <a:cs typeface="Times New Roman" panose="02020603050405020304" pitchFamily="18" charset="0"/>
            </a:endParaRPr>
          </a:p>
        </p:txBody>
      </p:sp>
      <p:pic>
        <p:nvPicPr>
          <p:cNvPr id="41989"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 y="4495800"/>
            <a:ext cx="1119188"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5083175"/>
            <a:ext cx="1501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descr="http://ppt.wz51z.com/EC3/CD10/animations/nature/daisies/daisies_waving_l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63" y="4130675"/>
            <a:ext cx="1119187"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029200" y="1905000"/>
            <a:ext cx="37798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600" b="1" i="1">
                <a:solidFill>
                  <a:srgbClr val="000099"/>
                </a:solidFill>
                <a:latin typeface="Times New Roman" panose="02020603050405020304" pitchFamily="18" charset="0"/>
                <a:cs typeface="Times New Roman" panose="02020603050405020304" pitchFamily="18" charset="0"/>
              </a:rPr>
              <a:t>Bộ, ban, ngành, tỉnh trình Thủ tướng Chính phủ xét, trình Chủ tịch nước khen thưởng quá trình cống hiến cho cá nhân có đủ điều kiện, tiêu chuẩn khi có thông báo nghỉ hưu.</a:t>
            </a:r>
          </a:p>
          <a:p>
            <a:pPr algn="just" eaLnBrk="1" hangingPunct="1">
              <a:lnSpc>
                <a:spcPct val="115000"/>
              </a:lnSpc>
              <a:spcAft>
                <a:spcPts val="1000"/>
              </a:spcAft>
            </a:pPr>
            <a:endParaRPr lang="en-US" sz="2400" i="1">
              <a:solidFill>
                <a:srgbClr val="FF0000"/>
              </a:solidFill>
              <a:latin typeface="Calibri" panose="020F0502020204030204" pitchFamily="34" charset="0"/>
            </a:endParaRPr>
          </a:p>
        </p:txBody>
      </p:sp>
    </p:spTree>
    <p:extLst>
      <p:ext uri="{BB962C8B-B14F-4D97-AF65-F5344CB8AC3E}">
        <p14:creationId xmlns:p14="http://schemas.microsoft.com/office/powerpoint/2010/main" val="12919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7938"/>
            <a:ext cx="9244013" cy="6858001"/>
          </a:xfrm>
          <a:prstGeom prst="rect">
            <a:avLst/>
          </a:prstGeom>
          <a:solidFill>
            <a:srgbClr val="00B05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dirty="0"/>
          </a:p>
        </p:txBody>
      </p:sp>
      <p:pic>
        <p:nvPicPr>
          <p:cNvPr id="43011" name="Picture 4" descr="http://ppt.wz51z.com/EC3/CD10/animations/nature/trees/fall_leaves_branch_fa_a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86044">
            <a:off x="-2449513" y="890588"/>
            <a:ext cx="17303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ppt.wz51z.com/EC3/CD10/animations/nature/trees/fall_leaves_branch_fa_a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15876">
            <a:off x="-1947069" y="4564856"/>
            <a:ext cx="17303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533400" y="76200"/>
            <a:ext cx="7875588" cy="1143000"/>
          </a:xfrm>
          <a:prstGeom prst="roundRect">
            <a:avLst/>
          </a:prstGeom>
          <a:solidFill>
            <a:schemeClr val="accent3">
              <a:lumMod val="95000"/>
            </a:schemeClr>
          </a:solidFill>
          <a:ln w="38100">
            <a:solidFill>
              <a:schemeClr val="tx1"/>
            </a:solidFill>
          </a:ln>
          <a:effectLst/>
          <a:extLst/>
        </p:spPr>
        <p:txBody>
          <a:bodyPr wrap="none" anchor="ctr"/>
          <a:lstStyle/>
          <a:p>
            <a:pPr algn="ctr">
              <a:defRPr/>
            </a:pPr>
            <a:r>
              <a:rPr lang="en-US" sz="2600" b="1" dirty="0">
                <a:solidFill>
                  <a:srgbClr val="002060"/>
                </a:solidFill>
                <a:latin typeface="Times New Roman" pitchFamily="18" charset="0"/>
                <a:cs typeface="Times New Roman" pitchFamily="18" charset="0"/>
              </a:rPr>
              <a:t>ĐIỂM 12</a:t>
            </a:r>
          </a:p>
          <a:p>
            <a:pPr algn="ctr">
              <a:defRPr/>
            </a:pPr>
            <a:r>
              <a:rPr lang="en-US" sz="2600" b="1" dirty="0" err="1">
                <a:solidFill>
                  <a:srgbClr val="002060"/>
                </a:solidFill>
                <a:latin typeface="Times New Roman" pitchFamily="18" charset="0"/>
                <a:cs typeface="Times New Roman" pitchFamily="18" charset="0"/>
              </a:rPr>
              <a:t>Quy</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định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về</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báo</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cáo</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kiểm</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toán</a:t>
            </a:r>
            <a:r>
              <a:rPr lang="en-US" sz="2600" b="1" dirty="0">
                <a:solidFill>
                  <a:srgbClr val="002060"/>
                </a:solidFill>
                <a:latin typeface="Times New Roman" pitchFamily="18" charset="0"/>
                <a:cs typeface="Times New Roman" pitchFamily="18" charset="0"/>
              </a:rPr>
              <a:t> </a:t>
            </a:r>
          </a:p>
          <a:p>
            <a:pPr algn="ctr">
              <a:defRPr/>
            </a:pPr>
            <a:r>
              <a:rPr lang="en-US" sz="2600" b="1" dirty="0">
                <a:solidFill>
                  <a:srgbClr val="FF0000"/>
                </a:solidFill>
                <a:latin typeface="Times New Roman" pitchFamily="18" charset="0"/>
                <a:cs typeface="Times New Roman" pitchFamily="18" charset="0"/>
              </a:rPr>
              <a:t>(</a:t>
            </a:r>
            <a:r>
              <a:rPr lang="en-US" sz="2600" b="1" dirty="0" err="1">
                <a:solidFill>
                  <a:srgbClr val="FF0000"/>
                </a:solidFill>
                <a:latin typeface="Times New Roman" pitchFamily="18" charset="0"/>
                <a:cs typeface="Times New Roman" pitchFamily="18" charset="0"/>
              </a:rPr>
              <a:t>Điểm</a:t>
            </a:r>
            <a:r>
              <a:rPr lang="en-US" sz="2600" b="1" dirty="0">
                <a:solidFill>
                  <a:srgbClr val="FF0000"/>
                </a:solidFill>
                <a:latin typeface="Times New Roman" pitchFamily="18" charset="0"/>
                <a:cs typeface="Times New Roman" pitchFamily="18" charset="0"/>
              </a:rPr>
              <a:t> a, </a:t>
            </a:r>
            <a:r>
              <a:rPr lang="en-US" sz="2600" b="1" dirty="0" err="1">
                <a:solidFill>
                  <a:srgbClr val="FF0000"/>
                </a:solidFill>
                <a:latin typeface="Times New Roman" pitchFamily="18" charset="0"/>
                <a:cs typeface="Times New Roman" pitchFamily="18" charset="0"/>
              </a:rPr>
              <a:t>Khoản</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Điều</a:t>
            </a:r>
            <a:r>
              <a:rPr lang="en-US" sz="2600" b="1" dirty="0">
                <a:solidFill>
                  <a:srgbClr val="FF0000"/>
                </a:solidFill>
                <a:latin typeface="Times New Roman" pitchFamily="18" charset="0"/>
                <a:cs typeface="Times New Roman" pitchFamily="18" charset="0"/>
              </a:rPr>
              <a:t> 10 </a:t>
            </a:r>
            <a:r>
              <a:rPr lang="en-US" sz="2600" b="1" dirty="0" err="1">
                <a:solidFill>
                  <a:srgbClr val="FF0000"/>
                </a:solidFill>
                <a:latin typeface="Times New Roman" pitchFamily="18" charset="0"/>
                <a:cs typeface="Times New Roman" pitchFamily="18" charset="0"/>
              </a:rPr>
              <a:t>Thông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tư</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số</a:t>
            </a:r>
            <a:r>
              <a:rPr lang="en-US" sz="2600" b="1" dirty="0">
                <a:solidFill>
                  <a:srgbClr val="FF0000"/>
                </a:solidFill>
                <a:latin typeface="Times New Roman" pitchFamily="18" charset="0"/>
                <a:cs typeface="Times New Roman" pitchFamily="18" charset="0"/>
              </a:rPr>
              <a:t> 12):</a:t>
            </a:r>
          </a:p>
        </p:txBody>
      </p:sp>
      <p:sp>
        <p:nvSpPr>
          <p:cNvPr id="6" name="Rounded Rectangle 5"/>
          <p:cNvSpPr/>
          <p:nvPr/>
        </p:nvSpPr>
        <p:spPr bwMode="auto">
          <a:xfrm>
            <a:off x="1" y="1781028"/>
            <a:ext cx="3276600" cy="507697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a:ln w="57150">
            <a:solidFill>
              <a:schemeClr val="tx1"/>
            </a:solidFill>
          </a:ln>
          <a:effectLst/>
          <a:extLst/>
        </p:spPr>
        <p:txBody>
          <a:bodyPr wrap="none" anchor="ctr"/>
          <a:lstStyle/>
          <a:p>
            <a:pPr algn="ctr">
              <a:defRPr/>
            </a:pPr>
            <a:endParaRPr lang="en-US" b="1">
              <a:latin typeface="Arial" charset="0"/>
            </a:endParaRPr>
          </a:p>
        </p:txBody>
      </p:sp>
      <p:sp>
        <p:nvSpPr>
          <p:cNvPr id="43017" name="Rectangle 7"/>
          <p:cNvSpPr>
            <a:spLocks noChangeArrowheads="1"/>
          </p:cNvSpPr>
          <p:nvPr/>
        </p:nvSpPr>
        <p:spPr bwMode="auto">
          <a:xfrm>
            <a:off x="155575" y="2025650"/>
            <a:ext cx="30083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200" b="1" i="1">
                <a:latin typeface="Times New Roman" panose="02020603050405020304" pitchFamily="18" charset="0"/>
                <a:cs typeface="Times New Roman" panose="02020603050405020304" pitchFamily="18" charset="0"/>
              </a:rPr>
              <a:t>Việc đề nghị các hình thức khen thưởng đối với doanh nghiệp thuộc đối tượng bắt buộc phải kiểm toán theo quy định của Luật Kiểm toán Nhà nước và Luật Kiểm toán độc lập </a:t>
            </a:r>
            <a:r>
              <a:rPr lang="en-US" sz="2200" b="1" i="1" u="sng">
                <a:solidFill>
                  <a:srgbClr val="FF0000"/>
                </a:solidFill>
                <a:latin typeface="Times New Roman" panose="02020603050405020304" pitchFamily="18" charset="0"/>
                <a:cs typeface="Times New Roman" panose="02020603050405020304" pitchFamily="18" charset="0"/>
              </a:rPr>
              <a:t>phải có Báo cáo kết quả kiểm toán </a:t>
            </a:r>
            <a:r>
              <a:rPr lang="en-US" sz="2200" b="1" i="1">
                <a:latin typeface="Times New Roman" panose="02020603050405020304" pitchFamily="18" charset="0"/>
                <a:cs typeface="Times New Roman" panose="02020603050405020304" pitchFamily="18" charset="0"/>
              </a:rPr>
              <a:t>của cơ quan kiểm toán có thẩm quyền trong thời gian 05 năm trước thời điểm đề nghị khen thưởng.</a:t>
            </a:r>
          </a:p>
        </p:txBody>
      </p:sp>
      <p:sp>
        <p:nvSpPr>
          <p:cNvPr id="8" name="Rounded Rectangle 7"/>
          <p:cNvSpPr/>
          <p:nvPr/>
        </p:nvSpPr>
        <p:spPr bwMode="auto">
          <a:xfrm>
            <a:off x="3581400" y="1781175"/>
            <a:ext cx="2401888" cy="5092700"/>
          </a:xfrm>
          <a:prstGeom prst="roundRect">
            <a:avLst/>
          </a:prstGeom>
          <a:solidFill>
            <a:schemeClr val="accent2">
              <a:lumMod val="60000"/>
              <a:lumOff val="40000"/>
            </a:schemeClr>
          </a:solidFill>
          <a:ln w="57150">
            <a:solidFill>
              <a:schemeClr val="tx1"/>
            </a:solidFill>
          </a:ln>
          <a:effectLst/>
          <a:extLst/>
        </p:spPr>
        <p:txBody>
          <a:bodyPr wrap="none" anchor="ctr"/>
          <a:lstStyle/>
          <a:p>
            <a:pPr algn="ctr">
              <a:defRPr/>
            </a:pPr>
            <a:endParaRPr lang="en-US" b="1">
              <a:latin typeface="Arial" charset="0"/>
            </a:endParaRPr>
          </a:p>
        </p:txBody>
      </p:sp>
      <p:sp>
        <p:nvSpPr>
          <p:cNvPr id="43019" name="Rectangle 16"/>
          <p:cNvSpPr>
            <a:spLocks noChangeArrowheads="1"/>
          </p:cNvSpPr>
          <p:nvPr/>
        </p:nvSpPr>
        <p:spPr bwMode="auto">
          <a:xfrm>
            <a:off x="3581400" y="2363788"/>
            <a:ext cx="2401888"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i="1">
                <a:latin typeface="Times New Roman" panose="02020603050405020304" pitchFamily="18" charset="0"/>
                <a:cs typeface="Times New Roman" panose="02020603050405020304" pitchFamily="18" charset="0"/>
              </a:rPr>
              <a:t>Đối với doanh nghiệp </a:t>
            </a:r>
            <a:r>
              <a:rPr lang="en-US" sz="2400" b="1" i="1" u="sng">
                <a:solidFill>
                  <a:srgbClr val="FF0000"/>
                </a:solidFill>
                <a:latin typeface="Times New Roman" panose="02020603050405020304" pitchFamily="18" charset="0"/>
                <a:cs typeface="Times New Roman" panose="02020603050405020304" pitchFamily="18" charset="0"/>
              </a:rPr>
              <a:t>không</a:t>
            </a:r>
            <a:br>
              <a:rPr lang="en-US" sz="2400" b="1" i="1" u="sng">
                <a:solidFill>
                  <a:srgbClr val="FF0000"/>
                </a:solidFill>
                <a:latin typeface="Times New Roman" panose="02020603050405020304" pitchFamily="18" charset="0"/>
                <a:cs typeface="Times New Roman" panose="02020603050405020304" pitchFamily="18" charset="0"/>
              </a:rPr>
            </a:br>
            <a:r>
              <a:rPr lang="en-US" sz="2400" b="1" i="1" u="sng">
                <a:solidFill>
                  <a:srgbClr val="FF0000"/>
                </a:solidFill>
                <a:latin typeface="Times New Roman" panose="02020603050405020304" pitchFamily="18" charset="0"/>
                <a:cs typeface="Times New Roman" panose="02020603050405020304" pitchFamily="18" charset="0"/>
              </a:rPr>
              <a:t>thuộc đối tượng bắt buộc</a:t>
            </a:r>
            <a:br>
              <a:rPr lang="en-US" sz="2400" b="1" i="1" u="sng">
                <a:solidFill>
                  <a:srgbClr val="FF0000"/>
                </a:solidFill>
                <a:latin typeface="Times New Roman" panose="02020603050405020304" pitchFamily="18" charset="0"/>
                <a:cs typeface="Times New Roman" panose="02020603050405020304" pitchFamily="18" charset="0"/>
              </a:rPr>
            </a:br>
            <a:r>
              <a:rPr lang="en-US" sz="2400" b="1" i="1" u="sng">
                <a:solidFill>
                  <a:srgbClr val="FF0000"/>
                </a:solidFill>
                <a:latin typeface="Times New Roman" panose="02020603050405020304" pitchFamily="18" charset="0"/>
                <a:cs typeface="Times New Roman" panose="02020603050405020304" pitchFamily="18" charset="0"/>
              </a:rPr>
              <a:t> phải kiểm toán </a:t>
            </a:r>
            <a:r>
              <a:rPr lang="en-US" sz="2400" b="1" i="1">
                <a:latin typeface="Times New Roman" panose="02020603050405020304" pitchFamily="18" charset="0"/>
                <a:cs typeface="Times New Roman" panose="02020603050405020304" pitchFamily="18" charset="0"/>
              </a:rPr>
              <a:t>trong báo cáo</a:t>
            </a:r>
            <a:br>
              <a:rPr lang="en-US" sz="2400" b="1" i="1">
                <a:latin typeface="Times New Roman" panose="02020603050405020304" pitchFamily="18" charset="0"/>
                <a:cs typeface="Times New Roman" panose="02020603050405020304" pitchFamily="18" charset="0"/>
              </a:rPr>
            </a:br>
            <a:r>
              <a:rPr lang="en-US" sz="2400" b="1" i="1">
                <a:latin typeface="Times New Roman" panose="02020603050405020304" pitchFamily="18" charset="0"/>
                <a:cs typeface="Times New Roman" panose="02020603050405020304" pitchFamily="18" charset="0"/>
              </a:rPr>
              <a:t> thành tích phải nêu căn cứ</a:t>
            </a:r>
            <a:br>
              <a:rPr lang="en-US" sz="2400" b="1" i="1">
                <a:latin typeface="Times New Roman" panose="02020603050405020304" pitchFamily="18" charset="0"/>
                <a:cs typeface="Times New Roman" panose="02020603050405020304" pitchFamily="18" charset="0"/>
              </a:rPr>
            </a:br>
            <a:r>
              <a:rPr lang="en-US" sz="2400" b="1" i="1">
                <a:latin typeface="Times New Roman" panose="02020603050405020304" pitchFamily="18" charset="0"/>
                <a:cs typeface="Times New Roman" panose="02020603050405020304" pitchFamily="18" charset="0"/>
              </a:rPr>
              <a:t> không thuộc đối tượng bắt buộc</a:t>
            </a:r>
            <a:br>
              <a:rPr lang="en-US" sz="2400" b="1" i="1">
                <a:latin typeface="Times New Roman" panose="02020603050405020304" pitchFamily="18" charset="0"/>
                <a:cs typeface="Times New Roman" panose="02020603050405020304" pitchFamily="18" charset="0"/>
              </a:rPr>
            </a:br>
            <a:r>
              <a:rPr lang="en-US" sz="2400" b="1" i="1">
                <a:latin typeface="Times New Roman" panose="02020603050405020304" pitchFamily="18" charset="0"/>
                <a:cs typeface="Times New Roman" panose="02020603050405020304" pitchFamily="18" charset="0"/>
              </a:rPr>
              <a:t> phải kiểm toán.</a:t>
            </a:r>
          </a:p>
        </p:txBody>
      </p:sp>
      <p:sp>
        <p:nvSpPr>
          <p:cNvPr id="9" name="Rounded Rectangle 8"/>
          <p:cNvSpPr/>
          <p:nvPr/>
        </p:nvSpPr>
        <p:spPr bwMode="auto">
          <a:xfrm>
            <a:off x="6248400" y="1781175"/>
            <a:ext cx="2895600" cy="5076825"/>
          </a:xfrm>
          <a:prstGeom prst="roundRect">
            <a:avLst/>
          </a:prstGeom>
          <a:solidFill>
            <a:schemeClr val="accent1">
              <a:lumMod val="20000"/>
              <a:lumOff val="80000"/>
            </a:schemeClr>
          </a:solidFill>
          <a:ln w="57150">
            <a:solidFill>
              <a:schemeClr val="tx1"/>
            </a:solidFill>
          </a:ln>
          <a:effectLst/>
          <a:extLst/>
        </p:spPr>
        <p:txBody>
          <a:bodyPr wrap="none" anchor="ctr"/>
          <a:lstStyle/>
          <a:p>
            <a:pPr algn="ctr">
              <a:defRPr/>
            </a:pPr>
            <a:r>
              <a:rPr lang="en-US" sz="2200" b="1" i="1" dirty="0" err="1">
                <a:latin typeface="Times New Roman" pitchFamily="18" charset="0"/>
                <a:cs typeface="Times New Roman" pitchFamily="18" charset="0"/>
              </a:rPr>
              <a:t>Đối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với</a:t>
            </a:r>
            <a:r>
              <a:rPr lang="en-US" sz="2200" b="1" i="1" dirty="0">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doanh</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nghiệp</a:t>
            </a:r>
            <a:r>
              <a:rPr lang="en-US" sz="2200" b="1" i="1" dirty="0">
                <a:solidFill>
                  <a:srgbClr val="FF0000"/>
                </a:solidFill>
                <a:latin typeface="Times New Roman" pitchFamily="18" charset="0"/>
                <a:cs typeface="Times New Roman" pitchFamily="18" charset="0"/>
              </a:rPr>
              <a:t/>
            </a:r>
            <a:br>
              <a:rPr lang="en-US" sz="2200" b="1" i="1" dirty="0">
                <a:solidFill>
                  <a:srgbClr val="FF0000"/>
                </a:solidFill>
                <a:latin typeface="Times New Roman" pitchFamily="18" charset="0"/>
                <a:cs typeface="Times New Roman" pitchFamily="18" charset="0"/>
              </a:rPr>
            </a:b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đề</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nghị</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tặng</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Cờ</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thi</a:t>
            </a:r>
            <a:r>
              <a:rPr lang="en-US" sz="2200" b="1" i="1" dirty="0">
                <a:solidFill>
                  <a:srgbClr val="FF0000"/>
                </a:solidFill>
                <a:latin typeface="Times New Roman" pitchFamily="18" charset="0"/>
                <a:cs typeface="Times New Roman" pitchFamily="18" charset="0"/>
              </a:rPr>
              <a:t> </a:t>
            </a:r>
            <a:br>
              <a:rPr lang="en-US" sz="2200" b="1" i="1" dirty="0">
                <a:solidFill>
                  <a:srgbClr val="FF0000"/>
                </a:solidFill>
                <a:latin typeface="Times New Roman" pitchFamily="18" charset="0"/>
                <a:cs typeface="Times New Roman" pitchFamily="18" charset="0"/>
              </a:rPr>
            </a:br>
            <a:r>
              <a:rPr lang="en-US" sz="2200" b="1" i="1" dirty="0" err="1">
                <a:solidFill>
                  <a:srgbClr val="FF0000"/>
                </a:solidFill>
                <a:latin typeface="Times New Roman" pitchFamily="18" charset="0"/>
                <a:cs typeface="Times New Roman" pitchFamily="18" charset="0"/>
              </a:rPr>
              <a:t>đua</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của</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Chính</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phủ</a:t>
            </a:r>
            <a:r>
              <a:rPr lang="en-US" sz="2200" b="1" i="1" dirty="0">
                <a:solidFill>
                  <a:srgbClr val="FF0000"/>
                </a:solidFill>
                <a:latin typeface="Times New Roman" pitchFamily="18" charset="0"/>
                <a:cs typeface="Times New Roman" pitchFamily="18" charset="0"/>
              </a:rPr>
              <a:t>” </a:t>
            </a:r>
            <a:r>
              <a:rPr lang="en-US" sz="2200" b="1" i="1" dirty="0">
                <a:latin typeface="Times New Roman" pitchFamily="18" charset="0"/>
                <a:cs typeface="Times New Roman" pitchFamily="18" charset="0"/>
              </a:rPr>
              <a:t/>
            </a:r>
            <a:br>
              <a:rPr lang="en-US" sz="2200" b="1" i="1" dirty="0">
                <a:latin typeface="Times New Roman" pitchFamily="18" charset="0"/>
                <a:cs typeface="Times New Roman" pitchFamily="18" charset="0"/>
              </a:rPr>
            </a:br>
            <a:r>
              <a:rPr lang="en-US" sz="2200" b="1" i="1" dirty="0" err="1">
                <a:latin typeface="Times New Roman" pitchFamily="18" charset="0"/>
                <a:cs typeface="Times New Roman" pitchFamily="18" charset="0"/>
              </a:rPr>
              <a:t>thuộc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đối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tượng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kiểm</a:t>
            </a:r>
            <a:r>
              <a:rPr lang="en-US" sz="2200" b="1" i="1" dirty="0">
                <a:latin typeface="Times New Roman" pitchFamily="18" charset="0"/>
                <a:cs typeface="Times New Roman" pitchFamily="18" charset="0"/>
              </a:rPr>
              <a:t> </a:t>
            </a:r>
            <a:br>
              <a:rPr lang="en-US" sz="2200" b="1" i="1" dirty="0">
                <a:latin typeface="Times New Roman" pitchFamily="18" charset="0"/>
                <a:cs typeface="Times New Roman" pitchFamily="18" charset="0"/>
              </a:rPr>
            </a:br>
            <a:r>
              <a:rPr lang="en-US" sz="2200" b="1" i="1" dirty="0" err="1">
                <a:latin typeface="Times New Roman" pitchFamily="18" charset="0"/>
                <a:cs typeface="Times New Roman" pitchFamily="18" charset="0"/>
              </a:rPr>
              <a:t>toán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phải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có</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cáo</a:t>
            </a:r>
            <a:r>
              <a:rPr lang="en-US" sz="2200" b="1" i="1" dirty="0">
                <a:latin typeface="Times New Roman" pitchFamily="18" charset="0"/>
                <a:cs typeface="Times New Roman" pitchFamily="18" charset="0"/>
              </a:rPr>
              <a:t> </a:t>
            </a:r>
            <a:br>
              <a:rPr lang="en-US" sz="2200" b="1" i="1" dirty="0">
                <a:latin typeface="Times New Roman" pitchFamily="18" charset="0"/>
                <a:cs typeface="Times New Roman" pitchFamily="18" charset="0"/>
              </a:rPr>
            </a:br>
            <a:r>
              <a:rPr lang="en-US" sz="2200" b="1" i="1" dirty="0" err="1">
                <a:latin typeface="Times New Roman" pitchFamily="18" charset="0"/>
                <a:cs typeface="Times New Roman" pitchFamily="18" charset="0"/>
              </a:rPr>
              <a:t>kết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quả</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kiểm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toán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nếu</a:t>
            </a:r>
            <a:r>
              <a:rPr lang="en-US" sz="2200" b="1" i="1" dirty="0">
                <a:latin typeface="Times New Roman" pitchFamily="18" charset="0"/>
                <a:cs typeface="Times New Roman" pitchFamily="18" charset="0"/>
              </a:rPr>
              <a:t> </a:t>
            </a:r>
          </a:p>
          <a:p>
            <a:pPr algn="ctr">
              <a:defRPr/>
            </a:pPr>
            <a:r>
              <a:rPr lang="en-US" sz="2200" b="1" i="1" dirty="0" err="1">
                <a:latin typeface="Times New Roman" pitchFamily="18" charset="0"/>
                <a:cs typeface="Times New Roman" pitchFamily="18" charset="0"/>
              </a:rPr>
              <a:t>chưa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có</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quả</a:t>
            </a:r>
            <a:r>
              <a:rPr lang="en-US" sz="2200" b="1" i="1" dirty="0">
                <a:latin typeface="Times New Roman" pitchFamily="18" charset="0"/>
                <a:cs typeface="Times New Roman" pitchFamily="18" charset="0"/>
              </a:rPr>
              <a:t> </a:t>
            </a:r>
            <a:br>
              <a:rPr lang="en-US" sz="2200" b="1" i="1" dirty="0">
                <a:latin typeface="Times New Roman" pitchFamily="18" charset="0"/>
                <a:cs typeface="Times New Roman" pitchFamily="18" charset="0"/>
              </a:rPr>
            </a:br>
            <a:r>
              <a:rPr lang="en-US" sz="2200" b="1" i="1" dirty="0" err="1">
                <a:latin typeface="Times New Roman" pitchFamily="18" charset="0"/>
                <a:cs typeface="Times New Roman" pitchFamily="18" charset="0"/>
              </a:rPr>
              <a:t>kiểm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toán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thì</a:t>
            </a:r>
            <a:r>
              <a:rPr lang="en-US" sz="2200" b="1" i="1" dirty="0">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sau</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khi</a:t>
            </a:r>
            <a:r>
              <a:rPr lang="en-US" sz="2200" b="1" i="1" dirty="0">
                <a:solidFill>
                  <a:srgbClr val="FF0000"/>
                </a:solidFill>
                <a:latin typeface="Times New Roman" pitchFamily="18" charset="0"/>
                <a:cs typeface="Times New Roman" pitchFamily="18" charset="0"/>
              </a:rPr>
              <a:t> </a:t>
            </a:r>
            <a:br>
              <a:rPr lang="en-US" sz="2200" b="1" i="1" dirty="0">
                <a:solidFill>
                  <a:srgbClr val="FF0000"/>
                </a:solidFill>
                <a:latin typeface="Times New Roman" pitchFamily="18" charset="0"/>
                <a:cs typeface="Times New Roman" pitchFamily="18" charset="0"/>
              </a:rPr>
            </a:br>
            <a:r>
              <a:rPr lang="en-US" sz="2200" b="1" i="1" dirty="0" err="1">
                <a:solidFill>
                  <a:srgbClr val="FF0000"/>
                </a:solidFill>
                <a:latin typeface="Times New Roman" pitchFamily="18" charset="0"/>
                <a:cs typeface="Times New Roman" pitchFamily="18" charset="0"/>
              </a:rPr>
              <a:t>có</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kết</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quả</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kiểm</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toán</a:t>
            </a:r>
            <a:r>
              <a:rPr lang="en-US" sz="2200" b="1" i="1" dirty="0">
                <a:solidFill>
                  <a:srgbClr val="FF0000"/>
                </a:solidFill>
                <a:latin typeface="Times New Roman" pitchFamily="18" charset="0"/>
                <a:cs typeface="Times New Roman" pitchFamily="18" charset="0"/>
              </a:rPr>
              <a:t> </a:t>
            </a:r>
            <a:br>
              <a:rPr lang="en-US" sz="2200" b="1" i="1" dirty="0">
                <a:solidFill>
                  <a:srgbClr val="FF0000"/>
                </a:solidFill>
                <a:latin typeface="Times New Roman" pitchFamily="18" charset="0"/>
                <a:cs typeface="Times New Roman" pitchFamily="18" charset="0"/>
              </a:rPr>
            </a:br>
            <a:r>
              <a:rPr lang="en-US" sz="2200" b="1" i="1" dirty="0" err="1">
                <a:solidFill>
                  <a:srgbClr val="FF0000"/>
                </a:solidFill>
                <a:latin typeface="Times New Roman" pitchFamily="18" charset="0"/>
                <a:cs typeface="Times New Roman" pitchFamily="18" charset="0"/>
              </a:rPr>
              <a:t>thực</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hiện</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trình</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khen</a:t>
            </a:r>
            <a:r>
              <a:rPr lang="en-US" sz="2200" b="1" i="1" dirty="0">
                <a:solidFill>
                  <a:srgbClr val="FF0000"/>
                </a:solidFill>
                <a:latin typeface="Times New Roman" pitchFamily="18" charset="0"/>
                <a:cs typeface="Times New Roman" pitchFamily="18" charset="0"/>
              </a:rPr>
              <a:t> </a:t>
            </a:r>
            <a:br>
              <a:rPr lang="en-US" sz="2200" b="1" i="1" dirty="0">
                <a:solidFill>
                  <a:srgbClr val="FF0000"/>
                </a:solidFill>
                <a:latin typeface="Times New Roman" pitchFamily="18" charset="0"/>
                <a:cs typeface="Times New Roman" pitchFamily="18" charset="0"/>
              </a:rPr>
            </a:br>
            <a:r>
              <a:rPr lang="en-US" sz="2200" b="1" i="1" dirty="0" err="1">
                <a:solidFill>
                  <a:srgbClr val="FF0000"/>
                </a:solidFill>
                <a:latin typeface="Times New Roman" pitchFamily="18" charset="0"/>
                <a:cs typeface="Times New Roman" pitchFamily="18" charset="0"/>
              </a:rPr>
              <a:t>thưởng</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theo</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quy</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định</a:t>
            </a:r>
            <a:r>
              <a:rPr lang="en-US" sz="2200" b="1" i="1" dirty="0">
                <a:latin typeface="Times New Roman" pitchFamily="18" charset="0"/>
                <a:cs typeface="Times New Roman" pitchFamily="18" charset="0"/>
              </a:rPr>
              <a:t>)</a:t>
            </a:r>
          </a:p>
        </p:txBody>
      </p:sp>
      <p:cxnSp>
        <p:nvCxnSpPr>
          <p:cNvPr id="20" name="Straight Arrow Connector 19"/>
          <p:cNvCxnSpPr/>
          <p:nvPr/>
        </p:nvCxnSpPr>
        <p:spPr bwMode="auto">
          <a:xfrm flipH="1">
            <a:off x="2528888" y="1219200"/>
            <a:ext cx="1957387" cy="561975"/>
          </a:xfrm>
          <a:prstGeom prst="straightConnector1">
            <a:avLst/>
          </a:prstGeom>
          <a:gradFill rotWithShape="1">
            <a:gsLst>
              <a:gs pos="0">
                <a:schemeClr val="accent2"/>
              </a:gs>
              <a:gs pos="100000">
                <a:schemeClr val="accent2">
                  <a:gamma/>
                  <a:tint val="73725"/>
                  <a:invGamma/>
                </a:schemeClr>
              </a:gs>
            </a:gsLst>
            <a:lin ang="5400000" scaled="1"/>
          </a:gradFill>
          <a:ln w="57150" cap="flat" cmpd="sng" algn="ctr">
            <a:solidFill>
              <a:schemeClr val="tx1"/>
            </a:solidFill>
            <a:prstDash val="solid"/>
            <a:round/>
            <a:headEnd type="none" w="med" len="med"/>
            <a:tailEnd type="none" w="med" len="med"/>
          </a:ln>
          <a:effectLst/>
          <a:extLst/>
        </p:spPr>
      </p:cxnSp>
      <p:cxnSp>
        <p:nvCxnSpPr>
          <p:cNvPr id="23" name="Straight Connector 22"/>
          <p:cNvCxnSpPr>
            <a:stCxn id="4" idx="2"/>
            <a:endCxn id="8" idx="0"/>
          </p:cNvCxnSpPr>
          <p:nvPr/>
        </p:nvCxnSpPr>
        <p:spPr bwMode="auto">
          <a:xfrm>
            <a:off x="4471988" y="1219200"/>
            <a:ext cx="309562" cy="561975"/>
          </a:xfrm>
          <a:prstGeom prst="line">
            <a:avLst/>
          </a:prstGeom>
          <a:gradFill rotWithShape="1">
            <a:gsLst>
              <a:gs pos="0">
                <a:schemeClr val="accent2"/>
              </a:gs>
              <a:gs pos="100000">
                <a:schemeClr val="accent2">
                  <a:gamma/>
                  <a:tint val="73725"/>
                  <a:invGamma/>
                </a:schemeClr>
              </a:gs>
            </a:gsLst>
            <a:lin ang="5400000" scaled="1"/>
          </a:gradFill>
          <a:ln w="57150" cap="flat" cmpd="sng" algn="ctr">
            <a:solidFill>
              <a:schemeClr val="tx1"/>
            </a:solidFill>
            <a:prstDash val="solid"/>
            <a:round/>
            <a:headEnd type="none" w="med" len="med"/>
            <a:tailEnd type="none" w="med" len="med"/>
          </a:ln>
          <a:effectLst/>
          <a:extLst/>
        </p:spPr>
      </p:cxnSp>
      <p:cxnSp>
        <p:nvCxnSpPr>
          <p:cNvPr id="25" name="Straight Connector 24"/>
          <p:cNvCxnSpPr>
            <a:stCxn id="4" idx="2"/>
            <a:endCxn id="9" idx="0"/>
          </p:cNvCxnSpPr>
          <p:nvPr/>
        </p:nvCxnSpPr>
        <p:spPr bwMode="auto">
          <a:xfrm>
            <a:off x="4471988" y="1219200"/>
            <a:ext cx="3224212" cy="561975"/>
          </a:xfrm>
          <a:prstGeom prst="line">
            <a:avLst/>
          </a:prstGeom>
          <a:gradFill rotWithShape="1">
            <a:gsLst>
              <a:gs pos="0">
                <a:schemeClr val="accent2"/>
              </a:gs>
              <a:gs pos="100000">
                <a:schemeClr val="accent2">
                  <a:gamma/>
                  <a:tint val="73725"/>
                  <a:invGamma/>
                </a:schemeClr>
              </a:gs>
            </a:gsLst>
            <a:lin ang="5400000" scaled="1"/>
          </a:gradFill>
          <a:ln w="57150" cap="flat" cmpd="sng" algn="ctr">
            <a:solidFill>
              <a:schemeClr val="tx1"/>
            </a:solidFill>
            <a:prstDash val="solid"/>
            <a:round/>
            <a:headEnd type="none" w="med" len="med"/>
            <a:tailEnd type="none" w="med" len="med"/>
          </a:ln>
          <a:effectLst/>
          <a:extLst/>
        </p:spPr>
      </p:cxnSp>
    </p:spTree>
    <p:extLst>
      <p:ext uri="{BB962C8B-B14F-4D97-AF65-F5344CB8AC3E}">
        <p14:creationId xmlns:p14="http://schemas.microsoft.com/office/powerpoint/2010/main" val="161071970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707" y="76200"/>
            <a:ext cx="4846093" cy="4163136"/>
            <a:chOff x="3963" y="2524"/>
            <a:chExt cx="1400" cy="1316"/>
          </a:xfrm>
          <a:solidFill>
            <a:srgbClr val="FF99FF"/>
          </a:solidFill>
        </p:grpSpPr>
        <p:pic>
          <p:nvPicPr>
            <p:cNvPr id="7" name="Picture 7" descr="Picture2"/>
            <p:cNvPicPr>
              <a:picLocks noChangeAspect="1" noChangeArrowheads="1"/>
            </p:cNvPicPr>
            <p:nvPr/>
          </p:nvPicPr>
          <p:blipFill>
            <a:blip r:embed="rId2" cstate="print">
              <a:extLst/>
            </a:blip>
            <a:srcRect/>
            <a:stretch>
              <a:fillRect/>
            </a:stretch>
          </p:blipFill>
          <p:spPr bwMode="ltGray">
            <a:xfrm>
              <a:off x="3963" y="2524"/>
              <a:ext cx="1400" cy="752"/>
            </a:xfrm>
            <a:prstGeom prst="rect">
              <a:avLst/>
            </a:prstGeom>
            <a:grpFill/>
            <a:ln>
              <a:noFill/>
            </a:ln>
            <a:extLst/>
          </p:spPr>
          <p:style>
            <a:lnRef idx="3">
              <a:schemeClr val="lt1"/>
            </a:lnRef>
            <a:fillRef idx="1">
              <a:schemeClr val="accent5"/>
            </a:fillRef>
            <a:effectRef idx="1">
              <a:schemeClr val="accent5"/>
            </a:effectRef>
            <a:fontRef idx="minor">
              <a:schemeClr val="lt1"/>
            </a:fontRef>
          </p:style>
        </p:pic>
        <p:pic>
          <p:nvPicPr>
            <p:cNvPr id="8" name="Picture 8" descr="Picture2"/>
            <p:cNvPicPr>
              <a:picLocks noChangeAspect="1" noChangeArrowheads="1"/>
            </p:cNvPicPr>
            <p:nvPr/>
          </p:nvPicPr>
          <p:blipFill>
            <a:blip r:embed="rId2" cstate="print">
              <a:extLst/>
            </a:blip>
            <a:srcRect/>
            <a:stretch>
              <a:fillRect/>
            </a:stretch>
          </p:blipFill>
          <p:spPr bwMode="ltGray">
            <a:xfrm flipV="1">
              <a:off x="3963" y="3239"/>
              <a:ext cx="1400" cy="601"/>
            </a:xfrm>
            <a:prstGeom prst="rect">
              <a:avLst/>
            </a:prstGeom>
            <a:grpFill/>
            <a:ln>
              <a:noFill/>
            </a:ln>
            <a:extLst/>
          </p:spPr>
          <p:style>
            <a:lnRef idx="3">
              <a:schemeClr val="lt1"/>
            </a:lnRef>
            <a:fillRef idx="1">
              <a:schemeClr val="accent5"/>
            </a:fillRef>
            <a:effectRef idx="1">
              <a:schemeClr val="accent5"/>
            </a:effectRef>
            <a:fontRef idx="minor">
              <a:schemeClr val="lt1"/>
            </a:fontRef>
          </p:style>
        </p:pic>
      </p:grpSp>
      <p:sp>
        <p:nvSpPr>
          <p:cNvPr id="35843" name="Oval 6"/>
          <p:cNvSpPr>
            <a:spLocks noChangeArrowheads="1"/>
          </p:cNvSpPr>
          <p:nvPr/>
        </p:nvSpPr>
        <p:spPr bwMode="ltGray">
          <a:xfrm>
            <a:off x="4457700" y="896938"/>
            <a:ext cx="4705350" cy="5427662"/>
          </a:xfrm>
          <a:prstGeom prst="ellipse">
            <a:avLst/>
          </a:prstGeom>
          <a:solidFill>
            <a:srgbClr val="FF99FF"/>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just">
              <a:defRPr/>
            </a:pPr>
            <a:endParaRPr lang="en-US" altLang="en-US" sz="2400" b="1" dirty="0">
              <a:solidFill>
                <a:srgbClr val="002060"/>
              </a:solidFill>
              <a:latin typeface="Times New Roman" pitchFamily="18" charset="0"/>
              <a:cs typeface="Times New Roman" pitchFamily="18" charset="0"/>
            </a:endParaRPr>
          </a:p>
        </p:txBody>
      </p:sp>
      <p:sp>
        <p:nvSpPr>
          <p:cNvPr id="44036" name="TextBox 4"/>
          <p:cNvSpPr txBox="1">
            <a:spLocks noChangeArrowheads="1"/>
          </p:cNvSpPr>
          <p:nvPr/>
        </p:nvSpPr>
        <p:spPr bwMode="auto">
          <a:xfrm>
            <a:off x="377825" y="609600"/>
            <a:ext cx="41529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u="sng">
                <a:solidFill>
                  <a:srgbClr val="000099"/>
                </a:solidFill>
                <a:latin typeface="Times New Roman" panose="02020603050405020304" pitchFamily="18" charset="0"/>
                <a:cs typeface="Times New Roman" panose="02020603050405020304" pitchFamily="18" charset="0"/>
              </a:rPr>
              <a:t>ĐIỂM 13</a:t>
            </a:r>
          </a:p>
          <a:p>
            <a:pPr algn="ctr" eaLnBrk="1" hangingPunct="1"/>
            <a:endParaRPr lang="en-US" sz="2400" b="1">
              <a:solidFill>
                <a:srgbClr val="002060"/>
              </a:solidFill>
              <a:latin typeface="Times New Roman" panose="02020603050405020304" pitchFamily="18" charset="0"/>
              <a:cs typeface="Times New Roman" panose="02020603050405020304" pitchFamily="18" charset="0"/>
            </a:endParaRPr>
          </a:p>
          <a:p>
            <a:pPr algn="just" eaLnBrk="1" hangingPunct="1"/>
            <a:r>
              <a:rPr lang="en-US" sz="2600" b="1">
                <a:latin typeface="Times New Roman" panose="02020603050405020304" pitchFamily="18" charset="0"/>
                <a:cs typeface="Times New Roman" panose="02020603050405020304" pitchFamily="18" charset="0"/>
              </a:rPr>
              <a:t>Khen thưởng cho công tác đóng góp từ thiện xã hội </a:t>
            </a:r>
          </a:p>
          <a:p>
            <a:pPr algn="just" eaLnBrk="1" hangingPunct="1"/>
            <a:endParaRPr lang="en-US" sz="2600">
              <a:solidFill>
                <a:srgbClr val="002060"/>
              </a:solidFill>
              <a:latin typeface="Times New Roman" panose="02020603050405020304" pitchFamily="18" charset="0"/>
              <a:cs typeface="Times New Roman" panose="02020603050405020304" pitchFamily="18" charset="0"/>
            </a:endParaRPr>
          </a:p>
          <a:p>
            <a:pPr algn="just" eaLnBrk="1" hangingPunct="1"/>
            <a:r>
              <a:rPr lang="en-US" sz="2600" b="1">
                <a:solidFill>
                  <a:srgbClr val="FF0000"/>
                </a:solidFill>
                <a:latin typeface="Times New Roman" panose="02020603050405020304" pitchFamily="18" charset="0"/>
                <a:cs typeface="Times New Roman" panose="02020603050405020304" pitchFamily="18" charset="0"/>
              </a:rPr>
              <a:t>(Điểm c, Khoản 3, Điều 10 Thông tư số 12)</a:t>
            </a:r>
          </a:p>
          <a:p>
            <a:pPr algn="just" eaLnBrk="1" hangingPunct="1"/>
            <a:endParaRPr lang="en-US" sz="2400"/>
          </a:p>
          <a:p>
            <a:pPr algn="just" eaLnBrk="1" hangingPunct="1"/>
            <a:endParaRPr lang="en-US" sz="240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4800600" y="1676400"/>
            <a:ext cx="41148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600" b="1" i="1">
                <a:latin typeface="Times New Roman" panose="02020603050405020304" pitchFamily="18" charset="0"/>
                <a:cs typeface="Times New Roman" panose="02020603050405020304" pitchFamily="18" charset="0"/>
              </a:rPr>
              <a:t>Trường hợp tập thể, </a:t>
            </a:r>
          </a:p>
          <a:p>
            <a:pPr algn="ctr" eaLnBrk="1" hangingPunct="1"/>
            <a:r>
              <a:rPr lang="en-US" sz="2600" b="1" i="1">
                <a:latin typeface="Times New Roman" panose="02020603050405020304" pitchFamily="18" charset="0"/>
                <a:cs typeface="Times New Roman" panose="02020603050405020304" pitchFamily="18" charset="0"/>
              </a:rPr>
              <a:t>cá nhân thuộc doanh nghiệp có thành tích đóng góp cho địa phương ngoài nơi doanh nghiệp đặt trụ sở chính do Chủ tịch Ủy ban nhân dân cấp tỉnh nơi tập thể, cá nhân lập được thành tích khen thưởng theo </a:t>
            </a:r>
            <a:br>
              <a:rPr lang="en-US" sz="2600" b="1" i="1">
                <a:latin typeface="Times New Roman" panose="02020603050405020304" pitchFamily="18" charset="0"/>
                <a:cs typeface="Times New Roman" panose="02020603050405020304" pitchFamily="18" charset="0"/>
              </a:rPr>
            </a:br>
            <a:r>
              <a:rPr lang="en-US" sz="2600" b="1" i="1">
                <a:latin typeface="Times New Roman" panose="02020603050405020304" pitchFamily="18" charset="0"/>
                <a:cs typeface="Times New Roman" panose="02020603050405020304" pitchFamily="18" charset="0"/>
              </a:rPr>
              <a:t>thẩm quyền.</a:t>
            </a:r>
          </a:p>
          <a:p>
            <a:pPr algn="just" eaLnBrk="1" hangingPunct="1">
              <a:lnSpc>
                <a:spcPct val="115000"/>
              </a:lnSpc>
              <a:spcAft>
                <a:spcPts val="1000"/>
              </a:spcAft>
            </a:pPr>
            <a:endParaRPr lang="en-US" sz="2400" i="1">
              <a:solidFill>
                <a:srgbClr val="FF0000"/>
              </a:solidFill>
              <a:latin typeface="Calibri" panose="020F0502020204030204" pitchFamily="34" charset="0"/>
            </a:endParaRPr>
          </a:p>
        </p:txBody>
      </p:sp>
      <p:pic>
        <p:nvPicPr>
          <p:cNvPr id="44038" name="Picture 50" descr="http://ppt.wz51z.com/EC3/CD12/animations/dividers/natural/pink_white_flower_div_a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63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25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839693"/>
          </a:xfrm>
        </p:spPr>
        <p:txBody>
          <a:bodyPr/>
          <a:lstStyle/>
          <a:p>
            <a:pPr algn="ctr">
              <a:lnSpc>
                <a:spcPct val="114000"/>
              </a:lnSpc>
              <a:buFont typeface="Wingdings" panose="05000000000000000000" pitchFamily="2" charset="2"/>
              <a:buNone/>
              <a:defRPr/>
            </a:pPr>
            <a:r>
              <a:rPr lang="en-US" sz="3200" u="none" dirty="0">
                <a:solidFill>
                  <a:srgbClr val="0070C0"/>
                </a:solidFill>
                <a:latin typeface="Times New Roman" panose="02020603050405020304" pitchFamily="18" charset="0"/>
                <a:cs typeface="Times New Roman" panose="02020603050405020304" pitchFamily="18" charset="0"/>
              </a:rPr>
              <a:t>Chương I: </a:t>
            </a:r>
            <a:r>
              <a:rPr lang="en-US" sz="3200" u="none" dirty="0" err="1">
                <a:solidFill>
                  <a:srgbClr val="0070C0"/>
                </a:solidFill>
                <a:latin typeface="Times New Roman" panose="02020603050405020304" pitchFamily="18" charset="0"/>
                <a:cs typeface="Times New Roman" panose="02020603050405020304" pitchFamily="18" charset="0"/>
              </a:rPr>
              <a:t>Những</a:t>
            </a:r>
            <a:r>
              <a:rPr lang="en-US" sz="3200" u="none" dirty="0">
                <a:solidFill>
                  <a:srgbClr val="0070C0"/>
                </a:solidFill>
                <a:latin typeface="Times New Roman" panose="02020603050405020304" pitchFamily="18" charset="0"/>
                <a:cs typeface="Times New Roman" panose="02020603050405020304" pitchFamily="18" charset="0"/>
              </a:rPr>
              <a:t> </a:t>
            </a:r>
            <a:r>
              <a:rPr lang="en-US" sz="3200" u="none" dirty="0" err="1">
                <a:solidFill>
                  <a:srgbClr val="0070C0"/>
                </a:solidFill>
                <a:latin typeface="Times New Roman" panose="02020603050405020304" pitchFamily="18" charset="0"/>
                <a:cs typeface="Times New Roman" panose="02020603050405020304" pitchFamily="18" charset="0"/>
              </a:rPr>
              <a:t>quy</a:t>
            </a:r>
            <a:r>
              <a:rPr lang="en-US" sz="3200" u="none" dirty="0">
                <a:solidFill>
                  <a:srgbClr val="0070C0"/>
                </a:solidFill>
                <a:latin typeface="Times New Roman" panose="02020603050405020304" pitchFamily="18" charset="0"/>
                <a:cs typeface="Times New Roman" panose="02020603050405020304" pitchFamily="18" charset="0"/>
              </a:rPr>
              <a:t> </a:t>
            </a:r>
            <a:r>
              <a:rPr lang="en-US" sz="3200" u="none" dirty="0" err="1">
                <a:solidFill>
                  <a:srgbClr val="0070C0"/>
                </a:solidFill>
                <a:latin typeface="Times New Roman" panose="02020603050405020304" pitchFamily="18" charset="0"/>
                <a:cs typeface="Times New Roman" panose="02020603050405020304" pitchFamily="18" charset="0"/>
              </a:rPr>
              <a:t>định</a:t>
            </a:r>
            <a:r>
              <a:rPr lang="en-US" sz="3200" u="none" dirty="0">
                <a:solidFill>
                  <a:srgbClr val="0070C0"/>
                </a:solidFill>
                <a:latin typeface="Times New Roman" panose="02020603050405020304" pitchFamily="18" charset="0"/>
                <a:cs typeface="Times New Roman" panose="02020603050405020304" pitchFamily="18" charset="0"/>
              </a:rPr>
              <a:t> </a:t>
            </a:r>
            <a:r>
              <a:rPr lang="en-US" sz="3200" u="none" dirty="0" err="1">
                <a:solidFill>
                  <a:srgbClr val="0070C0"/>
                </a:solidFill>
                <a:latin typeface="Times New Roman" panose="02020603050405020304" pitchFamily="18" charset="0"/>
                <a:cs typeface="Times New Roman" panose="02020603050405020304" pitchFamily="18" charset="0"/>
              </a:rPr>
              <a:t>chung</a:t>
            </a:r>
            <a:endParaRPr lang="en-US" sz="3200" u="none" dirty="0">
              <a:solidFill>
                <a:srgbClr val="0070C0"/>
              </a:solidFill>
              <a:latin typeface="Times New Roman" panose="02020603050405020304" pitchFamily="18" charset="0"/>
              <a:cs typeface="Times New Roman" panose="02020603050405020304" pitchFamily="18" charset="0"/>
            </a:endParaRPr>
          </a:p>
          <a:p>
            <a:pPr algn="just">
              <a:lnSpc>
                <a:spcPct val="114000"/>
              </a:lnSpc>
              <a:spcBef>
                <a:spcPts val="600"/>
              </a:spcBef>
              <a:buFont typeface="Wingdings" panose="05000000000000000000" pitchFamily="2" charset="2"/>
              <a:buNone/>
              <a:defRPr/>
            </a:pPr>
            <a:r>
              <a:rPr lang="en-US" sz="2800" u="none" dirty="0" smtClean="0">
                <a:solidFill>
                  <a:srgbClr val="C00000"/>
                </a:solidFill>
                <a:effectLst/>
                <a:latin typeface="Times New Roman" panose="02020603050405020304" pitchFamily="18" charset="0"/>
                <a:cs typeface="Times New Roman" panose="02020603050405020304" pitchFamily="18" charset="0"/>
              </a:rPr>
              <a:t>1.</a:t>
            </a:r>
            <a:r>
              <a:rPr lang="en-US" sz="3200"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Nguyên</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tắc</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thi</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b="1" u="none" dirty="0" err="1">
                <a:solidFill>
                  <a:srgbClr val="C00000"/>
                </a:solidFill>
                <a:latin typeface="Times New Roman" panose="02020603050405020304" pitchFamily="18" charset="0"/>
                <a:cs typeface="Times New Roman" panose="02020603050405020304" pitchFamily="18" charset="0"/>
              </a:rPr>
              <a:t>đua</a:t>
            </a:r>
            <a:r>
              <a:rPr lang="en-US" sz="2800" b="1" u="none" dirty="0">
                <a:solidFill>
                  <a:srgbClr val="C00000"/>
                </a:solidFill>
                <a:latin typeface="Times New Roman" panose="02020603050405020304" pitchFamily="18" charset="0"/>
                <a:cs typeface="Times New Roman" panose="02020603050405020304" pitchFamily="18" charset="0"/>
              </a:rPr>
              <a:t> </a:t>
            </a:r>
            <a:r>
              <a:rPr lang="en-US" sz="2800" i="1" u="none" dirty="0">
                <a:solidFill>
                  <a:srgbClr val="FF0000"/>
                </a:solidFill>
                <a:latin typeface="Times New Roman" panose="02020603050405020304" pitchFamily="18" charset="0"/>
                <a:ea typeface="Calibri" panose="020F0502020204030204" charset="0"/>
                <a:cs typeface="Times New Roman" panose="02020603050405020304" pitchFamily="18" charset="0"/>
              </a:rPr>
              <a:t>(</a:t>
            </a:r>
            <a:r>
              <a:rPr lang="en-US" sz="2800" i="1" u="none" dirty="0" err="1">
                <a:solidFill>
                  <a:srgbClr val="FF0000"/>
                </a:solidFill>
                <a:latin typeface="Times New Roman" panose="02020603050405020304" pitchFamily="18" charset="0"/>
                <a:ea typeface="Calibri" panose="020F0502020204030204" charset="0"/>
                <a:cs typeface="Times New Roman" panose="02020603050405020304" pitchFamily="18" charset="0"/>
              </a:rPr>
              <a:t>Khoản</a:t>
            </a:r>
            <a:r>
              <a:rPr lang="en-US" sz="2800" i="1" u="none" dirty="0">
                <a:solidFill>
                  <a:srgbClr val="FF0000"/>
                </a:solidFill>
                <a:latin typeface="Times New Roman" panose="02020603050405020304" pitchFamily="18" charset="0"/>
                <a:ea typeface="Calibri" panose="020F0502020204030204" charset="0"/>
                <a:cs typeface="Times New Roman" panose="02020603050405020304" pitchFamily="18" charset="0"/>
              </a:rPr>
              <a:t> 1, </a:t>
            </a:r>
            <a:r>
              <a:rPr lang="en-US" sz="2800" i="1" u="none" dirty="0" err="1">
                <a:solidFill>
                  <a:srgbClr val="FF0000"/>
                </a:solidFill>
                <a:latin typeface="Times New Roman" panose="02020603050405020304" pitchFamily="18" charset="0"/>
                <a:ea typeface="Calibri" panose="020F0502020204030204" charset="0"/>
                <a:cs typeface="Times New Roman" panose="02020603050405020304" pitchFamily="18" charset="0"/>
              </a:rPr>
              <a:t>Điều</a:t>
            </a:r>
            <a:r>
              <a:rPr lang="en-US" sz="2800" i="1" u="none" dirty="0">
                <a:solidFill>
                  <a:srgbClr val="FF0000"/>
                </a:solidFill>
                <a:latin typeface="Times New Roman" panose="02020603050405020304" pitchFamily="18" charset="0"/>
                <a:ea typeface="Calibri" panose="020F0502020204030204" charset="0"/>
                <a:cs typeface="Times New Roman" panose="02020603050405020304" pitchFamily="18" charset="0"/>
              </a:rPr>
              <a:t> 3</a:t>
            </a:r>
            <a:r>
              <a:rPr lang="en-US" sz="2800" i="1"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a:t>
            </a:r>
            <a:endParaRPr lang="en-US" sz="2800" u="none" dirty="0" smtClean="0">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Tx/>
              <a:buChar char="-"/>
              <a:defRPr/>
            </a:pPr>
            <a:r>
              <a:rPr lang="vi-VN" sz="2800" u="none" dirty="0" smtClean="0">
                <a:latin typeface="Times New Roman" panose="02020603050405020304" pitchFamily="18" charset="0"/>
                <a:cs typeface="Times New Roman" panose="02020603050405020304" pitchFamily="18" charset="0"/>
              </a:rPr>
              <a:t>Thi </a:t>
            </a:r>
            <a:r>
              <a:rPr lang="vi-VN" sz="2800" u="none" dirty="0">
                <a:latin typeface="Times New Roman" panose="02020603050405020304" pitchFamily="18" charset="0"/>
                <a:cs typeface="Times New Roman" panose="02020603050405020304" pitchFamily="18" charset="0"/>
              </a:rPr>
              <a:t>đua thực hiện trên nguyên tắc </a:t>
            </a:r>
            <a:r>
              <a:rPr lang="vi-VN" sz="2800" u="none" dirty="0">
                <a:solidFill>
                  <a:srgbClr val="FF0000"/>
                </a:solidFill>
                <a:latin typeface="Times New Roman" panose="02020603050405020304" pitchFamily="18" charset="0"/>
                <a:cs typeface="Times New Roman" panose="02020603050405020304" pitchFamily="18" charset="0"/>
              </a:rPr>
              <a:t>tự nguyện, tự giác</a:t>
            </a:r>
            <a:r>
              <a:rPr lang="en-US" sz="2800" u="none" dirty="0" smtClean="0">
                <a:solidFill>
                  <a:srgbClr val="00B050"/>
                </a:solidFill>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Tx/>
              <a:buChar char="-"/>
              <a:defRPr/>
            </a:pPr>
            <a:r>
              <a:rPr lang="en-US" sz="2800" u="none" dirty="0" err="1" smtClean="0">
                <a:latin typeface="Times New Roman" panose="02020603050405020304" pitchFamily="18" charset="0"/>
                <a:cs typeface="Times New Roman" panose="02020603050405020304" pitchFamily="18" charset="0"/>
              </a:rPr>
              <a:t>Việc</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xét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tặng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danh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hiệu</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phải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căn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cứ</a:t>
            </a:r>
            <a:r>
              <a:rPr lang="en-US" sz="2800" u="none" dirty="0">
                <a:latin typeface="Times New Roman" panose="02020603050405020304" pitchFamily="18" charset="0"/>
                <a:cs typeface="Times New Roman" panose="02020603050405020304" pitchFamily="18" charset="0"/>
              </a:rPr>
              <a:t> </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vào</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thành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tích</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các</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phong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trào</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đua</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Các</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tập</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thể</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cá</a:t>
            </a:r>
            <a:r>
              <a:rPr lang="en-US" sz="2800" u="none" dirty="0" smtClean="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nhân</a:t>
            </a:r>
            <a:r>
              <a:rPr lang="en-US" sz="2800" u="none" dirty="0" smtClean="0">
                <a:latin typeface="Times New Roman" panose="02020603050405020304" pitchFamily="18" charset="0"/>
                <a:cs typeface="Times New Roman" panose="02020603050405020304" pitchFamily="18" charset="0"/>
              </a:rPr>
              <a:t> </a:t>
            </a:r>
            <a:r>
              <a:rPr lang="en-US" sz="2800" b="1" u="none" dirty="0" err="1" smtClean="0">
                <a:solidFill>
                  <a:srgbClr val="FF0000"/>
                </a:solidFill>
                <a:latin typeface="Times New Roman" panose="02020603050405020304" pitchFamily="18" charset="0"/>
                <a:cs typeface="Times New Roman" panose="02020603050405020304" pitchFamily="18" charset="0"/>
              </a:rPr>
              <a:t>phải</a:t>
            </a:r>
            <a:r>
              <a:rPr lang="en-US" sz="2800" u="none" dirty="0" smtClean="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đăng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ký</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đua</a:t>
            </a:r>
            <a:r>
              <a:rPr lang="en-US" sz="2800" u="none" dirty="0" smtClean="0">
                <a:latin typeface="Times New Roman" panose="02020603050405020304" pitchFamily="18" charset="0"/>
                <a:cs typeface="Times New Roman" panose="02020603050405020304" pitchFamily="18" charset="0"/>
              </a:rPr>
              <a:t>. </a:t>
            </a:r>
            <a:r>
              <a:rPr lang="en-US" sz="2800" b="1" u="none" dirty="0" err="1" smtClean="0">
                <a:solidFill>
                  <a:srgbClr val="FF0000"/>
                </a:solidFill>
                <a:latin typeface="Times New Roman" panose="02020603050405020304" pitchFamily="18" charset="0"/>
                <a:cs typeface="Times New Roman" panose="02020603050405020304" pitchFamily="18" charset="0"/>
              </a:rPr>
              <a:t>Không</a:t>
            </a:r>
            <a:r>
              <a:rPr lang="en-US" sz="2800" u="none" dirty="0" smtClean="0">
                <a:solidFill>
                  <a:srgbClr val="00B05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xét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smtClean="0">
                <a:latin typeface="Times New Roman" panose="02020603050405020304" pitchFamily="18" charset="0"/>
                <a:cs typeface="Times New Roman" panose="02020603050405020304" pitchFamily="18" charset="0"/>
              </a:rPr>
              <a:t>nếu</a:t>
            </a:r>
            <a:r>
              <a:rPr lang="en-US" sz="2800" u="none" dirty="0" smtClean="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không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đăng</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ký</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thi</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đua</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tập</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thể</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có</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cá</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nhân</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bị</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xử</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lý</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kỷ</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luật</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từ</a:t>
            </a:r>
            <a:r>
              <a:rPr lang="en-US" sz="2800" u="none" dirty="0">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cảnh</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cáo</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trở</a:t>
            </a:r>
            <a:r>
              <a:rPr lang="en-US" sz="2800" u="none" dirty="0">
                <a:latin typeface="Times New Roman" panose="02020603050405020304" pitchFamily="18" charset="0"/>
                <a:cs typeface="Times New Roman" panose="02020603050405020304" pitchFamily="18" charset="0"/>
              </a:rPr>
              <a:t> </a:t>
            </a:r>
            <a:r>
              <a:rPr lang="en-US" sz="2800" u="none" dirty="0" err="1">
                <a:latin typeface="Times New Roman" panose="02020603050405020304" pitchFamily="18" charset="0"/>
                <a:cs typeface="Times New Roman" panose="02020603050405020304" pitchFamily="18" charset="0"/>
              </a:rPr>
              <a:t>lên</a:t>
            </a:r>
            <a:r>
              <a:rPr lang="en-US" sz="2800" u="none" dirty="0" smtClean="0">
                <a:latin typeface="Times New Roman" panose="02020603050405020304" pitchFamily="18" charset="0"/>
                <a:cs typeface="Times New Roman" panose="02020603050405020304" pitchFamily="18" charset="0"/>
              </a:rPr>
              <a:t>.</a:t>
            </a:r>
            <a:endParaRPr lang="en-US" sz="2800" u="none" dirty="0">
              <a:latin typeface="Times New Roman" panose="02020603050405020304" pitchFamily="18" charset="0"/>
              <a:cs typeface="Times New Roman" panose="02020603050405020304" pitchFamily="18" charset="0"/>
            </a:endParaRPr>
          </a:p>
          <a:p>
            <a:pPr marL="285750" indent="-285750" algn="just">
              <a:spcBef>
                <a:spcPts val="600"/>
              </a:spcBef>
              <a:spcAft>
                <a:spcPts val="600"/>
              </a:spcAft>
              <a:defRPr/>
            </a:pPr>
            <a:r>
              <a:rPr lang="en-US" sz="2800" u="none" dirty="0" smtClean="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Mức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độ</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hoàn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thành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xuất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sắc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nhiệm</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vụ</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phạm</a:t>
            </a:r>
            <a:r>
              <a:rPr lang="en-US" sz="2800" u="none" dirty="0">
                <a:solidFill>
                  <a:srgbClr val="002060"/>
                </a:solidFill>
                <a:latin typeface="Times New Roman" panose="02020603050405020304" pitchFamily="18" charset="0"/>
                <a:cs typeface="Times New Roman" panose="02020603050405020304" pitchFamily="18" charset="0"/>
              </a:rPr>
              <a:t> vi </a:t>
            </a:r>
            <a:r>
              <a:rPr lang="en-US" sz="2800" u="none" dirty="0" err="1">
                <a:solidFill>
                  <a:srgbClr val="002060"/>
                </a:solidFill>
                <a:latin typeface="Times New Roman" panose="02020603050405020304" pitchFamily="18" charset="0"/>
                <a:cs typeface="Times New Roman" panose="02020603050405020304" pitchFamily="18" charset="0"/>
              </a:rPr>
              <a:t>ảnh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hưởng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thành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tích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căn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cứ</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để</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công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nhận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danh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hiệu</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thi</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đua</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xét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khen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thưởng</a:t>
            </a:r>
            <a:r>
              <a:rPr lang="en-US" sz="2800" u="none" dirty="0">
                <a:solidFill>
                  <a:srgbClr val="002060"/>
                </a:solidFill>
                <a:latin typeface="Times New Roman" panose="02020603050405020304" pitchFamily="18" charset="0"/>
                <a:cs typeface="Times New Roman" panose="02020603050405020304" pitchFamily="18" charset="0"/>
              </a:rPr>
              <a:t> do </a:t>
            </a:r>
            <a:r>
              <a:rPr lang="en-US" sz="2800" u="none" dirty="0" err="1">
                <a:solidFill>
                  <a:srgbClr val="FF0000"/>
                </a:solidFill>
                <a:latin typeface="Times New Roman" panose="02020603050405020304" pitchFamily="18" charset="0"/>
                <a:cs typeface="Times New Roman" panose="02020603050405020304" pitchFamily="18" charset="0"/>
              </a:rPr>
              <a:t>người</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đứng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đầu</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cơ</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quan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đơn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vị</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địa</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phương</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có</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thẩm</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FF0000"/>
                </a:solidFill>
                <a:latin typeface="Times New Roman" panose="02020603050405020304" pitchFamily="18" charset="0"/>
                <a:cs typeface="Times New Roman" panose="02020603050405020304" pitchFamily="18" charset="0"/>
              </a:rPr>
              <a:t>quyền</a:t>
            </a:r>
            <a:r>
              <a:rPr lang="en-US" sz="2800" u="none" dirty="0">
                <a:solidFill>
                  <a:srgbClr val="FF000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khen</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thưởng</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quyết</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định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và</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chịu</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trách</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nhiệm</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trước</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pháp</a:t>
            </a:r>
            <a:r>
              <a:rPr lang="en-US" sz="2800" u="none" dirty="0">
                <a:solidFill>
                  <a:srgbClr val="002060"/>
                </a:solidFill>
                <a:latin typeface="Times New Roman" panose="02020603050405020304" pitchFamily="18" charset="0"/>
                <a:cs typeface="Times New Roman" panose="02020603050405020304" pitchFamily="18" charset="0"/>
              </a:rPr>
              <a:t> </a:t>
            </a:r>
            <a:r>
              <a:rPr lang="en-US" sz="2800" u="none" dirty="0" err="1">
                <a:solidFill>
                  <a:srgbClr val="002060"/>
                </a:solidFill>
                <a:latin typeface="Times New Roman" panose="02020603050405020304" pitchFamily="18" charset="0"/>
                <a:cs typeface="Times New Roman" panose="02020603050405020304" pitchFamily="18" charset="0"/>
              </a:rPr>
              <a:t>luật</a:t>
            </a:r>
            <a:endParaRPr lang="en-US" sz="2800" u="none" dirty="0">
              <a:solidFill>
                <a:srgbClr val="002060"/>
              </a:solidFill>
              <a:latin typeface="Times New Roman" panose="02020603050405020304" pitchFamily="18" charset="0"/>
              <a:cs typeface="Times New Roman" panose="02020603050405020304" pitchFamily="18" charset="0"/>
            </a:endParaRPr>
          </a:p>
          <a:p>
            <a:pPr algn="just">
              <a:lnSpc>
                <a:spcPct val="114000"/>
              </a:lnSpc>
              <a:buFont typeface="Wingdings" panose="05000000000000000000" pitchFamily="2" charset="2"/>
              <a:buNone/>
              <a:defRPr/>
            </a:pPr>
            <a:endParaRPr lang="en-US" sz="2500" u="none" dirty="0">
              <a:latin typeface="+mj-lt"/>
            </a:endParaRPr>
          </a:p>
        </p:txBody>
      </p:sp>
    </p:spTree>
    <p:extLst>
      <p:ext uri="{BB962C8B-B14F-4D97-AF65-F5344CB8AC3E}">
        <p14:creationId xmlns:p14="http://schemas.microsoft.com/office/powerpoint/2010/main" val="2837867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7"/>
          <p:cNvSpPr txBox="1">
            <a:spLocks noChangeArrowheads="1"/>
          </p:cNvSpPr>
          <p:nvPr/>
        </p:nvSpPr>
        <p:spPr bwMode="gray">
          <a:xfrm>
            <a:off x="1876425" y="4775200"/>
            <a:ext cx="63230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b="1">
              <a:solidFill>
                <a:srgbClr val="000000"/>
              </a:solidFill>
            </a:endParaRPr>
          </a:p>
        </p:txBody>
      </p:sp>
      <p:pic>
        <p:nvPicPr>
          <p:cNvPr id="45059" name="Picture 50"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504950"/>
            <a:ext cx="9267826"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ounded Rectangle 8"/>
          <p:cNvSpPr>
            <a:spLocks noChangeArrowheads="1"/>
          </p:cNvSpPr>
          <p:nvPr/>
        </p:nvSpPr>
        <p:spPr bwMode="auto">
          <a:xfrm>
            <a:off x="914400" y="0"/>
            <a:ext cx="6858000" cy="1219200"/>
          </a:xfrm>
          <a:prstGeom prst="roundRect">
            <a:avLst>
              <a:gd name="adj" fmla="val 16667"/>
            </a:avLst>
          </a:prstGeom>
          <a:solidFill>
            <a:srgbClr val="B7EB3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u="sng">
                <a:solidFill>
                  <a:srgbClr val="002060"/>
                </a:solidFill>
                <a:latin typeface="Times New Roman" panose="02020603050405020304" pitchFamily="18" charset="0"/>
                <a:cs typeface="Times New Roman" panose="02020603050405020304" pitchFamily="18" charset="0"/>
              </a:rPr>
              <a:t>ĐIỂM 14</a:t>
            </a:r>
          </a:p>
          <a:p>
            <a:pPr algn="ctr" eaLnBrk="1" hangingPunct="1"/>
            <a:r>
              <a:rPr lang="en-US" sz="2400" b="1">
                <a:solidFill>
                  <a:srgbClr val="002060"/>
                </a:solidFill>
                <a:latin typeface="Times New Roman" panose="02020603050405020304" pitchFamily="18" charset="0"/>
                <a:cs typeface="Times New Roman" panose="02020603050405020304" pitchFamily="18" charset="0"/>
              </a:rPr>
              <a:t>Biên bản họp Hội đồng Thi đua – Khen thưởng </a:t>
            </a:r>
            <a:br>
              <a:rPr lang="en-US" sz="2400" b="1">
                <a:solidFill>
                  <a:srgbClr val="002060"/>
                </a:solidFill>
                <a:latin typeface="Times New Roman" panose="02020603050405020304" pitchFamily="18" charset="0"/>
                <a:cs typeface="Times New Roman" panose="02020603050405020304" pitchFamily="18" charset="0"/>
              </a:rPr>
            </a:br>
            <a:r>
              <a:rPr lang="en-US" sz="2400" b="1">
                <a:solidFill>
                  <a:srgbClr val="FF0000"/>
                </a:solidFill>
                <a:latin typeface="Times New Roman" panose="02020603050405020304" pitchFamily="18" charset="0"/>
                <a:cs typeface="Times New Roman" panose="02020603050405020304" pitchFamily="18" charset="0"/>
              </a:rPr>
              <a:t>(Khoản 2, 3, Điều 11 Thông tư số 12)</a:t>
            </a:r>
          </a:p>
        </p:txBody>
      </p:sp>
      <p:sp>
        <p:nvSpPr>
          <p:cNvPr id="45061" name="Rectangle 9"/>
          <p:cNvSpPr>
            <a:spLocks noChangeArrowheads="1"/>
          </p:cNvSpPr>
          <p:nvPr/>
        </p:nvSpPr>
        <p:spPr bwMode="auto">
          <a:xfrm>
            <a:off x="304800" y="2503488"/>
            <a:ext cx="1981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600" b="1" i="1">
                <a:solidFill>
                  <a:srgbClr val="002060"/>
                </a:solidFill>
                <a:latin typeface="Times New Roman" panose="02020603050405020304" pitchFamily="18" charset="0"/>
                <a:cs typeface="Times New Roman" panose="02020603050405020304" pitchFamily="18" charset="0"/>
              </a:rPr>
              <a:t>Hội đồng họp khi có ít nhất 2/3 thành viên tham dự</a:t>
            </a:r>
          </a:p>
        </p:txBody>
      </p:sp>
      <p:sp>
        <p:nvSpPr>
          <p:cNvPr id="45062" name="Rectangle 10"/>
          <p:cNvSpPr>
            <a:spLocks noChangeArrowheads="1"/>
          </p:cNvSpPr>
          <p:nvPr/>
        </p:nvSpPr>
        <p:spPr bwMode="auto">
          <a:xfrm>
            <a:off x="3581400" y="2209800"/>
            <a:ext cx="2286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400" b="1" i="1">
                <a:latin typeface="Times New Roman" panose="02020603050405020304" pitchFamily="18" charset="0"/>
                <a:cs typeface="Times New Roman" panose="02020603050405020304" pitchFamily="18" charset="0"/>
              </a:rPr>
              <a:t>Chủ tịch Hội đồng chủ trì hội nghị hoặc uỷ quyền cho 01 Phó Chủ tịch Hội đồng chủ trì. Chủ tịch </a:t>
            </a:r>
            <a:br>
              <a:rPr lang="en-US" sz="2400" b="1" i="1">
                <a:latin typeface="Times New Roman" panose="02020603050405020304" pitchFamily="18" charset="0"/>
                <a:cs typeface="Times New Roman" panose="02020603050405020304" pitchFamily="18" charset="0"/>
              </a:rPr>
            </a:br>
            <a:r>
              <a:rPr lang="en-US" sz="2400" b="1" i="1">
                <a:latin typeface="Times New Roman" panose="02020603050405020304" pitchFamily="18" charset="0"/>
                <a:cs typeface="Times New Roman" panose="02020603050405020304" pitchFamily="18" charset="0"/>
              </a:rPr>
              <a:t>Hội đồng thực hiện bỏ phiếu như các thành viên khác</a:t>
            </a:r>
          </a:p>
        </p:txBody>
      </p:sp>
      <p:sp>
        <p:nvSpPr>
          <p:cNvPr id="45063" name="Rectangle 11"/>
          <p:cNvSpPr>
            <a:spLocks noChangeArrowheads="1"/>
          </p:cNvSpPr>
          <p:nvPr/>
        </p:nvSpPr>
        <p:spPr bwMode="auto">
          <a:xfrm>
            <a:off x="6846888" y="2546350"/>
            <a:ext cx="20685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i="1">
                <a:solidFill>
                  <a:srgbClr val="002060"/>
                </a:solidFill>
                <a:latin typeface="Times New Roman" panose="02020603050405020304" pitchFamily="18" charset="0"/>
                <a:cs typeface="Times New Roman" panose="02020603050405020304" pitchFamily="18" charset="0"/>
              </a:rPr>
              <a:t>Cơ quan thường trực Hội đồng xin ý kiến các thành viên vắng mặt bằng văn bản</a:t>
            </a:r>
          </a:p>
        </p:txBody>
      </p:sp>
    </p:spTree>
    <p:extLst>
      <p:ext uri="{BB962C8B-B14F-4D97-AF65-F5344CB8AC3E}">
        <p14:creationId xmlns:p14="http://schemas.microsoft.com/office/powerpoint/2010/main" val="4068815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 y="1600200"/>
            <a:ext cx="3533775" cy="3200400"/>
          </a:xfrm>
          <a:prstGeom prst="rect">
            <a:avLst/>
          </a:prstGeom>
        </p:spPr>
      </p:pic>
      <p:sp>
        <p:nvSpPr>
          <p:cNvPr id="46083" name="Content Placeholder 5"/>
          <p:cNvSpPr>
            <a:spLocks noGrp="1"/>
          </p:cNvSpPr>
          <p:nvPr>
            <p:ph sz="half" idx="2"/>
          </p:nvPr>
        </p:nvSpPr>
        <p:spPr>
          <a:xfrm>
            <a:off x="4191000" y="1629013"/>
            <a:ext cx="4800600" cy="3323987"/>
          </a:xfrm>
        </p:spPr>
        <p:txBody>
          <a:bodyPr/>
          <a:lstStyle/>
          <a:p>
            <a:pPr algn="ctr">
              <a:buFontTx/>
              <a:buNone/>
            </a:pPr>
            <a:r>
              <a:rPr lang="en-US" sz="3200" u="none" dirty="0" smtClean="0">
                <a:solidFill>
                  <a:srgbClr val="FF0000"/>
                </a:solidFill>
                <a:latin typeface="Times New Roman" panose="02020603050405020304" pitchFamily="18" charset="0"/>
                <a:cs typeface="Times New Roman" panose="02020603050405020304" pitchFamily="18" charset="0"/>
              </a:rPr>
              <a:t>MỘT SỐ NỘI DUNG CẦN THỐNG NHẤT TRONG BÌNH XÉT THI ĐUA, </a:t>
            </a:r>
            <a:r>
              <a:rPr lang="vi-VN" sz="3200" u="none" dirty="0" smtClean="0">
                <a:solidFill>
                  <a:srgbClr val="FF0000"/>
                </a:solidFill>
                <a:latin typeface="Times New Roman" panose="02020603050405020304" pitchFamily="18" charset="0"/>
                <a:cs typeface="Times New Roman" panose="02020603050405020304" pitchFamily="18" charset="0"/>
              </a:rPr>
              <a:t>KHEN THƯỞNG</a:t>
            </a:r>
            <a:endParaRPr lang="en-US" sz="3200" u="none" dirty="0" smtClean="0">
              <a:solidFill>
                <a:srgbClr val="FF0000"/>
              </a:solidFill>
              <a:latin typeface="Times New Roman" panose="02020603050405020304" pitchFamily="18" charset="0"/>
              <a:cs typeface="Times New Roman" panose="02020603050405020304" pitchFamily="18" charset="0"/>
            </a:endParaRPr>
          </a:p>
          <a:p>
            <a:pPr algn="ctr">
              <a:buFontTx/>
              <a:buNone/>
            </a:pPr>
            <a:r>
              <a:rPr lang="en-US" sz="3200" u="none" dirty="0" smtClean="0">
                <a:solidFill>
                  <a:srgbClr val="FF0000"/>
                </a:solidFill>
                <a:latin typeface="Times New Roman" panose="02020603050405020304" pitchFamily="18" charset="0"/>
                <a:cs typeface="Times New Roman" panose="02020603050405020304" pitchFamily="18" charset="0"/>
              </a:rPr>
              <a:t>TRÊN ĐỊA BÀN </a:t>
            </a:r>
            <a:br>
              <a:rPr lang="en-US" sz="3200" u="none" dirty="0" smtClean="0">
                <a:solidFill>
                  <a:srgbClr val="FF0000"/>
                </a:solidFill>
                <a:latin typeface="Times New Roman" panose="02020603050405020304" pitchFamily="18" charset="0"/>
                <a:cs typeface="Times New Roman" panose="02020603050405020304" pitchFamily="18" charset="0"/>
              </a:rPr>
            </a:br>
            <a:r>
              <a:rPr lang="en-US" sz="3200" u="none" dirty="0" smtClean="0">
                <a:solidFill>
                  <a:srgbClr val="FF0000"/>
                </a:solidFill>
                <a:latin typeface="Times New Roman" panose="02020603050405020304" pitchFamily="18" charset="0"/>
                <a:cs typeface="Times New Roman" panose="02020603050405020304" pitchFamily="18" charset="0"/>
              </a:rPr>
              <a:t>THÀNH PHỐ</a:t>
            </a:r>
          </a:p>
          <a:p>
            <a:endParaRPr lang="en-US" dirty="0" smtClean="0"/>
          </a:p>
        </p:txBody>
      </p:sp>
    </p:spTree>
    <p:extLst>
      <p:ext uri="{BB962C8B-B14F-4D97-AF65-F5344CB8AC3E}">
        <p14:creationId xmlns:p14="http://schemas.microsoft.com/office/powerpoint/2010/main" val="2459916123"/>
      </p:ext>
    </p:extLst>
  </p:cSld>
  <p:clrMapOvr>
    <a:masterClrMapping/>
  </p:clrMapOvr>
  <p:transition spd="slow">
    <p:checke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4"/>
          <p:cNvSpPr>
            <a:spLocks noChangeArrowheads="1"/>
          </p:cNvSpPr>
          <p:nvPr/>
        </p:nvSpPr>
        <p:spPr bwMode="auto">
          <a:xfrm>
            <a:off x="0" y="685800"/>
            <a:ext cx="2895600" cy="4800600"/>
          </a:xfrm>
          <a:prstGeom prst="ellipse">
            <a:avLst/>
          </a:prstGeom>
          <a:gradFill rotWithShape="1">
            <a:gsLst>
              <a:gs pos="0">
                <a:srgbClr val="8FDEA0"/>
              </a:gs>
              <a:gs pos="50000">
                <a:srgbClr val="BCE9C5"/>
              </a:gs>
              <a:gs pos="100000">
                <a:srgbClr val="DFF3E3"/>
              </a:gs>
            </a:gsLst>
            <a:lin ang="8100000" scaled="1"/>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400" b="1" i="1">
                <a:solidFill>
                  <a:srgbClr val="FF0000"/>
                </a:solidFill>
                <a:latin typeface="Times New Roman" panose="02020603050405020304" pitchFamily="18" charset="0"/>
                <a:cs typeface="Times New Roman" panose="02020603050405020304" pitchFamily="18" charset="0"/>
              </a:rPr>
              <a:t>1. Tiêu chuẩn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đề nghị xét</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 danh hiệu</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 Chiến sĩ thi đua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cơ sở, có cần</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 thiết cá nhân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đó phải được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đánh giá hoàn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thành xuất sắc</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 nhiệm vụ </a:t>
            </a:r>
            <a:br>
              <a:rPr lang="en-US" sz="2400" b="1" i="1">
                <a:solidFill>
                  <a:srgbClr val="FF0000"/>
                </a:solidFill>
                <a:latin typeface="Times New Roman" panose="02020603050405020304" pitchFamily="18" charset="0"/>
                <a:cs typeface="Times New Roman" panose="02020603050405020304" pitchFamily="18" charset="0"/>
              </a:rPr>
            </a:br>
            <a:r>
              <a:rPr lang="en-US" sz="2400" b="1" i="1">
                <a:solidFill>
                  <a:srgbClr val="FF0000"/>
                </a:solidFill>
                <a:latin typeface="Times New Roman" panose="02020603050405020304" pitchFamily="18" charset="0"/>
                <a:cs typeface="Times New Roman" panose="02020603050405020304" pitchFamily="18" charset="0"/>
              </a:rPr>
              <a:t>hay không?</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81400" y="304800"/>
            <a:ext cx="5334000" cy="2308225"/>
          </a:xfrm>
          <a:prstGeom prst="rect">
            <a:avLst/>
          </a:prstGeom>
          <a:ln w="28575">
            <a:solidFill>
              <a:srgbClr val="000099"/>
            </a:solidFill>
          </a:ln>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sz="2400" b="1" i="1" dirty="0" err="1">
                <a:solidFill>
                  <a:schemeClr val="tx1"/>
                </a:solidFill>
                <a:latin typeface="Times New Roman" pitchFamily="18" charset="0"/>
                <a:cs typeface="Times New Roman" pitchFamily="18" charset="0"/>
              </a:rPr>
              <a:t>Cá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nhân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đạt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hiệu</a:t>
            </a:r>
            <a:r>
              <a:rPr lang="en-US" sz="2400" b="1" i="1" dirty="0">
                <a:solidFill>
                  <a:schemeClr val="tx1"/>
                </a:solidFill>
                <a:latin typeface="Times New Roman" pitchFamily="18" charset="0"/>
                <a:cs typeface="Times New Roman" pitchFamily="18" charset="0"/>
              </a:rPr>
              <a:t> Lao </a:t>
            </a:r>
            <a:r>
              <a:rPr lang="en-US" sz="2400" b="1" i="1" dirty="0" err="1">
                <a:solidFill>
                  <a:schemeClr val="tx1"/>
                </a:solidFill>
                <a:latin typeface="Times New Roman" pitchFamily="18" charset="0"/>
                <a:cs typeface="Times New Roman" pitchFamily="18" charset="0"/>
              </a:rPr>
              <a:t>động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chỉ</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hoàn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thành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tốt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nhiệm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vụ</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và</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có</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sáng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được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công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nhận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phạm</a:t>
            </a:r>
            <a:r>
              <a:rPr lang="en-US" sz="2400" b="1" i="1" dirty="0">
                <a:solidFill>
                  <a:schemeClr val="tx1"/>
                </a:solidFill>
                <a:latin typeface="Times New Roman" pitchFamily="18" charset="0"/>
                <a:cs typeface="Times New Roman" pitchFamily="18" charset="0"/>
              </a:rPr>
              <a:t> vi </a:t>
            </a:r>
            <a:r>
              <a:rPr lang="en-US" sz="2400" b="1" i="1" dirty="0" err="1">
                <a:solidFill>
                  <a:schemeClr val="tx1"/>
                </a:solidFill>
                <a:latin typeface="Times New Roman" pitchFamily="18" charset="0"/>
                <a:cs typeface="Times New Roman" pitchFamily="18" charset="0"/>
              </a:rPr>
              <a:t>ảnh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hưởng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cấp</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sở</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đủ</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điều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kiện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để</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được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xem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xét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công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nhận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hiệu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sĩ</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đua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sở</a:t>
            </a:r>
            <a:r>
              <a:rPr lang="en-US" sz="2400" b="1" i="1" dirty="0">
                <a:solidFill>
                  <a:schemeClr val="tx1"/>
                </a:solidFill>
                <a:latin typeface="Times New Roman" pitchFamily="18" charset="0"/>
                <a:cs typeface="Times New Roman" pitchFamily="18" charset="0"/>
              </a:rPr>
              <a:t>”.</a:t>
            </a:r>
          </a:p>
        </p:txBody>
      </p:sp>
      <p:sp>
        <p:nvSpPr>
          <p:cNvPr id="7" name="Rectangle 6"/>
          <p:cNvSpPr/>
          <p:nvPr/>
        </p:nvSpPr>
        <p:spPr>
          <a:xfrm>
            <a:off x="3581400" y="3581400"/>
            <a:ext cx="5334000" cy="2678113"/>
          </a:xfrm>
          <a:prstGeom prst="rect">
            <a:avLst/>
          </a:prstGeom>
          <a:ln w="38100">
            <a:solidFill>
              <a:srgbClr val="000099"/>
            </a:solidFill>
          </a:ln>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en-US" sz="2400" b="1" i="1" dirty="0" err="1">
                <a:solidFill>
                  <a:schemeClr val="tx1"/>
                </a:solidFill>
                <a:latin typeface="Times New Roman" pitchFamily="18" charset="0"/>
                <a:cs typeface="Times New Roman" pitchFamily="18" charset="0"/>
              </a:rPr>
              <a:t>Để</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đảm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bảo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tỷ</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lệ</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sĩ</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đua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sở</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không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quá</a:t>
            </a:r>
            <a:r>
              <a:rPr lang="en-US" sz="2400" b="1" i="1" dirty="0">
                <a:solidFill>
                  <a:schemeClr val="tx1"/>
                </a:solidFill>
                <a:latin typeface="Times New Roman" pitchFamily="18" charset="0"/>
                <a:cs typeface="Times New Roman" pitchFamily="18" charset="0"/>
              </a:rPr>
              <a:t> 15% </a:t>
            </a:r>
            <a:r>
              <a:rPr lang="en-US" sz="2400" b="1" i="1" dirty="0" err="1">
                <a:solidFill>
                  <a:schemeClr val="tx1"/>
                </a:solidFill>
                <a:latin typeface="Times New Roman" pitchFamily="18" charset="0"/>
                <a:cs typeface="Times New Roman" pitchFamily="18" charset="0"/>
              </a:rPr>
              <a:t>trên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tổng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số</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nhân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đạt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hiệu</a:t>
            </a:r>
            <a:r>
              <a:rPr lang="en-US" sz="2400" b="1" i="1" dirty="0">
                <a:solidFill>
                  <a:schemeClr val="tx1"/>
                </a:solidFill>
                <a:latin typeface="Times New Roman" pitchFamily="18" charset="0"/>
                <a:cs typeface="Times New Roman" pitchFamily="18" charset="0"/>
              </a:rPr>
              <a:t> Lao </a:t>
            </a:r>
            <a:r>
              <a:rPr lang="en-US" sz="2400" b="1" i="1" dirty="0" err="1">
                <a:solidFill>
                  <a:schemeClr val="tx1"/>
                </a:solidFill>
                <a:latin typeface="Times New Roman" pitchFamily="18" charset="0"/>
                <a:cs typeface="Times New Roman" pitchFamily="18" charset="0"/>
              </a:rPr>
              <a:t>động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việc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công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nhận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hiệu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Chiến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sĩ</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đua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sở</a:t>
            </a:r>
            <a:r>
              <a:rPr lang="en-US" sz="2400" b="1" i="1" dirty="0">
                <a:solidFill>
                  <a:schemeClr val="tx1"/>
                </a:solidFill>
                <a:latin typeface="Times New Roman" pitchFamily="18" charset="0"/>
                <a:cs typeface="Times New Roman" pitchFamily="18" charset="0"/>
              </a:rPr>
              <a:t> do </a:t>
            </a:r>
            <a:r>
              <a:rPr lang="en-US" sz="2400" b="1" i="1" dirty="0" err="1">
                <a:solidFill>
                  <a:schemeClr val="tx1"/>
                </a:solidFill>
                <a:latin typeface="Times New Roman" pitchFamily="18" charset="0"/>
                <a:cs typeface="Times New Roman" pitchFamily="18" charset="0"/>
              </a:rPr>
              <a:t>Thủ</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tưởng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các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quan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đơn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xem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xét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quyết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định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theo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chế</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xét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đua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khen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thưởng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tại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đơn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vị</a:t>
            </a:r>
            <a:endParaRPr lang="en-US" sz="2400" b="1" i="1" dirty="0">
              <a:solidFill>
                <a:schemeClr val="tx1"/>
              </a:solidFill>
              <a:latin typeface="Times New Roman" pitchFamily="18" charset="0"/>
              <a:cs typeface="Times New Roman" pitchFamily="18" charset="0"/>
            </a:endParaRPr>
          </a:p>
        </p:txBody>
      </p:sp>
      <p:sp>
        <p:nvSpPr>
          <p:cNvPr id="9" name="Freeform 9"/>
          <p:cNvSpPr>
            <a:spLocks/>
          </p:cNvSpPr>
          <p:nvPr/>
        </p:nvSpPr>
        <p:spPr bwMode="gray">
          <a:xfrm rot="19205703" flipH="1">
            <a:off x="2717800" y="1084263"/>
            <a:ext cx="911225" cy="712787"/>
          </a:xfrm>
          <a:custGeom>
            <a:avLst/>
            <a:gdLst>
              <a:gd name="T0" fmla="*/ 931625 w 580"/>
              <a:gd name="T1" fmla="*/ 0 h 798"/>
              <a:gd name="T2" fmla="*/ 928413 w 580"/>
              <a:gd name="T3" fmla="*/ 228768 h 798"/>
              <a:gd name="T4" fmla="*/ 912350 w 580"/>
              <a:gd name="T5" fmla="*/ 442285 h 798"/>
              <a:gd name="T6" fmla="*/ 886650 w 580"/>
              <a:gd name="T7" fmla="*/ 640550 h 798"/>
              <a:gd name="T8" fmla="*/ 844888 w 580"/>
              <a:gd name="T9" fmla="*/ 823565 h 798"/>
              <a:gd name="T10" fmla="*/ 793488 w 580"/>
              <a:gd name="T11" fmla="*/ 991328 h 798"/>
              <a:gd name="T12" fmla="*/ 726025 w 580"/>
              <a:gd name="T13" fmla="*/ 1143840 h 798"/>
              <a:gd name="T14" fmla="*/ 645713 w 580"/>
              <a:gd name="T15" fmla="*/ 1291268 h 798"/>
              <a:gd name="T16" fmla="*/ 549338 w 580"/>
              <a:gd name="T17" fmla="*/ 1423445 h 798"/>
              <a:gd name="T18" fmla="*/ 433688 w 580"/>
              <a:gd name="T19" fmla="*/ 1550538 h 798"/>
              <a:gd name="T20" fmla="*/ 301975 w 580"/>
              <a:gd name="T21" fmla="*/ 1667464 h 798"/>
              <a:gd name="T22" fmla="*/ 301975 w 580"/>
              <a:gd name="T23" fmla="*/ 2028409 h 798"/>
              <a:gd name="T24" fmla="*/ 0 w 580"/>
              <a:gd name="T25" fmla="*/ 1306519 h 798"/>
              <a:gd name="T26" fmla="*/ 301975 w 580"/>
              <a:gd name="T27" fmla="*/ 584629 h 798"/>
              <a:gd name="T28" fmla="*/ 301975 w 580"/>
              <a:gd name="T29" fmla="*/ 945574 h 798"/>
              <a:gd name="T30" fmla="*/ 359800 w 580"/>
              <a:gd name="T31" fmla="*/ 935407 h 798"/>
              <a:gd name="T32" fmla="*/ 424050 w 580"/>
              <a:gd name="T33" fmla="*/ 904904 h 798"/>
              <a:gd name="T34" fmla="*/ 491513 w 580"/>
              <a:gd name="T35" fmla="*/ 854067 h 798"/>
              <a:gd name="T36" fmla="*/ 558975 w 580"/>
              <a:gd name="T37" fmla="*/ 787978 h 798"/>
              <a:gd name="T38" fmla="*/ 629650 w 580"/>
              <a:gd name="T39" fmla="*/ 711722 h 798"/>
              <a:gd name="T40" fmla="*/ 693900 w 580"/>
              <a:gd name="T41" fmla="*/ 625299 h 798"/>
              <a:gd name="T42" fmla="*/ 758150 w 580"/>
              <a:gd name="T43" fmla="*/ 528708 h 798"/>
              <a:gd name="T44" fmla="*/ 812763 w 580"/>
              <a:gd name="T45" fmla="*/ 421950 h 798"/>
              <a:gd name="T46" fmla="*/ 860950 w 580"/>
              <a:gd name="T47" fmla="*/ 315191 h 798"/>
              <a:gd name="T48" fmla="*/ 896288 w 580"/>
              <a:gd name="T49" fmla="*/ 208433 h 798"/>
              <a:gd name="T50" fmla="*/ 921988 w 580"/>
              <a:gd name="T51" fmla="*/ 101675 h 798"/>
              <a:gd name="T52" fmla="*/ 928413 w 580"/>
              <a:gd name="T53" fmla="*/ 0 h 798"/>
              <a:gd name="T54" fmla="*/ 931625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5"/>
          </a:fillRef>
          <a:effectRef idx="1">
            <a:schemeClr val="accent5"/>
          </a:effectRef>
          <a:fontRef idx="minor">
            <a:schemeClr val="lt1"/>
          </a:fontRef>
        </p:style>
        <p:txBody>
          <a:bodyPr/>
          <a:lstStyle/>
          <a:p>
            <a:pPr>
              <a:defRPr/>
            </a:pPr>
            <a:endParaRPr lang="en-US"/>
          </a:p>
        </p:txBody>
      </p:sp>
      <p:sp>
        <p:nvSpPr>
          <p:cNvPr id="10" name="Freeform 9"/>
          <p:cNvSpPr>
            <a:spLocks/>
          </p:cNvSpPr>
          <p:nvPr/>
        </p:nvSpPr>
        <p:spPr bwMode="gray">
          <a:xfrm rot="2267538" flipH="1">
            <a:off x="2579688" y="4179888"/>
            <a:ext cx="1174750" cy="631825"/>
          </a:xfrm>
          <a:custGeom>
            <a:avLst/>
            <a:gdLst>
              <a:gd name="T0" fmla="*/ 931625 w 580"/>
              <a:gd name="T1" fmla="*/ 0 h 798"/>
              <a:gd name="T2" fmla="*/ 928413 w 580"/>
              <a:gd name="T3" fmla="*/ 228768 h 798"/>
              <a:gd name="T4" fmla="*/ 912350 w 580"/>
              <a:gd name="T5" fmla="*/ 442285 h 798"/>
              <a:gd name="T6" fmla="*/ 886650 w 580"/>
              <a:gd name="T7" fmla="*/ 640550 h 798"/>
              <a:gd name="T8" fmla="*/ 844888 w 580"/>
              <a:gd name="T9" fmla="*/ 823565 h 798"/>
              <a:gd name="T10" fmla="*/ 793488 w 580"/>
              <a:gd name="T11" fmla="*/ 991328 h 798"/>
              <a:gd name="T12" fmla="*/ 726025 w 580"/>
              <a:gd name="T13" fmla="*/ 1143840 h 798"/>
              <a:gd name="T14" fmla="*/ 645713 w 580"/>
              <a:gd name="T15" fmla="*/ 1291268 h 798"/>
              <a:gd name="T16" fmla="*/ 549338 w 580"/>
              <a:gd name="T17" fmla="*/ 1423445 h 798"/>
              <a:gd name="T18" fmla="*/ 433688 w 580"/>
              <a:gd name="T19" fmla="*/ 1550538 h 798"/>
              <a:gd name="T20" fmla="*/ 301975 w 580"/>
              <a:gd name="T21" fmla="*/ 1667464 h 798"/>
              <a:gd name="T22" fmla="*/ 301975 w 580"/>
              <a:gd name="T23" fmla="*/ 2028409 h 798"/>
              <a:gd name="T24" fmla="*/ 0 w 580"/>
              <a:gd name="T25" fmla="*/ 1306519 h 798"/>
              <a:gd name="T26" fmla="*/ 301975 w 580"/>
              <a:gd name="T27" fmla="*/ 584629 h 798"/>
              <a:gd name="T28" fmla="*/ 301975 w 580"/>
              <a:gd name="T29" fmla="*/ 945574 h 798"/>
              <a:gd name="T30" fmla="*/ 359800 w 580"/>
              <a:gd name="T31" fmla="*/ 935407 h 798"/>
              <a:gd name="T32" fmla="*/ 424050 w 580"/>
              <a:gd name="T33" fmla="*/ 904904 h 798"/>
              <a:gd name="T34" fmla="*/ 491513 w 580"/>
              <a:gd name="T35" fmla="*/ 854067 h 798"/>
              <a:gd name="T36" fmla="*/ 558975 w 580"/>
              <a:gd name="T37" fmla="*/ 787978 h 798"/>
              <a:gd name="T38" fmla="*/ 629650 w 580"/>
              <a:gd name="T39" fmla="*/ 711722 h 798"/>
              <a:gd name="T40" fmla="*/ 693900 w 580"/>
              <a:gd name="T41" fmla="*/ 625299 h 798"/>
              <a:gd name="T42" fmla="*/ 758150 w 580"/>
              <a:gd name="T43" fmla="*/ 528708 h 798"/>
              <a:gd name="T44" fmla="*/ 812763 w 580"/>
              <a:gd name="T45" fmla="*/ 421950 h 798"/>
              <a:gd name="T46" fmla="*/ 860950 w 580"/>
              <a:gd name="T47" fmla="*/ 315191 h 798"/>
              <a:gd name="T48" fmla="*/ 896288 w 580"/>
              <a:gd name="T49" fmla="*/ 208433 h 798"/>
              <a:gd name="T50" fmla="*/ 921988 w 580"/>
              <a:gd name="T51" fmla="*/ 101675 h 798"/>
              <a:gd name="T52" fmla="*/ 928413 w 580"/>
              <a:gd name="T53" fmla="*/ 0 h 798"/>
              <a:gd name="T54" fmla="*/ 931625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5"/>
          </a:fillRef>
          <a:effectRef idx="1">
            <a:schemeClr val="accent5"/>
          </a:effectRef>
          <a:fontRef idx="minor">
            <a:schemeClr val="lt1"/>
          </a:fontRef>
        </p:style>
        <p:txBody>
          <a:bodyPr/>
          <a:lstStyle/>
          <a:p>
            <a:pPr>
              <a:defRPr/>
            </a:pPr>
            <a:endParaRPr lang="en-US"/>
          </a:p>
        </p:txBody>
      </p:sp>
    </p:spTree>
    <p:extLst>
      <p:ext uri="{BB962C8B-B14F-4D97-AF65-F5344CB8AC3E}">
        <p14:creationId xmlns:p14="http://schemas.microsoft.com/office/powerpoint/2010/main" val="14261673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5"/>
          <p:cNvSpPr>
            <a:spLocks noChangeArrowheads="1"/>
          </p:cNvSpPr>
          <p:nvPr/>
        </p:nvSpPr>
        <p:spPr bwMode="auto">
          <a:xfrm>
            <a:off x="604838" y="0"/>
            <a:ext cx="8077200" cy="2257425"/>
          </a:xfrm>
          <a:prstGeom prst="ellipse">
            <a:avLst/>
          </a:prstGeom>
          <a:gradFill rotWithShape="0">
            <a:gsLst>
              <a:gs pos="0">
                <a:schemeClr val="bg1"/>
              </a:gs>
              <a:gs pos="100000">
                <a:srgbClr val="FFCCFF"/>
              </a:gs>
            </a:gsLst>
            <a:lin ang="5400000" scaled="1"/>
          </a:gradFill>
          <a:ln w="9525" algn="ctr">
            <a:solidFill>
              <a:srgbClr val="3333FF"/>
            </a:solidFill>
            <a:round/>
            <a:headEnd/>
            <a:tailEnd/>
          </a:ln>
        </p:spPr>
        <p:txBody>
          <a:bodyPr tIns="45720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pt-BR" sz="2400">
                <a:solidFill>
                  <a:srgbClr val="2D2DB9"/>
                </a:solidFill>
                <a:latin typeface=".VnArial" panose="020B7200000000000000" pitchFamily="34" charset="0"/>
              </a:rPr>
              <a:t>     </a:t>
            </a:r>
            <a:endParaRPr lang="pt-BR" sz="2400">
              <a:solidFill>
                <a:srgbClr val="FF0000"/>
              </a:solidFill>
              <a:latin typeface=".VnArial" panose="020B7200000000000000" pitchFamily="34" charset="0"/>
            </a:endParaRPr>
          </a:p>
          <a:p>
            <a:pPr algn="ctr" eaLnBrk="1" hangingPunct="1"/>
            <a:r>
              <a:rPr lang="en-US" sz="2400" b="1">
                <a:solidFill>
                  <a:srgbClr val="FF0000"/>
                </a:solidFill>
                <a:latin typeface="Times New Roman" panose="02020603050405020304" pitchFamily="18" charset="0"/>
                <a:cs typeface="Times New Roman" panose="02020603050405020304" pitchFamily="18" charset="0"/>
              </a:rPr>
              <a:t>2. Thẩm quyền công nhận Chiến sẽ thi đua cơ sở, phạm vi ảnh hưởng sáng kiến cơ sở (dùng làm điều kiện xét khen thưởng) đối với các doanh nghiệp Tư nhân? Công ty Cổ phần?</a:t>
            </a:r>
            <a:endParaRPr lang="en-US" sz="2400">
              <a:solidFill>
                <a:srgbClr val="FF0000"/>
              </a:solidFill>
              <a:latin typeface="Times New Roman" panose="02020603050405020304" pitchFamily="18" charset="0"/>
              <a:cs typeface="Times New Roman" panose="02020603050405020304" pitchFamily="18" charset="0"/>
            </a:endParaRPr>
          </a:p>
          <a:p>
            <a:pPr eaLnBrk="1" hangingPunct="1"/>
            <a:r>
              <a:rPr lang="en-US" sz="2400">
                <a:latin typeface="Times New Roman" panose="02020603050405020304" pitchFamily="18" charset="0"/>
                <a:cs typeface="Times New Roman" panose="02020603050405020304" pitchFamily="18" charset="0"/>
              </a:rPr>
              <a:t> </a:t>
            </a:r>
          </a:p>
        </p:txBody>
      </p:sp>
      <p:sp>
        <p:nvSpPr>
          <p:cNvPr id="23" name="Down Arrow 22"/>
          <p:cNvSpPr/>
          <p:nvPr/>
        </p:nvSpPr>
        <p:spPr bwMode="auto">
          <a:xfrm>
            <a:off x="3683000" y="2333625"/>
            <a:ext cx="1600200" cy="1038225"/>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35" name="Round Diagonal Corner Rectangle 34"/>
          <p:cNvSpPr/>
          <p:nvPr/>
        </p:nvSpPr>
        <p:spPr bwMode="auto">
          <a:xfrm>
            <a:off x="381000" y="3352800"/>
            <a:ext cx="8301038" cy="3505200"/>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defRPr/>
            </a:pPr>
            <a:r>
              <a:rPr lang="en-US" sz="2400" i="1" dirty="0" smtClean="0">
                <a:solidFill>
                  <a:srgbClr val="FF0000"/>
                </a:solidFill>
              </a:rPr>
              <a:t>    </a:t>
            </a:r>
            <a:r>
              <a:rPr lang="en-US" sz="2400" i="1" dirty="0" err="1">
                <a:solidFill>
                  <a:srgbClr val="002060"/>
                </a:solidFill>
                <a:latin typeface="Times New Roman" pitchFamily="18" charset="0"/>
                <a:cs typeface="Times New Roman" pitchFamily="18" charset="0"/>
              </a:rPr>
              <a:t>Căn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cứ</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khoản</a:t>
            </a:r>
            <a:r>
              <a:rPr lang="en-US" sz="2400" i="1" dirty="0">
                <a:solidFill>
                  <a:srgbClr val="002060"/>
                </a:solidFill>
                <a:latin typeface="Times New Roman" pitchFamily="18" charset="0"/>
                <a:cs typeface="Times New Roman" pitchFamily="18" charset="0"/>
              </a:rPr>
              <a:t> 2, </a:t>
            </a:r>
            <a:r>
              <a:rPr lang="en-US" sz="2400" i="1" dirty="0" err="1">
                <a:solidFill>
                  <a:srgbClr val="002060"/>
                </a:solidFill>
                <a:latin typeface="Times New Roman" pitchFamily="18" charset="0"/>
                <a:cs typeface="Times New Roman" pitchFamily="18" charset="0"/>
              </a:rPr>
              <a:t>Điều</a:t>
            </a:r>
            <a:r>
              <a:rPr lang="en-US" sz="2400" i="1" dirty="0">
                <a:solidFill>
                  <a:srgbClr val="002060"/>
                </a:solidFill>
                <a:latin typeface="Times New Roman" pitchFamily="18" charset="0"/>
                <a:cs typeface="Times New Roman" pitchFamily="18" charset="0"/>
              </a:rPr>
              <a:t> 7, </a:t>
            </a:r>
            <a:r>
              <a:rPr lang="en-US" sz="2400" i="1" dirty="0" err="1">
                <a:solidFill>
                  <a:srgbClr val="002060"/>
                </a:solidFill>
                <a:latin typeface="Times New Roman" pitchFamily="18" charset="0"/>
                <a:cs typeface="Times New Roman" pitchFamily="18" charset="0"/>
              </a:rPr>
              <a:t>Thông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tư</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số</a:t>
            </a:r>
            <a:r>
              <a:rPr lang="en-US" sz="2400" i="1" dirty="0">
                <a:solidFill>
                  <a:srgbClr val="002060"/>
                </a:solidFill>
                <a:latin typeface="Times New Roman" pitchFamily="18" charset="0"/>
                <a:cs typeface="Times New Roman" pitchFamily="18" charset="0"/>
              </a:rPr>
              <a:t> 12/2019/TT-BNV </a:t>
            </a:r>
            <a:r>
              <a:rPr lang="en-US" sz="2400" i="1" dirty="0" err="1">
                <a:solidFill>
                  <a:srgbClr val="002060"/>
                </a:solidFill>
                <a:latin typeface="Times New Roman" pitchFamily="18" charset="0"/>
                <a:cs typeface="Times New Roman" pitchFamily="18" charset="0"/>
              </a:rPr>
              <a:t>ngày</a:t>
            </a:r>
            <a:r>
              <a:rPr lang="en-US" sz="2400" i="1" dirty="0">
                <a:solidFill>
                  <a:srgbClr val="002060"/>
                </a:solidFill>
                <a:latin typeface="Times New Roman" pitchFamily="18" charset="0"/>
                <a:cs typeface="Times New Roman" pitchFamily="18" charset="0"/>
              </a:rPr>
              <a:t> 04 </a:t>
            </a:r>
            <a:r>
              <a:rPr lang="en-US" sz="2400" i="1" dirty="0" err="1">
                <a:solidFill>
                  <a:srgbClr val="002060"/>
                </a:solidFill>
                <a:latin typeface="Times New Roman" pitchFamily="18" charset="0"/>
                <a:cs typeface="Times New Roman" pitchFamily="18" charset="0"/>
              </a:rPr>
              <a:t>tháng</a:t>
            </a:r>
            <a:r>
              <a:rPr lang="en-US" sz="2400" i="1" dirty="0">
                <a:solidFill>
                  <a:srgbClr val="002060"/>
                </a:solidFill>
                <a:latin typeface="Times New Roman" pitchFamily="18" charset="0"/>
                <a:cs typeface="Times New Roman" pitchFamily="18" charset="0"/>
              </a:rPr>
              <a:t> 11 </a:t>
            </a:r>
            <a:r>
              <a:rPr lang="en-US" sz="2400" i="1" dirty="0" err="1">
                <a:solidFill>
                  <a:srgbClr val="002060"/>
                </a:solidFill>
                <a:latin typeface="Times New Roman" pitchFamily="18" charset="0"/>
                <a:cs typeface="Times New Roman" pitchFamily="18" charset="0"/>
              </a:rPr>
              <a:t>năm</a:t>
            </a:r>
            <a:r>
              <a:rPr lang="en-US" sz="2400" i="1" dirty="0">
                <a:solidFill>
                  <a:srgbClr val="002060"/>
                </a:solidFill>
                <a:latin typeface="Times New Roman" pitchFamily="18" charset="0"/>
                <a:cs typeface="Times New Roman" pitchFamily="18" charset="0"/>
              </a:rPr>
              <a:t> 2019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Bộ</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Nội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vụ</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Người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lao</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động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tập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thể</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người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lao</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động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làm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việc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tại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trách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nhiệm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hữu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hạn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cổ</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phần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liên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doanh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nước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ngoài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hợp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xã</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trong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ngành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nghề</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nghiệp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tiểu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thủ</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nghiệp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tải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dịch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vụ</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thương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mại</a:t>
            </a:r>
            <a:r>
              <a:rPr lang="en-US" sz="2400" i="1" dirty="0">
                <a:solidFill>
                  <a:srgbClr val="002060"/>
                </a:solidFill>
                <a:latin typeface="Times New Roman" pitchFamily="18" charset="0"/>
                <a:cs typeface="Times New Roman" pitchFamily="18" charset="0"/>
              </a:rPr>
              <a:t>...  do </a:t>
            </a:r>
            <a:r>
              <a:rPr lang="en-US" sz="2400" i="1" dirty="0" err="1">
                <a:solidFill>
                  <a:srgbClr val="002060"/>
                </a:solidFill>
                <a:latin typeface="Times New Roman" pitchFamily="18" charset="0"/>
                <a:cs typeface="Times New Roman" pitchFamily="18" charset="0"/>
              </a:rPr>
              <a:t>Chủ</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tịch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Hội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đồng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quản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trị</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Chủ</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tịch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Hội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đồng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thành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Tổng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Giám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đốc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Giám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đốc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doanh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nghiệp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hợp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xã</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trực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tiếp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quản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lý</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xem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xét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quyết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r>
              <a:rPr lang="en-US" sz="2400" i="1" dirty="0">
                <a:solidFill>
                  <a:srgbClr val="002060"/>
                </a:solidFill>
                <a:latin typeface="Times New Roman" pitchFamily="18" charset="0"/>
                <a:cs typeface="Times New Roman" pitchFamily="18" charset="0"/>
              </a:rPr>
              <a:t>”.</a:t>
            </a:r>
          </a:p>
          <a:p>
            <a:pPr>
              <a:defRPr/>
            </a:pPr>
            <a:endParaRPr lang="en-US" sz="2400" dirty="0" smtClean="0">
              <a:solidFill>
                <a:srgbClr val="FF0000"/>
              </a:solidFill>
              <a:effectLst>
                <a:outerShdw blurRad="38100" dist="38100" dir="2700000" algn="tl">
                  <a:srgbClr val="000000"/>
                </a:outerShdw>
              </a:effectLst>
              <a:latin typeface="Arial" charset="0"/>
              <a:cs typeface="Arial" charset="0"/>
            </a:endParaRPr>
          </a:p>
        </p:txBody>
      </p:sp>
      <p:sp>
        <p:nvSpPr>
          <p:cNvPr id="37" name="Down Arrow 36"/>
          <p:cNvSpPr/>
          <p:nvPr/>
        </p:nvSpPr>
        <p:spPr bwMode="auto">
          <a:xfrm>
            <a:off x="3683000" y="2333625"/>
            <a:ext cx="1674813" cy="1031875"/>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39" name="Round Diagonal Corner Rectangle 38"/>
          <p:cNvSpPr/>
          <p:nvPr/>
        </p:nvSpPr>
        <p:spPr bwMode="auto">
          <a:xfrm>
            <a:off x="381000" y="3365501"/>
            <a:ext cx="8301037" cy="3492499"/>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defRPr/>
            </a:pPr>
            <a:r>
              <a:rPr lang="en-US" sz="2400" i="1" dirty="0" err="1">
                <a:solidFill>
                  <a:srgbClr val="002060"/>
                </a:solidFill>
                <a:latin typeface="Times New Roman" pitchFamily="18" charset="0"/>
                <a:cs typeface="Times New Roman" pitchFamily="18" charset="0"/>
              </a:rPr>
              <a:t>Căn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cứ</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Hướng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dẫn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số</a:t>
            </a:r>
            <a:r>
              <a:rPr lang="en-US" sz="2400" i="1" dirty="0">
                <a:solidFill>
                  <a:srgbClr val="002060"/>
                </a:solidFill>
                <a:latin typeface="Times New Roman" pitchFamily="18" charset="0"/>
                <a:cs typeface="Times New Roman" pitchFamily="18" charset="0"/>
              </a:rPr>
              <a:t> 29/HD-HĐXCNSKCTP </a:t>
            </a:r>
            <a:r>
              <a:rPr lang="en-US" sz="2400" i="1" dirty="0" err="1">
                <a:solidFill>
                  <a:srgbClr val="002060"/>
                </a:solidFill>
                <a:latin typeface="Times New Roman" pitchFamily="18" charset="0"/>
                <a:cs typeface="Times New Roman" pitchFamily="18" charset="0"/>
              </a:rPr>
              <a:t>ngày</a:t>
            </a:r>
            <a:r>
              <a:rPr lang="en-US" sz="2400" i="1" dirty="0">
                <a:solidFill>
                  <a:srgbClr val="002060"/>
                </a:solidFill>
                <a:latin typeface="Times New Roman" pitchFamily="18" charset="0"/>
                <a:cs typeface="Times New Roman" pitchFamily="18" charset="0"/>
              </a:rPr>
              <a:t> 18 </a:t>
            </a:r>
            <a:r>
              <a:rPr lang="en-US" sz="2400" i="1" dirty="0" err="1">
                <a:solidFill>
                  <a:srgbClr val="002060"/>
                </a:solidFill>
                <a:latin typeface="Times New Roman" pitchFamily="18" charset="0"/>
                <a:cs typeface="Times New Roman" pitchFamily="18" charset="0"/>
              </a:rPr>
              <a:t>tháng</a:t>
            </a:r>
            <a:r>
              <a:rPr lang="en-US" sz="2400" i="1" dirty="0">
                <a:solidFill>
                  <a:srgbClr val="002060"/>
                </a:solidFill>
                <a:latin typeface="Times New Roman" pitchFamily="18" charset="0"/>
                <a:cs typeface="Times New Roman" pitchFamily="18" charset="0"/>
              </a:rPr>
              <a:t> 10 </a:t>
            </a:r>
            <a:r>
              <a:rPr lang="en-US" sz="2400" i="1" dirty="0" err="1">
                <a:solidFill>
                  <a:srgbClr val="002060"/>
                </a:solidFill>
                <a:latin typeface="Times New Roman" pitchFamily="18" charset="0"/>
                <a:cs typeface="Times New Roman" pitchFamily="18" charset="0"/>
              </a:rPr>
              <a:t>năm</a:t>
            </a:r>
            <a:r>
              <a:rPr lang="en-US" sz="2400" i="1" dirty="0">
                <a:solidFill>
                  <a:srgbClr val="002060"/>
                </a:solidFill>
                <a:latin typeface="Times New Roman" pitchFamily="18" charset="0"/>
                <a:cs typeface="Times New Roman" pitchFamily="18" charset="0"/>
              </a:rPr>
              <a:t> 2018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Hội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đồng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xét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cấp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thành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phố</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về</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việc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xét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phạm</a:t>
            </a:r>
            <a:r>
              <a:rPr lang="en-US" sz="2400" i="1" dirty="0">
                <a:solidFill>
                  <a:srgbClr val="002060"/>
                </a:solidFill>
                <a:latin typeface="Times New Roman" pitchFamily="18" charset="0"/>
                <a:cs typeface="Times New Roman" pitchFamily="18" charset="0"/>
              </a:rPr>
              <a:t> vi </a:t>
            </a:r>
            <a:r>
              <a:rPr lang="en-US" sz="2400" i="1" dirty="0" err="1">
                <a:solidFill>
                  <a:srgbClr val="002060"/>
                </a:solidFill>
                <a:latin typeface="Times New Roman" pitchFamily="18" charset="0"/>
                <a:cs typeface="Times New Roman" pitchFamily="18" charset="0"/>
              </a:rPr>
              <a:t>ảnh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đề</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tài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khoa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học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phục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vụ</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đua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khen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bàn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Thành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phố</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Hồ</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Chí</a:t>
            </a:r>
            <a:r>
              <a:rPr lang="en-US" sz="2400" i="1" dirty="0">
                <a:solidFill>
                  <a:srgbClr val="002060"/>
                </a:solidFill>
                <a:latin typeface="Times New Roman" pitchFamily="18" charset="0"/>
                <a:cs typeface="Times New Roman" pitchFamily="18" charset="0"/>
              </a:rPr>
              <a:t> Minh </a:t>
            </a:r>
            <a:r>
              <a:rPr lang="en-US" sz="2400" i="1" dirty="0" err="1">
                <a:solidFill>
                  <a:srgbClr val="002060"/>
                </a:solidFill>
                <a:latin typeface="Times New Roman" pitchFamily="18" charset="0"/>
                <a:cs typeface="Times New Roman" pitchFamily="18" charset="0"/>
              </a:rPr>
              <a:t>quy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endParaRPr lang="en-US" sz="2400" i="1" dirty="0">
              <a:solidFill>
                <a:srgbClr val="002060"/>
              </a:solidFill>
              <a:latin typeface="Times New Roman" pitchFamily="18" charset="0"/>
              <a:cs typeface="Times New Roman" pitchFamily="18" charset="0"/>
            </a:endParaRPr>
          </a:p>
        </p:txBody>
      </p:sp>
      <p:sp>
        <p:nvSpPr>
          <p:cNvPr id="40" name="Down Arrow 39"/>
          <p:cNvSpPr/>
          <p:nvPr/>
        </p:nvSpPr>
        <p:spPr bwMode="auto">
          <a:xfrm>
            <a:off x="3627438" y="2316163"/>
            <a:ext cx="1711325" cy="1066800"/>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42" name="Round Diagonal Corner Rectangle 41"/>
          <p:cNvSpPr/>
          <p:nvPr/>
        </p:nvSpPr>
        <p:spPr bwMode="auto">
          <a:xfrm>
            <a:off x="381000" y="3382963"/>
            <a:ext cx="8301037" cy="3475037"/>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defRPr/>
            </a:pPr>
            <a:r>
              <a:rPr lang="en-US" sz="2400" i="1" dirty="0">
                <a:solidFill>
                  <a:srgbClr val="002060"/>
                </a:solidFill>
                <a:latin typeface="Times New Roman" pitchFamily="18" charset="0"/>
                <a:cs typeface="Times New Roman" pitchFamily="18" charset="0"/>
              </a:rPr>
              <a:t>“</a:t>
            </a:r>
            <a:r>
              <a:rPr lang="en-US" sz="2400" i="1" dirty="0" err="1">
                <a:solidFill>
                  <a:srgbClr val="002060"/>
                </a:solidFill>
                <a:latin typeface="Times New Roman" pitchFamily="18" charset="0"/>
                <a:cs typeface="Times New Roman" pitchFamily="18" charset="0"/>
              </a:rPr>
              <a:t>Việc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đánh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giá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phạm</a:t>
            </a:r>
            <a:r>
              <a:rPr lang="en-US" sz="2400" i="1" dirty="0">
                <a:solidFill>
                  <a:srgbClr val="002060"/>
                </a:solidFill>
                <a:latin typeface="Times New Roman" pitchFamily="18" charset="0"/>
                <a:cs typeface="Times New Roman" pitchFamily="18" charset="0"/>
              </a:rPr>
              <a:t> vi </a:t>
            </a:r>
            <a:r>
              <a:rPr lang="en-US" sz="2400" i="1" dirty="0" err="1">
                <a:solidFill>
                  <a:srgbClr val="002060"/>
                </a:solidFill>
                <a:latin typeface="Times New Roman" pitchFamily="18" charset="0"/>
                <a:cs typeface="Times New Roman" pitchFamily="18" charset="0"/>
              </a:rPr>
              <a:t>ảnh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hiệu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quả</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áp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dụng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đề</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tài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cứu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khoa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học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tại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để</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làm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căn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cứ</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xét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tặng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hiệu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đua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hình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thức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khen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là</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việc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người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đứng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đầu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quan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đơn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vị</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có</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thẩm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quyền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hiệu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sĩ</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đua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 ban </a:t>
            </a:r>
            <a:r>
              <a:rPr lang="en-US" sz="2400" i="1" dirty="0" err="1">
                <a:solidFill>
                  <a:srgbClr val="002060"/>
                </a:solidFill>
                <a:latin typeface="Times New Roman" pitchFamily="18" charset="0"/>
                <a:cs typeface="Times New Roman" pitchFamily="18" charset="0"/>
              </a:rPr>
              <a:t>hành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Quyết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đánh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giá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phạm</a:t>
            </a:r>
            <a:r>
              <a:rPr lang="en-US" sz="2400" i="1" dirty="0">
                <a:solidFill>
                  <a:srgbClr val="002060"/>
                </a:solidFill>
                <a:latin typeface="Times New Roman" pitchFamily="18" charset="0"/>
                <a:cs typeface="Times New Roman" pitchFamily="18" charset="0"/>
              </a:rPr>
              <a:t> vi </a:t>
            </a:r>
            <a:r>
              <a:rPr lang="en-US" sz="2400" i="1" dirty="0" err="1">
                <a:solidFill>
                  <a:srgbClr val="002060"/>
                </a:solidFill>
                <a:latin typeface="Times New Roman" pitchFamily="18" charset="0"/>
                <a:cs typeface="Times New Roman" pitchFamily="18" charset="0"/>
              </a:rPr>
              <a:t>ảnh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đề</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tài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cứu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khoa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học</a:t>
            </a:r>
            <a:r>
              <a:rPr lang="en-US" sz="2400" i="1" dirty="0">
                <a:solidFill>
                  <a:srgbClr val="002060"/>
                </a:solidFill>
                <a:latin typeface="Times New Roman" pitchFamily="18" charset="0"/>
                <a:cs typeface="Times New Roman" pitchFamily="18" charset="0"/>
              </a:rPr>
              <a:t> ở </a:t>
            </a:r>
            <a:r>
              <a:rPr lang="en-US" sz="2400" i="1" dirty="0" err="1">
                <a:solidFill>
                  <a:srgbClr val="002060"/>
                </a:solidFill>
                <a:latin typeface="Times New Roman" pitchFamily="18" charset="0"/>
                <a:cs typeface="Times New Roman" pitchFamily="18" charset="0"/>
              </a:rPr>
              <a:t>cấp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thông</a:t>
            </a:r>
            <a:r>
              <a:rPr lang="en-US" sz="2400" i="1" dirty="0">
                <a:solidFill>
                  <a:srgbClr val="002060"/>
                </a:solidFill>
                <a:latin typeface="Times New Roman" pitchFamily="18" charset="0"/>
                <a:cs typeface="Times New Roman" pitchFamily="18" charset="0"/>
              </a:rPr>
              <a:t> qua </a:t>
            </a:r>
            <a:r>
              <a:rPr lang="en-US" sz="2400" i="1" dirty="0" err="1">
                <a:solidFill>
                  <a:srgbClr val="002060"/>
                </a:solidFill>
                <a:latin typeface="Times New Roman" pitchFamily="18" charset="0"/>
                <a:cs typeface="Times New Roman" pitchFamily="18" charset="0"/>
              </a:rPr>
              <a:t>Hội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đồng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cấp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a:t>
            </a:r>
          </a:p>
        </p:txBody>
      </p:sp>
      <p:sp>
        <p:nvSpPr>
          <p:cNvPr id="43" name="Down Arrow 42"/>
          <p:cNvSpPr/>
          <p:nvPr/>
        </p:nvSpPr>
        <p:spPr bwMode="auto">
          <a:xfrm>
            <a:off x="3635375" y="2252663"/>
            <a:ext cx="1770063" cy="1112837"/>
          </a:xfrm>
          <a:prstGeom prst="downArrow">
            <a:avLst/>
          </a:prstGeom>
          <a:gradFill rotWithShape="0">
            <a:gsLst>
              <a:gs pos="0">
                <a:srgbClr val="03D4A8"/>
              </a:gs>
              <a:gs pos="25000">
                <a:srgbClr val="21D6E0"/>
              </a:gs>
              <a:gs pos="75000">
                <a:srgbClr val="0087E6"/>
              </a:gs>
              <a:gs pos="100000">
                <a:srgbClr val="005CBF"/>
              </a:gs>
            </a:gsLst>
            <a:lin ang="5400000" scaled="0"/>
          </a:gradFill>
          <a:ln w="9525" cap="flat" cmpd="sng" algn="ctr">
            <a:solidFill>
              <a:srgbClr val="3333FF"/>
            </a:solidFill>
            <a:prstDash val="solid"/>
            <a:round/>
            <a:headEnd type="none" w="med" len="med"/>
            <a:tailEnd type="none" w="med" len="med"/>
          </a:ln>
          <a:effectLst/>
        </p:spPr>
        <p:txBody>
          <a:bodyPr wrap="none" anchor="ctr"/>
          <a:lstStyle/>
          <a:p>
            <a:pPr>
              <a:defRPr/>
            </a:pPr>
            <a:endParaRPr lang="en-US">
              <a:solidFill>
                <a:schemeClr val="accent6"/>
              </a:solidFill>
              <a:effectLst>
                <a:outerShdw blurRad="38100" dist="38100" dir="2700000" algn="tl">
                  <a:srgbClr val="000000">
                    <a:alpha val="43137"/>
                  </a:srgbClr>
                </a:outerShdw>
              </a:effectLst>
              <a:latin typeface=".VnArial" pitchFamily="34" charset="0"/>
            </a:endParaRPr>
          </a:p>
        </p:txBody>
      </p:sp>
      <p:sp>
        <p:nvSpPr>
          <p:cNvPr id="45" name="Round Diagonal Corner Rectangle 44"/>
          <p:cNvSpPr/>
          <p:nvPr/>
        </p:nvSpPr>
        <p:spPr bwMode="auto">
          <a:xfrm>
            <a:off x="402771" y="3352800"/>
            <a:ext cx="8301037" cy="3505200"/>
          </a:xfrm>
          <a:prstGeom prst="round2DiagRect">
            <a:avLst/>
          </a:prstGeom>
          <a:blipFill>
            <a:blip r:embed="rId2" cstate="print"/>
            <a:tile tx="0" ty="0" sx="100000" sy="100000" flip="none" algn="tl"/>
          </a:blipFill>
          <a:ln w="9525" cap="flat" cmpd="sng" algn="ctr">
            <a:solidFill>
              <a:srgbClr val="3333FF"/>
            </a:solidFill>
            <a:prstDash val="solid"/>
            <a:round/>
            <a:headEnd type="none" w="med" len="med"/>
            <a:tailEnd type="none" w="med" len="med"/>
          </a:ln>
          <a:effectLst>
            <a:innerShdw blurRad="533400" dist="50800" dir="9720000">
              <a:srgbClr val="7030A0"/>
            </a:innerShdw>
          </a:effectLst>
        </p:spPr>
        <p:txBody>
          <a:bodyPr tIns="365760" anchor="ctr" anchorCtr="1"/>
          <a:lstStyle>
            <a:lvl1pPr>
              <a:defRPr b="1">
                <a:solidFill>
                  <a:schemeClr val="tx1"/>
                </a:solidFill>
                <a:latin typeface=".VnArial" pitchFamily="34" charset="0"/>
              </a:defRPr>
            </a:lvl1pPr>
            <a:lvl2pPr marL="742950" indent="-285750">
              <a:defRPr b="1">
                <a:solidFill>
                  <a:schemeClr val="tx1"/>
                </a:solidFill>
                <a:latin typeface=".VnArial" pitchFamily="34" charset="0"/>
              </a:defRPr>
            </a:lvl2pPr>
            <a:lvl3pPr marL="1143000" indent="-228600">
              <a:defRPr b="1">
                <a:solidFill>
                  <a:schemeClr val="tx1"/>
                </a:solidFill>
                <a:latin typeface=".VnArial" pitchFamily="34" charset="0"/>
              </a:defRPr>
            </a:lvl3pPr>
            <a:lvl4pPr marL="1600200" indent="-228600">
              <a:defRPr b="1">
                <a:solidFill>
                  <a:schemeClr val="tx1"/>
                </a:solidFill>
                <a:latin typeface=".VnArial" pitchFamily="34" charset="0"/>
              </a:defRPr>
            </a:lvl4pPr>
            <a:lvl5pPr marL="2057400" indent="-228600">
              <a:defRPr b="1">
                <a:solidFill>
                  <a:schemeClr val="tx1"/>
                </a:solidFill>
                <a:latin typeface=".VnArial" pitchFamily="34" charset="0"/>
              </a:defRPr>
            </a:lvl5pPr>
            <a:lvl6pPr marL="2514600" indent="-228600" algn="ctr" eaLnBrk="0" fontAlgn="base" hangingPunct="0">
              <a:spcBef>
                <a:spcPct val="0"/>
              </a:spcBef>
              <a:spcAft>
                <a:spcPct val="0"/>
              </a:spcAft>
              <a:defRPr b="1">
                <a:solidFill>
                  <a:schemeClr val="tx1"/>
                </a:solidFill>
                <a:latin typeface=".VnArial" pitchFamily="34" charset="0"/>
              </a:defRPr>
            </a:lvl6pPr>
            <a:lvl7pPr marL="2971800" indent="-228600" algn="ctr" eaLnBrk="0" fontAlgn="base" hangingPunct="0">
              <a:spcBef>
                <a:spcPct val="0"/>
              </a:spcBef>
              <a:spcAft>
                <a:spcPct val="0"/>
              </a:spcAft>
              <a:defRPr b="1">
                <a:solidFill>
                  <a:schemeClr val="tx1"/>
                </a:solidFill>
                <a:latin typeface=".VnArial" pitchFamily="34" charset="0"/>
              </a:defRPr>
            </a:lvl7pPr>
            <a:lvl8pPr marL="3429000" indent="-228600" algn="ctr" eaLnBrk="0" fontAlgn="base" hangingPunct="0">
              <a:spcBef>
                <a:spcPct val="0"/>
              </a:spcBef>
              <a:spcAft>
                <a:spcPct val="0"/>
              </a:spcAft>
              <a:defRPr b="1">
                <a:solidFill>
                  <a:schemeClr val="tx1"/>
                </a:solidFill>
                <a:latin typeface=".VnArial" pitchFamily="34" charset="0"/>
              </a:defRPr>
            </a:lvl8pPr>
            <a:lvl9pPr marL="3886200" indent="-228600" algn="ctr" eaLnBrk="0" fontAlgn="base" hangingPunct="0">
              <a:spcBef>
                <a:spcPct val="0"/>
              </a:spcBef>
              <a:spcAft>
                <a:spcPct val="0"/>
              </a:spcAft>
              <a:defRPr b="1">
                <a:solidFill>
                  <a:schemeClr val="tx1"/>
                </a:solidFill>
                <a:latin typeface=".VnArial" pitchFamily="34" charset="0"/>
              </a:defRPr>
            </a:lvl9pPr>
          </a:lstStyle>
          <a:p>
            <a:pPr algn="just">
              <a:defRPr/>
            </a:pPr>
            <a:r>
              <a:rPr lang="en-US" sz="2800" i="1" dirty="0" smtClean="0">
                <a:solidFill>
                  <a:srgbClr val="FF0000"/>
                </a:solidFill>
                <a:latin typeface="Times New Roman" pitchFamily="18" charset="0"/>
                <a:cs typeface="Times New Roman" pitchFamily="18" charset="0"/>
              </a:rPr>
              <a:t>   </a:t>
            </a:r>
            <a:r>
              <a:rPr lang="en-US" sz="2400" i="1" dirty="0">
                <a:solidFill>
                  <a:srgbClr val="002060"/>
                </a:solidFill>
                <a:latin typeface="Times New Roman" pitchFamily="18" charset="0"/>
                <a:cs typeface="Times New Roman" pitchFamily="18" charset="0"/>
              </a:rPr>
              <a:t>Theo </a:t>
            </a:r>
            <a:r>
              <a:rPr lang="en-US" sz="2400" i="1" dirty="0" err="1">
                <a:solidFill>
                  <a:srgbClr val="002060"/>
                </a:solidFill>
                <a:latin typeface="Times New Roman" pitchFamily="18" charset="0"/>
                <a:cs typeface="Times New Roman" pitchFamily="18" charset="0"/>
              </a:rPr>
              <a:t>các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trên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các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doanh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nghiệp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tư</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nhân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Cổ</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phần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có</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thẩm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quyền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nhận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sẽ</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đua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phạm</a:t>
            </a:r>
            <a:r>
              <a:rPr lang="en-US" sz="2400" i="1" dirty="0">
                <a:solidFill>
                  <a:srgbClr val="002060"/>
                </a:solidFill>
                <a:latin typeface="Times New Roman" pitchFamily="18" charset="0"/>
                <a:cs typeface="Times New Roman" pitchFamily="18" charset="0"/>
              </a:rPr>
              <a:t> vi </a:t>
            </a:r>
            <a:r>
              <a:rPr lang="en-US" sz="2400" i="1" dirty="0" err="1">
                <a:solidFill>
                  <a:srgbClr val="002060"/>
                </a:solidFill>
                <a:latin typeface="Times New Roman" pitchFamily="18" charset="0"/>
                <a:cs typeface="Times New Roman" pitchFamily="18" charset="0"/>
              </a:rPr>
              <a:t>ảnh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sở</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dùng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làm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điều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kiện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xét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đua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khen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thưởng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Đồng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thời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lưu</a:t>
            </a:r>
            <a:r>
              <a:rPr lang="en-US" sz="2400" i="1" dirty="0">
                <a:solidFill>
                  <a:srgbClr val="002060"/>
                </a:solidFill>
                <a:latin typeface="Times New Roman" pitchFamily="18" charset="0"/>
                <a:cs typeface="Times New Roman" pitchFamily="18" charset="0"/>
              </a:rPr>
              <a:t> ý </a:t>
            </a:r>
            <a:r>
              <a:rPr lang="en-US" sz="2400" i="1" dirty="0" err="1">
                <a:solidFill>
                  <a:srgbClr val="002060"/>
                </a:solidFill>
                <a:latin typeface="Times New Roman" pitchFamily="18" charset="0"/>
                <a:cs typeface="Times New Roman" pitchFamily="18" charset="0"/>
              </a:rPr>
              <a:t>đối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với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Trường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học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tư</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nhân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bệnh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viện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tư</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nhân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bản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chất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là</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doanh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nghiệp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thực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hiện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theo</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quy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định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nêu</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trên</a:t>
            </a:r>
            <a:r>
              <a:rPr lang="en-US" sz="2400" i="1" dirty="0">
                <a:solidFill>
                  <a:srgbClr val="002060"/>
                </a:solidFill>
                <a:latin typeface="Times New Roman" pitchFamily="18" charset="0"/>
                <a:cs typeface="Times New Roman" pitchFamily="18" charset="0"/>
              </a:rPr>
              <a:t>.</a:t>
            </a:r>
          </a:p>
          <a:p>
            <a:pPr>
              <a:defRPr/>
            </a:pPr>
            <a:endParaRPr lang="en-US" sz="2800" dirty="0" smtClean="0">
              <a:solidFill>
                <a:srgbClr val="FF0000"/>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8338515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0-#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1000"/>
                                        <p:tgtEl>
                                          <p:spTgt spid="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0-#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1000"/>
                                        <p:tgtEl>
                                          <p:spTgt spid="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1000" fill="hold"/>
                                        <p:tgtEl>
                                          <p:spTgt spid="40"/>
                                        </p:tgtEl>
                                        <p:attrNameLst>
                                          <p:attrName>ppt_x</p:attrName>
                                        </p:attrNameLst>
                                      </p:cBhvr>
                                      <p:tavLst>
                                        <p:tav tm="0">
                                          <p:val>
                                            <p:strVal val="#ppt_x"/>
                                          </p:val>
                                        </p:tav>
                                        <p:tav tm="100000">
                                          <p:val>
                                            <p:strVal val="#ppt_x"/>
                                          </p:val>
                                        </p:tav>
                                      </p:tavLst>
                                    </p:anim>
                                    <p:anim calcmode="lin" valueType="num">
                                      <p:cBhvr additive="base">
                                        <p:cTn id="31" dur="1000" fill="hold"/>
                                        <p:tgtEl>
                                          <p:spTgt spid="40"/>
                                        </p:tgtEl>
                                        <p:attrNameLst>
                                          <p:attrName>ppt_y</p:attrName>
                                        </p:attrNameLst>
                                      </p:cBhvr>
                                      <p:tavLst>
                                        <p:tav tm="0">
                                          <p:val>
                                            <p:strVal val="0-#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1000"/>
                                        <p:tgtEl>
                                          <p:spTgt spid="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1000" fill="hold"/>
                                        <p:tgtEl>
                                          <p:spTgt spid="43"/>
                                        </p:tgtEl>
                                        <p:attrNameLst>
                                          <p:attrName>ppt_x</p:attrName>
                                        </p:attrNameLst>
                                      </p:cBhvr>
                                      <p:tavLst>
                                        <p:tav tm="0">
                                          <p:val>
                                            <p:strVal val="#ppt_x"/>
                                          </p:val>
                                        </p:tav>
                                        <p:tav tm="100000">
                                          <p:val>
                                            <p:strVal val="#ppt_x"/>
                                          </p:val>
                                        </p:tav>
                                      </p:tavLst>
                                    </p:anim>
                                    <p:anim calcmode="lin" valueType="num">
                                      <p:cBhvr additive="base">
                                        <p:cTn id="40" dur="1000" fill="hold"/>
                                        <p:tgtEl>
                                          <p:spTgt spid="43"/>
                                        </p:tgtEl>
                                        <p:attrNameLst>
                                          <p:attrName>ppt_y</p:attrName>
                                        </p:attrNameLst>
                                      </p:cBhvr>
                                      <p:tavLst>
                                        <p:tav tm="0">
                                          <p:val>
                                            <p:strVal val="0-#ppt_h/2"/>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7" grpId="0" animBg="1"/>
      <p:bldP spid="40" grpId="0" animBg="1"/>
      <p:bldP spid="4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707" y="76200"/>
            <a:ext cx="4846093" cy="4163136"/>
            <a:chOff x="3963" y="2524"/>
            <a:chExt cx="1400" cy="1316"/>
          </a:xfrm>
          <a:solidFill>
            <a:srgbClr val="DAD236"/>
          </a:solidFill>
        </p:grpSpPr>
        <p:pic>
          <p:nvPicPr>
            <p:cNvPr id="7" name="Picture 7" descr="Picture2"/>
            <p:cNvPicPr>
              <a:picLocks noChangeAspect="1" noChangeArrowheads="1"/>
            </p:cNvPicPr>
            <p:nvPr/>
          </p:nvPicPr>
          <p:blipFill>
            <a:blip r:embed="rId2" cstate="print">
              <a:extLst/>
            </a:blip>
            <a:srcRect/>
            <a:stretch>
              <a:fillRect/>
            </a:stretch>
          </p:blipFill>
          <p:spPr bwMode="ltGray">
            <a:xfrm>
              <a:off x="3963" y="2524"/>
              <a:ext cx="1400" cy="752"/>
            </a:xfrm>
            <a:prstGeom prst="rect">
              <a:avLst/>
            </a:prstGeom>
            <a:grpFill/>
            <a:ln>
              <a:noFill/>
            </a:ln>
            <a:extLst/>
          </p:spPr>
          <p:style>
            <a:lnRef idx="3">
              <a:schemeClr val="lt1"/>
            </a:lnRef>
            <a:fillRef idx="1">
              <a:schemeClr val="accent5"/>
            </a:fillRef>
            <a:effectRef idx="1">
              <a:schemeClr val="accent5"/>
            </a:effectRef>
            <a:fontRef idx="minor">
              <a:schemeClr val="lt1"/>
            </a:fontRef>
          </p:style>
        </p:pic>
        <p:pic>
          <p:nvPicPr>
            <p:cNvPr id="8" name="Picture 8" descr="Picture2"/>
            <p:cNvPicPr>
              <a:picLocks noChangeAspect="1" noChangeArrowheads="1"/>
            </p:cNvPicPr>
            <p:nvPr/>
          </p:nvPicPr>
          <p:blipFill>
            <a:blip r:embed="rId2" cstate="print">
              <a:extLst/>
            </a:blip>
            <a:srcRect/>
            <a:stretch>
              <a:fillRect/>
            </a:stretch>
          </p:blipFill>
          <p:spPr bwMode="ltGray">
            <a:xfrm flipV="1">
              <a:off x="3963" y="3239"/>
              <a:ext cx="1400" cy="601"/>
            </a:xfrm>
            <a:prstGeom prst="rect">
              <a:avLst/>
            </a:prstGeom>
            <a:grpFill/>
            <a:ln>
              <a:noFill/>
            </a:ln>
            <a:extLst/>
          </p:spPr>
          <p:style>
            <a:lnRef idx="3">
              <a:schemeClr val="lt1"/>
            </a:lnRef>
            <a:fillRef idx="1">
              <a:schemeClr val="accent5"/>
            </a:fillRef>
            <a:effectRef idx="1">
              <a:schemeClr val="accent5"/>
            </a:effectRef>
            <a:fontRef idx="minor">
              <a:schemeClr val="lt1"/>
            </a:fontRef>
          </p:style>
        </p:pic>
      </p:grpSp>
      <p:sp>
        <p:nvSpPr>
          <p:cNvPr id="35843" name="Oval 6"/>
          <p:cNvSpPr>
            <a:spLocks noChangeArrowheads="1"/>
          </p:cNvSpPr>
          <p:nvPr/>
        </p:nvSpPr>
        <p:spPr bwMode="ltGray">
          <a:xfrm>
            <a:off x="4457700" y="896938"/>
            <a:ext cx="4705350" cy="542766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15000"/>
              </a:lnSpc>
              <a:spcAft>
                <a:spcPts val="1000"/>
              </a:spcAft>
              <a:defRPr/>
            </a:pPr>
            <a:r>
              <a:rPr lang="en-US" sz="2400" b="1" i="1" dirty="0" err="1">
                <a:solidFill>
                  <a:schemeClr val="tx1"/>
                </a:solidFill>
                <a:latin typeface="Times New Roman" pitchFamily="18" charset="0"/>
                <a:cs typeface="Times New Roman" pitchFamily="18" charset="0"/>
              </a:rPr>
              <a:t>Thực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hiện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thống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nhất</a:t>
            </a:r>
            <a:r>
              <a:rPr lang="en-US" sz="2400" b="1" i="1" dirty="0">
                <a:solidFill>
                  <a:schemeClr val="tx1"/>
                </a:solidFill>
                <a:latin typeface="Times New Roman" pitchFamily="18" charset="0"/>
                <a:cs typeface="Times New Roman" pitchFamily="18" charset="0"/>
              </a:rPr>
              <a:t>: </a:t>
            </a:r>
            <a:br>
              <a:rPr lang="en-US" sz="2400" b="1" i="1" dirty="0">
                <a:solidFill>
                  <a:schemeClr val="tx1"/>
                </a:solidFill>
                <a:latin typeface="Times New Roman" pitchFamily="18" charset="0"/>
                <a:cs typeface="Times New Roman" pitchFamily="18" charset="0"/>
              </a:rPr>
            </a:b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đối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với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các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tập</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thể</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được</a:t>
            </a:r>
            <a:r>
              <a:rPr lang="en-US" sz="2400" b="1" i="1" dirty="0">
                <a:solidFill>
                  <a:srgbClr val="000099"/>
                </a:solidFill>
                <a:latin typeface="Times New Roman" pitchFamily="18" charset="0"/>
                <a:cs typeface="Times New Roman" pitchFamily="18" charset="0"/>
              </a:rPr>
              <a:t> </a:t>
            </a:r>
            <a:br>
              <a:rPr lang="en-US" sz="2400" b="1" i="1" dirty="0">
                <a:solidFill>
                  <a:srgbClr val="000099"/>
                </a:solidFill>
                <a:latin typeface="Times New Roman" pitchFamily="18" charset="0"/>
                <a:cs typeface="Times New Roman" pitchFamily="18" charset="0"/>
              </a:rPr>
            </a:br>
            <a:r>
              <a:rPr lang="en-US" sz="2400" b="1" i="1" dirty="0" err="1">
                <a:solidFill>
                  <a:srgbClr val="000099"/>
                </a:solidFill>
                <a:latin typeface="Times New Roman" pitchFamily="18" charset="0"/>
                <a:cs typeface="Times New Roman" pitchFamily="18" charset="0"/>
              </a:rPr>
              <a:t>Ủy</a:t>
            </a:r>
            <a:r>
              <a:rPr lang="en-US" sz="2400" b="1" i="1" dirty="0">
                <a:solidFill>
                  <a:srgbClr val="000099"/>
                </a:solidFill>
                <a:latin typeface="Times New Roman" pitchFamily="18" charset="0"/>
                <a:cs typeface="Times New Roman" pitchFamily="18" charset="0"/>
              </a:rPr>
              <a:t> ban </a:t>
            </a:r>
            <a:r>
              <a:rPr lang="en-US" sz="2400" b="1" i="1" dirty="0" err="1">
                <a:solidFill>
                  <a:srgbClr val="000099"/>
                </a:solidFill>
                <a:latin typeface="Times New Roman" pitchFamily="18" charset="0"/>
                <a:cs typeface="Times New Roman" pitchFamily="18" charset="0"/>
              </a:rPr>
              <a:t>nhân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dân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thành</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phố</a:t>
            </a:r>
            <a:r>
              <a:rPr lang="en-US" sz="2400" b="1" i="1" dirty="0">
                <a:solidFill>
                  <a:srgbClr val="000099"/>
                </a:solidFill>
                <a:latin typeface="Times New Roman" pitchFamily="18" charset="0"/>
                <a:cs typeface="Times New Roman" pitchFamily="18" charset="0"/>
              </a:rPr>
              <a:t> </a:t>
            </a:r>
            <a:br>
              <a:rPr lang="en-US" sz="2400" b="1" i="1" dirty="0">
                <a:solidFill>
                  <a:srgbClr val="000099"/>
                </a:solidFill>
                <a:latin typeface="Times New Roman" pitchFamily="18" charset="0"/>
                <a:cs typeface="Times New Roman" pitchFamily="18" charset="0"/>
              </a:rPr>
            </a:br>
            <a:r>
              <a:rPr lang="en-US" sz="2400" b="1" i="1" dirty="0" err="1">
                <a:solidFill>
                  <a:srgbClr val="000099"/>
                </a:solidFill>
                <a:latin typeface="Times New Roman" pitchFamily="18" charset="0"/>
                <a:cs typeface="Times New Roman" pitchFamily="18" charset="0"/>
              </a:rPr>
              <a:t>phân</a:t>
            </a:r>
            <a:r>
              <a:rPr lang="en-US" sz="2400" b="1" i="1" dirty="0">
                <a:solidFill>
                  <a:srgbClr val="000099"/>
                </a:solidFill>
                <a:latin typeface="Times New Roman" pitchFamily="18" charset="0"/>
                <a:cs typeface="Times New Roman" pitchFamily="18" charset="0"/>
              </a:rPr>
              <a:t> chia </a:t>
            </a:r>
            <a:r>
              <a:rPr lang="en-US" sz="2400" b="1" i="1" dirty="0" err="1">
                <a:solidFill>
                  <a:srgbClr val="000099"/>
                </a:solidFill>
                <a:latin typeface="Times New Roman" pitchFamily="18" charset="0"/>
                <a:cs typeface="Times New Roman" pitchFamily="18" charset="0"/>
              </a:rPr>
              <a:t>cụm</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khối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đua</a:t>
            </a:r>
            <a:r>
              <a:rPr lang="en-US" sz="2400" b="1" i="1" dirty="0">
                <a:solidFill>
                  <a:srgbClr val="000099"/>
                </a:solidFill>
                <a:latin typeface="Times New Roman" pitchFamily="18" charset="0"/>
                <a:cs typeface="Times New Roman" pitchFamily="18" charset="0"/>
              </a:rPr>
              <a:t>,</a:t>
            </a:r>
            <a:br>
              <a:rPr lang="en-US" sz="2400" b="1" i="1" dirty="0">
                <a:solidFill>
                  <a:srgbClr val="000099"/>
                </a:solidFill>
                <a:latin typeface="Times New Roman" pitchFamily="18" charset="0"/>
                <a:cs typeface="Times New Roman" pitchFamily="18" charset="0"/>
              </a:rPr>
            </a:b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thì</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áp</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dụng</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theo</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tiêu</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chuẩn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lấy</a:t>
            </a:r>
            <a:r>
              <a:rPr lang="en-US" sz="2400" b="1" i="1" dirty="0">
                <a:solidFill>
                  <a:srgbClr val="000099"/>
                </a:solidFill>
                <a:latin typeface="Times New Roman" pitchFamily="18" charset="0"/>
                <a:cs typeface="Times New Roman" pitchFamily="18" charset="0"/>
              </a:rPr>
              <a:t> </a:t>
            </a:r>
            <a:br>
              <a:rPr lang="en-US" sz="2400" b="1" i="1" dirty="0">
                <a:solidFill>
                  <a:srgbClr val="000099"/>
                </a:solidFill>
                <a:latin typeface="Times New Roman" pitchFamily="18" charset="0"/>
                <a:cs typeface="Times New Roman" pitchFamily="18" charset="0"/>
              </a:rPr>
            </a:br>
            <a:r>
              <a:rPr lang="en-US" sz="2400" b="1" i="1" dirty="0" err="1">
                <a:solidFill>
                  <a:srgbClr val="000099"/>
                </a:solidFill>
                <a:latin typeface="Times New Roman" pitchFamily="18" charset="0"/>
                <a:cs typeface="Times New Roman" pitchFamily="18" charset="0"/>
              </a:rPr>
              <a:t>Cờ</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đua</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thành</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phố</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làm</a:t>
            </a:r>
            <a:r>
              <a:rPr lang="en-US" sz="2400" b="1" i="1" dirty="0">
                <a:solidFill>
                  <a:srgbClr val="000099"/>
                </a:solidFill>
                <a:latin typeface="Times New Roman" pitchFamily="18" charset="0"/>
                <a:cs typeface="Times New Roman" pitchFamily="18" charset="0"/>
              </a:rPr>
              <a:t> </a:t>
            </a:r>
            <a:br>
              <a:rPr lang="en-US" sz="2400" b="1" i="1" dirty="0">
                <a:solidFill>
                  <a:srgbClr val="000099"/>
                </a:solidFill>
                <a:latin typeface="Times New Roman" pitchFamily="18" charset="0"/>
                <a:cs typeface="Times New Roman" pitchFamily="18" charset="0"/>
              </a:rPr>
            </a:br>
            <a:r>
              <a:rPr lang="en-US" sz="2400" b="1" i="1" dirty="0" err="1">
                <a:solidFill>
                  <a:srgbClr val="000099"/>
                </a:solidFill>
                <a:latin typeface="Times New Roman" pitchFamily="18" charset="0"/>
                <a:cs typeface="Times New Roman" pitchFamily="18" charset="0"/>
              </a:rPr>
              <a:t>điều</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kiện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tiêu</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chuẩn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xét</a:t>
            </a:r>
            <a:r>
              <a:rPr lang="en-US" sz="2400" b="1" i="1" dirty="0">
                <a:solidFill>
                  <a:srgbClr val="000099"/>
                </a:solidFill>
                <a:latin typeface="Times New Roman" pitchFamily="18" charset="0"/>
                <a:cs typeface="Times New Roman" pitchFamily="18" charset="0"/>
              </a:rPr>
              <a:t> </a:t>
            </a:r>
            <a:br>
              <a:rPr lang="en-US" sz="2400" b="1" i="1" dirty="0">
                <a:solidFill>
                  <a:srgbClr val="000099"/>
                </a:solidFill>
                <a:latin typeface="Times New Roman" pitchFamily="18" charset="0"/>
                <a:cs typeface="Times New Roman" pitchFamily="18" charset="0"/>
              </a:rPr>
            </a:br>
            <a:r>
              <a:rPr lang="en-US" sz="2400" b="1" i="1" dirty="0" err="1">
                <a:solidFill>
                  <a:srgbClr val="000099"/>
                </a:solidFill>
                <a:latin typeface="Times New Roman" pitchFamily="18" charset="0"/>
                <a:cs typeface="Times New Roman" pitchFamily="18" charset="0"/>
              </a:rPr>
              <a:t>khen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thưởng</a:t>
            </a:r>
            <a:r>
              <a:rPr lang="en-US" sz="2400" b="1" i="1" dirty="0">
                <a:solidFill>
                  <a:srgbClr val="000099"/>
                </a:solidFill>
                <a:latin typeface="Times New Roman" pitchFamily="18" charset="0"/>
                <a:cs typeface="Times New Roman" pitchFamily="18" charset="0"/>
              </a:rPr>
              <a:t>”.</a:t>
            </a:r>
          </a:p>
        </p:txBody>
      </p:sp>
      <p:sp>
        <p:nvSpPr>
          <p:cNvPr id="49156" name="TextBox 4"/>
          <p:cNvSpPr txBox="1">
            <a:spLocks noChangeArrowheads="1"/>
          </p:cNvSpPr>
          <p:nvPr/>
        </p:nvSpPr>
        <p:spPr bwMode="auto">
          <a:xfrm>
            <a:off x="377825" y="609600"/>
            <a:ext cx="4079875"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15000"/>
              </a:lnSpc>
              <a:spcAft>
                <a:spcPts val="1000"/>
              </a:spcAft>
            </a:pPr>
            <a:r>
              <a:rPr lang="en-US" sz="2400" b="1">
                <a:solidFill>
                  <a:srgbClr val="FF0000"/>
                </a:solidFill>
                <a:latin typeface="Times New Roman" panose="02020603050405020304" pitchFamily="18" charset="0"/>
                <a:cs typeface="Times New Roman" panose="02020603050405020304" pitchFamily="18" charset="0"/>
              </a:rPr>
              <a:t>3. Đối với các tập thể đề xuất Bằng khen của Thủ tướng Chính phủ theo quy định tại điểm c, khoản 3, Điều 38 Nghị định số 91/2017/NĐ-CP ngày 31 tháng 7 năm 2017 của chính phủ </a:t>
            </a:r>
          </a:p>
          <a:p>
            <a:pPr algn="ctr" eaLnBrk="1" hangingPunct="1"/>
            <a:endParaRPr lang="en-US" sz="2400"/>
          </a:p>
          <a:p>
            <a:pPr algn="ctr" eaLnBrk="1" hangingPunct="1"/>
            <a:endParaRPr lang="en-US" sz="2400">
              <a:latin typeface="Times New Roman" panose="02020603050405020304" pitchFamily="18" charset="0"/>
              <a:cs typeface="Times New Roman" panose="02020603050405020304" pitchFamily="18" charset="0"/>
            </a:endParaRPr>
          </a:p>
        </p:txBody>
      </p:sp>
      <p:pic>
        <p:nvPicPr>
          <p:cNvPr id="49157" name="Picture 2" descr="http://ppt.wz51z.com/EC3/CD5/animations/birds/miscellaneous/seagulls_flying_toget_a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3006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381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inVertical)">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991612"/>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2" panose="05020102010507070707" pitchFamily="18" charset="2"/>
              <a:buNone/>
            </a:pP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eaLnBrk="1" hangingPunct="1">
              <a:buFont typeface="Wingdings 2" panose="05020102010507070707" pitchFamily="18" charset="2"/>
              <a:buNone/>
            </a:pPr>
            <a:endParaRPr lang="en-US" sz="3200" b="1" dirty="0">
              <a:solidFill>
                <a:srgbClr val="FF0000"/>
              </a:solidFill>
              <a:latin typeface="Times New Roman" panose="02020603050405020304" pitchFamily="18" charset="0"/>
              <a:cs typeface="Times New Roman" panose="02020603050405020304" pitchFamily="18" charset="0"/>
            </a:endParaRPr>
          </a:p>
          <a:p>
            <a:pPr algn="ctr" eaLnBrk="1" hangingPunct="1">
              <a:buFont typeface="Wingdings 2" panose="05020102010507070707" pitchFamily="18" charset="2"/>
              <a:buNone/>
            </a:pPr>
            <a:r>
              <a:rPr lang="en-US" sz="3200" b="1" dirty="0" smtClean="0">
                <a:solidFill>
                  <a:srgbClr val="FF0000"/>
                </a:solidFill>
                <a:latin typeface="Times New Roman" panose="02020603050405020304" pitchFamily="18" charset="0"/>
                <a:cs typeface="Times New Roman" panose="02020603050405020304" pitchFamily="18" charset="0"/>
              </a:rPr>
              <a:t>MỘT </a:t>
            </a:r>
            <a:r>
              <a:rPr lang="en-US" sz="3200" b="1" dirty="0">
                <a:solidFill>
                  <a:srgbClr val="FF0000"/>
                </a:solidFill>
                <a:latin typeface="Times New Roman" panose="02020603050405020304" pitchFamily="18" charset="0"/>
                <a:cs typeface="Times New Roman" panose="02020603050405020304" pitchFamily="18" charset="0"/>
              </a:rPr>
              <a:t>SỐ NỘI DUNG VỀ TỔ CHỨC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HOẠT ĐỘNG VÀ BÌNH XÉT THI ĐUA ĐỐI VỚI CỤM, KHỐI THI ĐUA</a:t>
            </a:r>
          </a:p>
          <a:p>
            <a:pPr algn="ctr" eaLnBrk="1" hangingPunct="1">
              <a:buFont typeface="Wingdings 2" panose="05020102010507070707" pitchFamily="18" charset="2"/>
              <a:buNone/>
            </a:pPr>
            <a:r>
              <a:rPr lang="en-US" sz="3200" b="1" dirty="0">
                <a:solidFill>
                  <a:srgbClr val="FF0000"/>
                </a:solidFill>
                <a:latin typeface="Times New Roman" panose="02020603050405020304" pitchFamily="18" charset="0"/>
                <a:cs typeface="Times New Roman" panose="02020603050405020304" pitchFamily="18" charset="0"/>
              </a:rPr>
              <a:t>THUỘC THÀNH PHỐ</a:t>
            </a:r>
          </a:p>
        </p:txBody>
      </p:sp>
      <p:pic>
        <p:nvPicPr>
          <p:cNvPr id="50179" name="Picture 4" descr="https://lh3.googleusercontent.com/-tqAXKYx1HOI/WsHPftTDZBI/AAAAAAAACEQ/G-4DafOpe2wfU-ko3Mfx7LQ0b_f__bhzQCHMYCw/h136/6-mau_slide_powerpoint_dep_ctu.vn_(17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268787"/>
            <a:ext cx="20574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https://lh3.googleusercontent.com/-tqAXKYx1HOI/WsHPftTDZBI/AAAAAAAACEQ/G-4DafOpe2wfU-ko3Mfx7LQ0b_f__bhzQCHMYCw/h136/6-mau_slide_powerpoint_dep_ctu.vn_(17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92575"/>
            <a:ext cx="1498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https://lh3.googleusercontent.com/-tqAXKYx1HOI/WsHPftTDZBI/AAAAAAAACEQ/G-4DafOpe2wfU-ko3Mfx7LQ0b_f__bhzQCHMYCw/h136/6-mau_slide_powerpoint_dep_ctu.vn_(17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51313"/>
            <a:ext cx="15240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041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92" y="0"/>
            <a:ext cx="9144000" cy="1524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3200" b="1" smtClean="0">
                <a:solidFill>
                  <a:srgbClr val="FF0000"/>
                </a:solidFill>
                <a:latin typeface="Times" pitchFamily="18" charset="0"/>
                <a:cs typeface="Times" pitchFamily="18" charset="0"/>
              </a:rPr>
              <a:t>1. </a:t>
            </a:r>
            <a:r>
              <a:rPr lang="vi-VN" sz="3200" b="1" smtClean="0">
                <a:solidFill>
                  <a:srgbClr val="FF0000"/>
                </a:solidFill>
                <a:latin typeface="Times" pitchFamily="18" charset="0"/>
                <a:cs typeface="Times" pitchFamily="18" charset="0"/>
              </a:rPr>
              <a:t>Thời gian tổ chức hoạt động Cụm, Khối: </a:t>
            </a:r>
          </a:p>
        </p:txBody>
      </p:sp>
      <p:sp>
        <p:nvSpPr>
          <p:cNvPr id="51205" name="Flowchart: Decision 5"/>
          <p:cNvSpPr>
            <a:spLocks noChangeArrowheads="1"/>
          </p:cNvSpPr>
          <p:nvPr/>
        </p:nvSpPr>
        <p:spPr bwMode="auto">
          <a:xfrm>
            <a:off x="152400" y="1905000"/>
            <a:ext cx="914400" cy="612775"/>
          </a:xfrm>
          <a:prstGeom prst="flowChartDecision">
            <a:avLst/>
          </a:prstGeom>
          <a:gradFill rotWithShape="1">
            <a:gsLst>
              <a:gs pos="0">
                <a:srgbClr val="8686FF"/>
              </a:gs>
              <a:gs pos="50000">
                <a:srgbClr val="B6B6FF"/>
              </a:gs>
              <a:gs pos="100000">
                <a:srgbClr val="DBDBFF"/>
              </a:gs>
            </a:gsLst>
            <a:lin ang="54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b="1"/>
          </a:p>
        </p:txBody>
      </p:sp>
      <p:sp>
        <p:nvSpPr>
          <p:cNvPr id="7" name="Flowchart: Decision 6"/>
          <p:cNvSpPr/>
          <p:nvPr/>
        </p:nvSpPr>
        <p:spPr bwMode="auto">
          <a:xfrm>
            <a:off x="152400" y="3048000"/>
            <a:ext cx="914400" cy="612775"/>
          </a:xfrm>
          <a:prstGeom prst="flowChartDecision">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000099"/>
            </a:solidFill>
          </a:ln>
          <a:effectLst/>
          <a:extLst/>
        </p:spPr>
        <p:txBody>
          <a:bodyPr wrap="none" anchor="ctr"/>
          <a:lstStyle/>
          <a:p>
            <a:pPr algn="ctr">
              <a:defRPr/>
            </a:pPr>
            <a:endParaRPr lang="en-US" b="1">
              <a:latin typeface="Arial" charset="0"/>
              <a:ea typeface="ＭＳ Ｐゴシック" pitchFamily="34" charset="-128"/>
            </a:endParaRPr>
          </a:p>
        </p:txBody>
      </p:sp>
      <p:sp>
        <p:nvSpPr>
          <p:cNvPr id="51207" name="Flowchart: Decision 7"/>
          <p:cNvSpPr>
            <a:spLocks noChangeArrowheads="1"/>
          </p:cNvSpPr>
          <p:nvPr/>
        </p:nvSpPr>
        <p:spPr bwMode="auto">
          <a:xfrm>
            <a:off x="152400" y="4003675"/>
            <a:ext cx="914400" cy="612775"/>
          </a:xfrm>
          <a:prstGeom prst="flowChartDecision">
            <a:avLst/>
          </a:prstGeom>
          <a:gradFill rotWithShape="1">
            <a:gsLst>
              <a:gs pos="0">
                <a:srgbClr val="FFE980"/>
              </a:gs>
              <a:gs pos="50000">
                <a:srgbClr val="FFEFB3"/>
              </a:gs>
              <a:gs pos="100000">
                <a:srgbClr val="FFF6DA"/>
              </a:gs>
            </a:gsLst>
            <a:lin ang="54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b="1"/>
          </a:p>
        </p:txBody>
      </p:sp>
      <p:sp>
        <p:nvSpPr>
          <p:cNvPr id="51208" name="Flowchart: Decision 8"/>
          <p:cNvSpPr>
            <a:spLocks noChangeArrowheads="1"/>
          </p:cNvSpPr>
          <p:nvPr/>
        </p:nvSpPr>
        <p:spPr bwMode="auto">
          <a:xfrm>
            <a:off x="228600" y="4818063"/>
            <a:ext cx="914400" cy="611187"/>
          </a:xfrm>
          <a:prstGeom prst="flowChartDecision">
            <a:avLst/>
          </a:prstGeom>
          <a:gradFill rotWithShape="1">
            <a:gsLst>
              <a:gs pos="0">
                <a:srgbClr val="98CEAC"/>
              </a:gs>
              <a:gs pos="50000">
                <a:srgbClr val="C1DFCC"/>
              </a:gs>
              <a:gs pos="100000">
                <a:srgbClr val="E1EFE6"/>
              </a:gs>
            </a:gsLst>
            <a:lin ang="135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b="1"/>
          </a:p>
        </p:txBody>
      </p:sp>
      <p:sp>
        <p:nvSpPr>
          <p:cNvPr id="51209" name="Rectangle 9"/>
          <p:cNvSpPr>
            <a:spLocks noChangeArrowheads="1"/>
          </p:cNvSpPr>
          <p:nvPr/>
        </p:nvSpPr>
        <p:spPr bwMode="auto">
          <a:xfrm>
            <a:off x="1066800" y="1828800"/>
            <a:ext cx="6248400" cy="688975"/>
          </a:xfrm>
          <a:prstGeom prst="rect">
            <a:avLst/>
          </a:prstGeom>
          <a:gradFill rotWithShape="1">
            <a:gsLst>
              <a:gs pos="0">
                <a:srgbClr val="8686FF"/>
              </a:gs>
              <a:gs pos="50000">
                <a:srgbClr val="B6B6FF"/>
              </a:gs>
              <a:gs pos="100000">
                <a:srgbClr val="DBDBFF"/>
              </a:gs>
            </a:gsLst>
            <a:lin ang="162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vi-VN" sz="2400" b="1" i="1">
                <a:solidFill>
                  <a:srgbClr val="002060"/>
                </a:solidFill>
                <a:latin typeface="Times" panose="02020603050405020304" pitchFamily="18" charset="0"/>
                <a:cs typeface="Times" panose="02020603050405020304" pitchFamily="18" charset="0"/>
              </a:rPr>
              <a:t>Hội nghị ký kết giao ước thi đua: Trong quý I</a:t>
            </a:r>
            <a:endParaRPr lang="en-US" sz="2400" b="1" i="1">
              <a:solidFill>
                <a:srgbClr val="002060"/>
              </a:solidFill>
              <a:latin typeface="Times" panose="02020603050405020304" pitchFamily="18" charset="0"/>
              <a:cs typeface="Times" panose="02020603050405020304" pitchFamily="18" charset="0"/>
            </a:endParaRPr>
          </a:p>
        </p:txBody>
      </p:sp>
      <p:sp>
        <p:nvSpPr>
          <p:cNvPr id="11" name="Rectangle 10"/>
          <p:cNvSpPr/>
          <p:nvPr/>
        </p:nvSpPr>
        <p:spPr bwMode="auto">
          <a:xfrm>
            <a:off x="1066800" y="3048000"/>
            <a:ext cx="6248400" cy="612775"/>
          </a:xfrm>
          <a:prstGeom prst="rect">
            <a:avLst/>
          </a:prstGeom>
          <a:solidFill>
            <a:schemeClr val="accent1">
              <a:lumMod val="20000"/>
              <a:lumOff val="80000"/>
            </a:schemeClr>
          </a:solidFill>
          <a:ln>
            <a:solidFill>
              <a:srgbClr val="000099"/>
            </a:solidFill>
          </a:ln>
          <a:effectLst/>
          <a:extLst/>
        </p:spPr>
        <p:txBody>
          <a:bodyPr wrap="none" anchor="ctr"/>
          <a:lstStyle/>
          <a:p>
            <a:pPr algn="just">
              <a:defRPr/>
            </a:pPr>
            <a:r>
              <a:rPr lang="vi-VN" sz="2400" b="1" i="1" dirty="0">
                <a:solidFill>
                  <a:srgbClr val="002060"/>
                </a:solidFill>
                <a:latin typeface="Times New Roman" pitchFamily="18" charset="0"/>
                <a:cs typeface="Times New Roman" pitchFamily="18" charset="0"/>
              </a:rPr>
              <a:t>Hội nghị sơ kết 6 tháng đầu năm: Đầu tháng 7</a:t>
            </a:r>
            <a:endParaRPr lang="en-US" sz="2400" b="1" i="1" dirty="0">
              <a:solidFill>
                <a:srgbClr val="002060"/>
              </a:solidFill>
              <a:latin typeface="Times New Roman" pitchFamily="18" charset="0"/>
              <a:cs typeface="Times New Roman" pitchFamily="18" charset="0"/>
            </a:endParaRPr>
          </a:p>
        </p:txBody>
      </p:sp>
      <p:sp>
        <p:nvSpPr>
          <p:cNvPr id="51211" name="Rectangle 11"/>
          <p:cNvSpPr>
            <a:spLocks noChangeArrowheads="1"/>
          </p:cNvSpPr>
          <p:nvPr/>
        </p:nvSpPr>
        <p:spPr bwMode="auto">
          <a:xfrm>
            <a:off x="1066800" y="4003675"/>
            <a:ext cx="7162800" cy="612775"/>
          </a:xfrm>
          <a:prstGeom prst="rect">
            <a:avLst/>
          </a:prstGeom>
          <a:gradFill rotWithShape="1">
            <a:gsLst>
              <a:gs pos="0">
                <a:srgbClr val="FFFF80"/>
              </a:gs>
              <a:gs pos="50000">
                <a:srgbClr val="FFFFB3"/>
              </a:gs>
              <a:gs pos="100000">
                <a:srgbClr val="FFFFDA"/>
              </a:gs>
            </a:gsLst>
            <a:lin ang="108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vi-VN" sz="2400" b="1" i="1">
                <a:solidFill>
                  <a:srgbClr val="002060"/>
                </a:solidFill>
                <a:latin typeface="Times" panose="02020603050405020304" pitchFamily="18" charset="0"/>
                <a:cs typeface="Times" panose="02020603050405020304" pitchFamily="18" charset="0"/>
              </a:rPr>
              <a:t>Hội nghị tổng kết:</a:t>
            </a:r>
            <a:r>
              <a:rPr lang="en-US" sz="2400" b="1" i="1">
                <a:solidFill>
                  <a:srgbClr val="002060"/>
                </a:solidFill>
                <a:latin typeface="Times" panose="02020603050405020304" pitchFamily="18" charset="0"/>
                <a:cs typeface="Times" panose="02020603050405020304" pitchFamily="18" charset="0"/>
              </a:rPr>
              <a:t> T</a:t>
            </a:r>
            <a:r>
              <a:rPr lang="vi-VN" sz="2400" b="1" i="1">
                <a:solidFill>
                  <a:srgbClr val="002060"/>
                </a:solidFill>
                <a:latin typeface="Times" panose="02020603050405020304" pitchFamily="18" charset="0"/>
                <a:cs typeface="Times" panose="02020603050405020304" pitchFamily="18" charset="0"/>
              </a:rPr>
              <a:t>rong tháng 12</a:t>
            </a:r>
            <a:endParaRPr lang="en-US" sz="2400" b="1" i="1">
              <a:solidFill>
                <a:srgbClr val="002060"/>
              </a:solidFill>
              <a:latin typeface="Times" panose="02020603050405020304" pitchFamily="18" charset="0"/>
              <a:cs typeface="Times" panose="02020603050405020304" pitchFamily="18" charset="0"/>
            </a:endParaRPr>
          </a:p>
        </p:txBody>
      </p:sp>
      <p:sp>
        <p:nvSpPr>
          <p:cNvPr id="51212" name="Rectangle 12"/>
          <p:cNvSpPr>
            <a:spLocks noChangeArrowheads="1"/>
          </p:cNvSpPr>
          <p:nvPr/>
        </p:nvSpPr>
        <p:spPr bwMode="auto">
          <a:xfrm>
            <a:off x="1155700" y="4876800"/>
            <a:ext cx="8001000" cy="762000"/>
          </a:xfrm>
          <a:prstGeom prst="rect">
            <a:avLst/>
          </a:prstGeom>
          <a:gradFill rotWithShape="1">
            <a:gsLst>
              <a:gs pos="0">
                <a:srgbClr val="8FDEA0"/>
              </a:gs>
              <a:gs pos="50000">
                <a:srgbClr val="BCE9C5"/>
              </a:gs>
              <a:gs pos="100000">
                <a:srgbClr val="DFF3E3"/>
              </a:gs>
            </a:gsLst>
            <a:lin ang="13500000" scaled="1"/>
          </a:gra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vi-VN" sz="2400" b="1" i="1">
                <a:solidFill>
                  <a:srgbClr val="002060"/>
                </a:solidFill>
                <a:latin typeface="Times" panose="02020603050405020304" pitchFamily="18" charset="0"/>
                <a:cs typeface="Times" panose="02020603050405020304" pitchFamily="18" charset="0"/>
              </a:rPr>
              <a:t>Sinh hoạt chuyên đề: ít nhất 2 chuyên đề trong năm</a:t>
            </a:r>
            <a:endParaRPr lang="en-US" sz="2400" b="1" i="1"/>
          </a:p>
        </p:txBody>
      </p:sp>
    </p:spTree>
    <p:extLst>
      <p:ext uri="{BB962C8B-B14F-4D97-AF65-F5344CB8AC3E}">
        <p14:creationId xmlns:p14="http://schemas.microsoft.com/office/powerpoint/2010/main" val="3589292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533400"/>
            <a:ext cx="8077200" cy="914400"/>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a:ln>
            <a:noFill/>
          </a:ln>
          <a:effectLs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400" b="1" smtClean="0">
                <a:solidFill>
                  <a:srgbClr val="FF0000"/>
                </a:solidFill>
                <a:latin typeface="Times" pitchFamily="18" charset="0"/>
                <a:cs typeface="Times" pitchFamily="18" charset="0"/>
              </a:rPr>
              <a:t>2. T</a:t>
            </a:r>
            <a:r>
              <a:rPr lang="vi-VN" sz="2400" b="1" smtClean="0">
                <a:solidFill>
                  <a:srgbClr val="FF0000"/>
                </a:solidFill>
                <a:latin typeface="Times" pitchFamily="18" charset="0"/>
                <a:cs typeface="Times" pitchFamily="18" charset="0"/>
              </a:rPr>
              <a:t>hông tin báo cáo về Ban Thi đua - Khen thưởng</a:t>
            </a:r>
            <a:r>
              <a:rPr lang="en-US" sz="2400" b="1" smtClean="0">
                <a:solidFill>
                  <a:srgbClr val="FF0000"/>
                </a:solidFill>
                <a:latin typeface="Times" pitchFamily="18" charset="0"/>
                <a:cs typeface="Times" pitchFamily="18" charset="0"/>
              </a:rPr>
              <a:t>:</a:t>
            </a:r>
          </a:p>
          <a:p>
            <a:pPr algn="ctr" eaLnBrk="1" hangingPunct="1">
              <a:defRPr/>
            </a:pPr>
            <a:r>
              <a:rPr lang="en-US" sz="2400" b="1" smtClean="0">
                <a:solidFill>
                  <a:srgbClr val="FF0000"/>
                </a:solidFill>
                <a:latin typeface="Times" pitchFamily="18" charset="0"/>
                <a:cs typeface="Times" pitchFamily="18" charset="0"/>
              </a:rPr>
              <a:t>2.1. </a:t>
            </a:r>
            <a:r>
              <a:rPr lang="vi-VN" sz="2400" b="1" smtClean="0">
                <a:solidFill>
                  <a:srgbClr val="FF0000"/>
                </a:solidFill>
                <a:latin typeface="Times" pitchFamily="18" charset="0"/>
                <a:cs typeface="Times" pitchFamily="18" charset="0"/>
              </a:rPr>
              <a:t>Hội nghị ký kết giao ước thi đua</a:t>
            </a:r>
            <a:r>
              <a:rPr lang="en-US" sz="2400" b="1" smtClean="0">
                <a:solidFill>
                  <a:srgbClr val="FF0000"/>
                </a:solidFill>
                <a:latin typeface="Times" pitchFamily="18" charset="0"/>
                <a:cs typeface="Times" pitchFamily="18" charset="0"/>
              </a:rPr>
              <a:t>:</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0866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739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7086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584325"/>
            <a:ext cx="73914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250" y="1676400"/>
            <a:ext cx="72707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06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04800" y="152400"/>
            <a:ext cx="7727950" cy="1143000"/>
          </a:xfrm>
          <a:prstGeom prst="roundRect">
            <a:avLst/>
          </a:prstGeom>
          <a:ln>
            <a:solidFill>
              <a:srgbClr val="000099"/>
            </a:solidFill>
          </a:ln>
          <a:extLst/>
        </p:spPr>
        <p:style>
          <a:lnRef idx="1">
            <a:schemeClr val="accent2"/>
          </a:lnRef>
          <a:fillRef idx="2">
            <a:schemeClr val="accent2"/>
          </a:fillRef>
          <a:effectRef idx="1">
            <a:schemeClr val="accent2"/>
          </a:effectRef>
          <a:fontRef idx="minor">
            <a:schemeClr val="dk1"/>
          </a:fontRef>
        </p:style>
        <p:txBody>
          <a:bodyPr wrap="none" anchor="ctr"/>
          <a:lstStyle/>
          <a:p>
            <a:pPr algn="just">
              <a:defRPr/>
            </a:pPr>
            <a:r>
              <a:rPr lang="en-US" b="1" dirty="0">
                <a:solidFill>
                  <a:schemeClr val="tx1"/>
                </a:solidFill>
                <a:latin typeface="Times New Roman" pitchFamily="18" charset="0"/>
                <a:cs typeface="Times New Roman" pitchFamily="18" charset="0"/>
              </a:rPr>
              <a:t> </a:t>
            </a:r>
            <a:r>
              <a:rPr lang="en-US" sz="2400" b="1" i="1" dirty="0">
                <a:solidFill>
                  <a:schemeClr val="tx1"/>
                </a:solidFill>
                <a:latin typeface="Times New Roman" pitchFamily="18" charset="0"/>
                <a:cs typeface="Times New Roman" pitchFamily="18" charset="0"/>
              </a:rPr>
              <a:t>2.1. T</a:t>
            </a:r>
            <a:r>
              <a:rPr lang="vi-VN" sz="2400" b="1" i="1" dirty="0">
                <a:solidFill>
                  <a:schemeClr val="tx1"/>
                </a:solidFill>
                <a:latin typeface="Times New Roman" pitchFamily="18" charset="0"/>
                <a:cs typeface="Times New Roman" pitchFamily="18" charset="0"/>
              </a:rPr>
              <a:t>hông tin báo cáo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Hội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nghị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ký</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kết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giao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ước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đua</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gửi</a:t>
            </a:r>
            <a:r>
              <a:rPr lang="en-US" sz="2400" b="1" i="1" dirty="0">
                <a:solidFill>
                  <a:schemeClr val="tx1"/>
                </a:solidFill>
                <a:latin typeface="Times New Roman" pitchFamily="18" charset="0"/>
                <a:cs typeface="Times New Roman" pitchFamily="18" charset="0"/>
              </a:rPr>
              <a:t> </a:t>
            </a:r>
            <a:r>
              <a:rPr lang="vi-VN" sz="2400" b="1" i="1" dirty="0">
                <a:solidFill>
                  <a:schemeClr val="tx1"/>
                </a:solidFill>
                <a:latin typeface="Times New Roman" pitchFamily="18" charset="0"/>
                <a:cs typeface="Times New Roman" pitchFamily="18" charset="0"/>
              </a:rPr>
              <a:t>về Ban Thi đua - Khen thưởng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Sở</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Nội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vụ</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trước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ngày</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en-US" sz="2400" b="1" i="1" dirty="0">
                <a:solidFill>
                  <a:schemeClr val="tx1"/>
                </a:solidFill>
                <a:latin typeface="Times New Roman" pitchFamily="18" charset="0"/>
                <a:cs typeface="Times New Roman" pitchFamily="18" charset="0"/>
              </a:rPr>
              <a:t> 30/4 </a:t>
            </a:r>
            <a:r>
              <a:rPr lang="en-US" sz="2400" b="1" i="1" dirty="0" err="1">
                <a:solidFill>
                  <a:schemeClr val="tx1"/>
                </a:solidFill>
                <a:latin typeface="Times New Roman" pitchFamily="18" charset="0"/>
                <a:cs typeface="Times New Roman" pitchFamily="18" charset="0"/>
              </a:rPr>
              <a:t>hàng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năm</a:t>
            </a:r>
            <a:endParaRPr lang="en-US" sz="2400" b="1" i="1" dirty="0">
              <a:solidFill>
                <a:schemeClr val="tx1"/>
              </a:solidFill>
              <a:latin typeface="Times New Roman" pitchFamily="18" charset="0"/>
              <a:cs typeface="Times New Roman" pitchFamily="18" charset="0"/>
            </a:endParaRPr>
          </a:p>
        </p:txBody>
      </p:sp>
      <p:sp>
        <p:nvSpPr>
          <p:cNvPr id="5" name="Rounded Rectangle 4"/>
          <p:cNvSpPr/>
          <p:nvPr/>
        </p:nvSpPr>
        <p:spPr bwMode="auto">
          <a:xfrm>
            <a:off x="1220788" y="1439863"/>
            <a:ext cx="7313612" cy="1447800"/>
          </a:xfrm>
          <a:prstGeom prst="roundRect">
            <a:avLst/>
          </a:prstGeom>
          <a:ln>
            <a:solidFill>
              <a:srgbClr val="000099"/>
            </a:solidFill>
          </a:ln>
          <a:extLst/>
        </p:spPr>
        <p:style>
          <a:lnRef idx="1">
            <a:schemeClr val="accent5"/>
          </a:lnRef>
          <a:fillRef idx="2">
            <a:schemeClr val="accent5"/>
          </a:fillRef>
          <a:effectRef idx="1">
            <a:schemeClr val="accent5"/>
          </a:effectRef>
          <a:fontRef idx="minor">
            <a:schemeClr val="dk1"/>
          </a:fontRef>
        </p:style>
        <p:txBody>
          <a:bodyPr wrap="none" anchor="ctr"/>
          <a:lstStyle/>
          <a:p>
            <a:pPr algn="just">
              <a:defRPr/>
            </a:pPr>
            <a:r>
              <a:rPr lang="en-US" sz="2400" b="1" i="1" dirty="0">
                <a:solidFill>
                  <a:schemeClr val="tx1"/>
                </a:solidFill>
                <a:latin typeface="Times New Roman" pitchFamily="18" charset="0"/>
                <a:cs typeface="Times New Roman" pitchFamily="18" charset="0"/>
              </a:rPr>
              <a:t>2.2. </a:t>
            </a:r>
            <a:r>
              <a:rPr lang="vi-VN" sz="2400" b="1" i="1" dirty="0">
                <a:solidFill>
                  <a:schemeClr val="tx1"/>
                </a:solidFill>
                <a:latin typeface="Times New Roman" pitchFamily="18" charset="0"/>
                <a:cs typeface="Times New Roman" pitchFamily="18" charset="0"/>
              </a:rPr>
              <a:t>Hội nghị sơ kết 6 tháng đầu năm:</a:t>
            </a:r>
            <a:endParaRPr lang="en-US" sz="2400" b="1" i="1" dirty="0">
              <a:solidFill>
                <a:schemeClr val="tx1"/>
              </a:solidFill>
              <a:latin typeface="Times New Roman" pitchFamily="18" charset="0"/>
              <a:cs typeface="Times New Roman" pitchFamily="18" charset="0"/>
            </a:endParaRPr>
          </a:p>
          <a:p>
            <a:pPr algn="just">
              <a:buFontTx/>
              <a:buChar char="-"/>
              <a:defRPr/>
            </a:pPr>
            <a:r>
              <a:rPr lang="en-US" sz="2400" b="1" i="1" dirty="0">
                <a:solidFill>
                  <a:schemeClr val="tx1"/>
                </a:solidFill>
                <a:latin typeface="Times New Roman" pitchFamily="18" charset="0"/>
                <a:cs typeface="Times New Roman" pitchFamily="18" charset="0"/>
              </a:rPr>
              <a:t> </a:t>
            </a:r>
            <a:r>
              <a:rPr lang="vi-VN" sz="2400" b="1" i="1" dirty="0">
                <a:solidFill>
                  <a:schemeClr val="tx1"/>
                </a:solidFill>
                <a:latin typeface="Times New Roman" pitchFamily="18" charset="0"/>
                <a:cs typeface="Times New Roman" pitchFamily="18" charset="0"/>
              </a:rPr>
              <a:t>Báo cáo sơ kết hoạt động cụm, khối thi đua 6 tháng</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 đầu năm</a:t>
            </a:r>
            <a:endParaRPr lang="en-US" sz="2400" b="1" i="1" dirty="0">
              <a:solidFill>
                <a:schemeClr val="tx1"/>
              </a:solidFill>
              <a:latin typeface="Times New Roman" pitchFamily="18" charset="0"/>
              <a:cs typeface="Times New Roman" pitchFamily="18" charset="0"/>
            </a:endParaRPr>
          </a:p>
          <a:p>
            <a:pPr algn="just">
              <a:defRPr/>
            </a:pPr>
            <a:r>
              <a:rPr lang="en-US" sz="2400" b="1" i="1" dirty="0">
                <a:solidFill>
                  <a:schemeClr val="tx1"/>
                </a:solidFill>
                <a:latin typeface="Times New Roman" pitchFamily="18" charset="0"/>
                <a:cs typeface="Times New Roman" pitchFamily="18" charset="0"/>
              </a:rPr>
              <a:t>(</a:t>
            </a:r>
            <a:r>
              <a:rPr lang="vi-VN" sz="2400" b="1" i="1" dirty="0">
                <a:solidFill>
                  <a:schemeClr val="tx1"/>
                </a:solidFill>
                <a:latin typeface="Times New Roman" pitchFamily="18" charset="0"/>
                <a:cs typeface="Times New Roman" pitchFamily="18" charset="0"/>
              </a:rPr>
              <a:t>Các đơn vị gửi về trước ngày </a:t>
            </a:r>
            <a:r>
              <a:rPr lang="en-US" sz="2400" b="1" i="1" dirty="0">
                <a:solidFill>
                  <a:schemeClr val="tx1"/>
                </a:solidFill>
                <a:latin typeface="Times New Roman" pitchFamily="18" charset="0"/>
                <a:cs typeface="Times New Roman" pitchFamily="18" charset="0"/>
              </a:rPr>
              <a:t>15</a:t>
            </a:r>
            <a:r>
              <a:rPr lang="vi-VN" sz="2400" b="1" i="1" dirty="0">
                <a:solidFill>
                  <a:schemeClr val="tx1"/>
                </a:solidFill>
                <a:latin typeface="Times New Roman" pitchFamily="18" charset="0"/>
                <a:cs typeface="Times New Roman" pitchFamily="18" charset="0"/>
              </a:rPr>
              <a:t> tháng </a:t>
            </a:r>
            <a:r>
              <a:rPr lang="en-US" sz="2400" b="1" i="1" dirty="0">
                <a:solidFill>
                  <a:schemeClr val="tx1"/>
                </a:solidFill>
                <a:latin typeface="Times New Roman" pitchFamily="18" charset="0"/>
                <a:cs typeface="Times New Roman" pitchFamily="18" charset="0"/>
              </a:rPr>
              <a:t>6</a:t>
            </a:r>
            <a:r>
              <a:rPr lang="vi-VN"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hàng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năm</a:t>
            </a:r>
            <a:r>
              <a:rPr lang="en-US" sz="2400" b="1" i="1" dirty="0">
                <a:solidFill>
                  <a:schemeClr val="tx1"/>
                </a:solidFill>
                <a:latin typeface="Times New Roman" pitchFamily="18" charset="0"/>
                <a:cs typeface="Times New Roman" pitchFamily="18" charset="0"/>
              </a:rPr>
              <a:t>)</a:t>
            </a:r>
            <a:endParaRPr lang="vi-VN" sz="2400" b="1" i="1" dirty="0">
              <a:solidFill>
                <a:schemeClr val="tx1"/>
              </a:solidFill>
              <a:latin typeface="Times New Roman" pitchFamily="18" charset="0"/>
              <a:cs typeface="Times New Roman" pitchFamily="18" charset="0"/>
            </a:endParaRPr>
          </a:p>
        </p:txBody>
      </p:sp>
      <p:sp>
        <p:nvSpPr>
          <p:cNvPr id="6" name="Rounded Rectangle 5"/>
          <p:cNvSpPr/>
          <p:nvPr/>
        </p:nvSpPr>
        <p:spPr bwMode="auto">
          <a:xfrm>
            <a:off x="2477632" y="3048000"/>
            <a:ext cx="6666368" cy="38100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solidFill>
              <a:srgbClr val="000099"/>
            </a:solidFill>
          </a:ln>
          <a:effectLst/>
          <a:extLst/>
        </p:spPr>
        <p:txBody>
          <a:bodyPr wrap="none" anchor="ctr"/>
          <a:lstStyle/>
          <a:p>
            <a:pPr algn="just">
              <a:defRPr/>
            </a:pPr>
            <a:r>
              <a:rPr lang="en-US" sz="2200" b="1" i="1" dirty="0">
                <a:solidFill>
                  <a:srgbClr val="C00000"/>
                </a:solidFill>
                <a:latin typeface="Times New Roman" pitchFamily="18" charset="0"/>
                <a:cs typeface="Times New Roman" pitchFamily="18" charset="0"/>
              </a:rPr>
              <a:t>2.3. </a:t>
            </a:r>
            <a:r>
              <a:rPr lang="vi-VN" sz="2200" b="1" i="1" dirty="0">
                <a:solidFill>
                  <a:srgbClr val="C00000"/>
                </a:solidFill>
                <a:latin typeface="Times New Roman" pitchFamily="18" charset="0"/>
                <a:cs typeface="Times New Roman" pitchFamily="18" charset="0"/>
              </a:rPr>
              <a:t>Hội nghị tổng kết</a:t>
            </a:r>
            <a:r>
              <a:rPr lang="en-US" sz="2200" b="1" i="1" dirty="0">
                <a:solidFill>
                  <a:srgbClr val="C00000"/>
                </a:solidFill>
                <a:latin typeface="Times New Roman" pitchFamily="18" charset="0"/>
                <a:cs typeface="Times New Roman" pitchFamily="18" charset="0"/>
              </a:rPr>
              <a:t> </a:t>
            </a:r>
            <a:r>
              <a:rPr lang="en-US" sz="2200" b="1" i="1" dirty="0" err="1">
                <a:solidFill>
                  <a:srgbClr val="C00000"/>
                </a:solidFill>
                <a:latin typeface="Times New Roman" pitchFamily="18" charset="0"/>
                <a:cs typeface="Times New Roman" pitchFamily="18" charset="0"/>
              </a:rPr>
              <a:t>giao</a:t>
            </a:r>
            <a:r>
              <a:rPr lang="en-US" sz="2200" b="1" i="1" dirty="0">
                <a:solidFill>
                  <a:srgbClr val="C00000"/>
                </a:solidFill>
                <a:latin typeface="Times New Roman" pitchFamily="18" charset="0"/>
                <a:cs typeface="Times New Roman" pitchFamily="18" charset="0"/>
              </a:rPr>
              <a:t> </a:t>
            </a:r>
            <a:r>
              <a:rPr lang="en-US" sz="2200" b="1" i="1" dirty="0" err="1">
                <a:solidFill>
                  <a:srgbClr val="C00000"/>
                </a:solidFill>
                <a:latin typeface="Times New Roman" pitchFamily="18" charset="0"/>
                <a:cs typeface="Times New Roman" pitchFamily="18" charset="0"/>
              </a:rPr>
              <a:t>ước</a:t>
            </a:r>
            <a:r>
              <a:rPr lang="en-US" sz="2200" b="1" i="1" dirty="0">
                <a:solidFill>
                  <a:srgbClr val="C00000"/>
                </a:solidFill>
                <a:latin typeface="Times New Roman" pitchFamily="18" charset="0"/>
                <a:cs typeface="Times New Roman" pitchFamily="18" charset="0"/>
              </a:rPr>
              <a:t> </a:t>
            </a:r>
            <a:r>
              <a:rPr lang="en-US" sz="2200" b="1" i="1" dirty="0" err="1">
                <a:solidFill>
                  <a:srgbClr val="C00000"/>
                </a:solidFill>
                <a:latin typeface="Times New Roman" pitchFamily="18" charset="0"/>
                <a:cs typeface="Times New Roman" pitchFamily="18" charset="0"/>
              </a:rPr>
              <a:t>thi</a:t>
            </a:r>
            <a:r>
              <a:rPr lang="en-US" sz="2200" b="1" i="1" dirty="0">
                <a:solidFill>
                  <a:srgbClr val="C00000"/>
                </a:solidFill>
                <a:latin typeface="Times New Roman" pitchFamily="18" charset="0"/>
                <a:cs typeface="Times New Roman" pitchFamily="18" charset="0"/>
              </a:rPr>
              <a:t> </a:t>
            </a:r>
            <a:r>
              <a:rPr lang="en-US" sz="2200" b="1" i="1" dirty="0" err="1">
                <a:solidFill>
                  <a:srgbClr val="C00000"/>
                </a:solidFill>
                <a:latin typeface="Times New Roman" pitchFamily="18" charset="0"/>
                <a:cs typeface="Times New Roman" pitchFamily="18" charset="0"/>
              </a:rPr>
              <a:t>đua</a:t>
            </a:r>
            <a:r>
              <a:rPr lang="en-US" sz="2200" b="1" i="1" dirty="0">
                <a:solidFill>
                  <a:srgbClr val="C00000"/>
                </a:solidFill>
                <a:latin typeface="Times New Roman" pitchFamily="18" charset="0"/>
                <a:cs typeface="Times New Roman" pitchFamily="18" charset="0"/>
              </a:rPr>
              <a:t>:</a:t>
            </a:r>
          </a:p>
          <a:p>
            <a:pPr algn="just">
              <a:defRPr/>
            </a:pPr>
            <a:r>
              <a:rPr lang="vi-VN" sz="2200" b="1" i="1" dirty="0">
                <a:solidFill>
                  <a:srgbClr val="C00000"/>
                </a:solidFill>
                <a:latin typeface="Times New Roman" pitchFamily="18" charset="0"/>
                <a:cs typeface="Times New Roman" pitchFamily="18" charset="0"/>
              </a:rPr>
              <a:t>- Báo cáo tổng kết hoạt động cụm, khối thi đua</a:t>
            </a:r>
            <a:r>
              <a:rPr lang="en-US" sz="2200" b="1" i="1" dirty="0">
                <a:solidFill>
                  <a:srgbClr val="C00000"/>
                </a:solidFill>
                <a:latin typeface="Times New Roman" pitchFamily="18" charset="0"/>
                <a:cs typeface="Times New Roman" pitchFamily="18" charset="0"/>
              </a:rPr>
              <a:t>; </a:t>
            </a:r>
            <a:br>
              <a:rPr lang="en-US" sz="2200" b="1" i="1" dirty="0">
                <a:solidFill>
                  <a:srgbClr val="C00000"/>
                </a:solidFill>
                <a:latin typeface="Times New Roman" pitchFamily="18" charset="0"/>
                <a:cs typeface="Times New Roman" pitchFamily="18" charset="0"/>
              </a:rPr>
            </a:br>
            <a:r>
              <a:rPr lang="vi-VN" sz="2200" b="1" i="1" dirty="0">
                <a:solidFill>
                  <a:srgbClr val="C00000"/>
                </a:solidFill>
                <a:latin typeface="Times New Roman" pitchFamily="18" charset="0"/>
                <a:cs typeface="Times New Roman" pitchFamily="18" charset="0"/>
              </a:rPr>
              <a:t>(Các đơn vị gửi về trước ngày 30 tháng 11 hàng năm)</a:t>
            </a:r>
          </a:p>
          <a:p>
            <a:pPr algn="just">
              <a:defRPr/>
            </a:pPr>
            <a:r>
              <a:rPr lang="vi-VN" sz="2200" b="1" i="1" dirty="0">
                <a:solidFill>
                  <a:srgbClr val="C00000"/>
                </a:solidFill>
                <a:latin typeface="Times New Roman" pitchFamily="18" charset="0"/>
                <a:cs typeface="Times New Roman" pitchFamily="18" charset="0"/>
              </a:rPr>
              <a:t>- Bảng tổng hợp điểm của Cụm trưởng, Khối trưởng </a:t>
            </a:r>
            <a:r>
              <a:rPr lang="en-US" sz="2200" b="1" i="1" dirty="0">
                <a:solidFill>
                  <a:srgbClr val="C00000"/>
                </a:solidFill>
                <a:latin typeface="Times New Roman" pitchFamily="18" charset="0"/>
                <a:cs typeface="Times New Roman" pitchFamily="18" charset="0"/>
              </a:rPr>
              <a:t/>
            </a:r>
            <a:br>
              <a:rPr lang="en-US" sz="2200" b="1" i="1" dirty="0">
                <a:solidFill>
                  <a:srgbClr val="C00000"/>
                </a:solidFill>
                <a:latin typeface="Times New Roman" pitchFamily="18" charset="0"/>
                <a:cs typeface="Times New Roman" pitchFamily="18" charset="0"/>
              </a:rPr>
            </a:br>
            <a:r>
              <a:rPr lang="vi-VN" sz="2200" b="1" i="1" dirty="0">
                <a:solidFill>
                  <a:srgbClr val="C00000"/>
                </a:solidFill>
                <a:latin typeface="Times New Roman" pitchFamily="18" charset="0"/>
                <a:cs typeface="Times New Roman" pitchFamily="18" charset="0"/>
              </a:rPr>
              <a:t>đã được</a:t>
            </a:r>
            <a:r>
              <a:rPr lang="en-US" sz="2200" b="1" i="1" dirty="0">
                <a:solidFill>
                  <a:srgbClr val="C00000"/>
                </a:solidFill>
                <a:latin typeface="Times New Roman" pitchFamily="18" charset="0"/>
                <a:cs typeface="Times New Roman" pitchFamily="18" charset="0"/>
              </a:rPr>
              <a:t> </a:t>
            </a:r>
            <a:r>
              <a:rPr lang="vi-VN" sz="2200" b="1" i="1" dirty="0">
                <a:solidFill>
                  <a:srgbClr val="C00000"/>
                </a:solidFill>
                <a:latin typeface="Times New Roman" pitchFamily="18" charset="0"/>
                <a:cs typeface="Times New Roman" pitchFamily="18" charset="0"/>
              </a:rPr>
              <a:t> các thành viên trong cụm, khối thống nhất</a:t>
            </a:r>
            <a:r>
              <a:rPr lang="en-US" sz="2200" b="1" i="1" dirty="0">
                <a:solidFill>
                  <a:srgbClr val="C00000"/>
                </a:solidFill>
                <a:latin typeface="Times New Roman" pitchFamily="18" charset="0"/>
                <a:cs typeface="Times New Roman" pitchFamily="18" charset="0"/>
              </a:rPr>
              <a:t>;</a:t>
            </a:r>
          </a:p>
          <a:p>
            <a:pPr algn="just">
              <a:defRPr/>
            </a:pPr>
            <a:r>
              <a:rPr lang="vi-VN" sz="2200" b="1" i="1" dirty="0">
                <a:solidFill>
                  <a:srgbClr val="C00000"/>
                </a:solidFill>
                <a:latin typeface="Times New Roman" pitchFamily="18" charset="0"/>
                <a:cs typeface="Times New Roman" pitchFamily="18" charset="0"/>
              </a:rPr>
              <a:t>(Các đơn vị gửi về trước ngày 05 tháng 12 hàng năm)</a:t>
            </a:r>
          </a:p>
          <a:p>
            <a:pPr algn="just">
              <a:defRPr/>
            </a:pPr>
            <a:r>
              <a:rPr lang="vi-VN" sz="2200" b="1" i="1" dirty="0">
                <a:solidFill>
                  <a:srgbClr val="C00000"/>
                </a:solidFill>
                <a:latin typeface="Times New Roman" pitchFamily="18" charset="0"/>
                <a:cs typeface="Times New Roman" pitchFamily="18" charset="0"/>
              </a:rPr>
              <a:t>- Công văn đề nghị khen thưởng của Cụm trưởng, </a:t>
            </a:r>
            <a:r>
              <a:rPr lang="en-US" sz="2200" b="1" i="1" dirty="0">
                <a:solidFill>
                  <a:srgbClr val="C00000"/>
                </a:solidFill>
                <a:latin typeface="Times New Roman" pitchFamily="18" charset="0"/>
                <a:cs typeface="Times New Roman" pitchFamily="18" charset="0"/>
              </a:rPr>
              <a:t/>
            </a:r>
            <a:br>
              <a:rPr lang="en-US" sz="2200" b="1" i="1" dirty="0">
                <a:solidFill>
                  <a:srgbClr val="C00000"/>
                </a:solidFill>
                <a:latin typeface="Times New Roman" pitchFamily="18" charset="0"/>
                <a:cs typeface="Times New Roman" pitchFamily="18" charset="0"/>
              </a:rPr>
            </a:br>
            <a:r>
              <a:rPr lang="vi-VN" sz="2200" b="1" i="1" dirty="0">
                <a:solidFill>
                  <a:srgbClr val="C00000"/>
                </a:solidFill>
                <a:latin typeface="Times New Roman" pitchFamily="18" charset="0"/>
                <a:cs typeface="Times New Roman" pitchFamily="18" charset="0"/>
              </a:rPr>
              <a:t>Khối trưởng;</a:t>
            </a:r>
          </a:p>
          <a:p>
            <a:pPr algn="just">
              <a:defRPr/>
            </a:pPr>
            <a:r>
              <a:rPr lang="vi-VN" sz="2200" b="1" i="1" dirty="0">
                <a:solidFill>
                  <a:srgbClr val="C00000"/>
                </a:solidFill>
                <a:latin typeface="Times New Roman" pitchFamily="18" charset="0"/>
                <a:cs typeface="Times New Roman" pitchFamily="18" charset="0"/>
              </a:rPr>
              <a:t>- Biên bản họp bình xét thi đua của cụm, khối;</a:t>
            </a:r>
          </a:p>
          <a:p>
            <a:pPr algn="just">
              <a:defRPr/>
            </a:pPr>
            <a:r>
              <a:rPr lang="vi-VN" sz="2200" b="1" i="1" dirty="0">
                <a:solidFill>
                  <a:srgbClr val="C00000"/>
                </a:solidFill>
                <a:latin typeface="Times New Roman" pitchFamily="18" charset="0"/>
                <a:cs typeface="Times New Roman" pitchFamily="18" charset="0"/>
              </a:rPr>
              <a:t>- Báo cáo thành tích của các đơn vị được khen thưởng.</a:t>
            </a:r>
          </a:p>
          <a:p>
            <a:pPr algn="just">
              <a:defRPr/>
            </a:pPr>
            <a:r>
              <a:rPr lang="en-US" sz="2200" b="1" i="1" dirty="0">
                <a:solidFill>
                  <a:srgbClr val="C00000"/>
                </a:solidFill>
                <a:latin typeface="Times New Roman" pitchFamily="18" charset="0"/>
                <a:cs typeface="Times New Roman" pitchFamily="18" charset="0"/>
              </a:rPr>
              <a:t>(</a:t>
            </a:r>
            <a:r>
              <a:rPr lang="vi-VN" sz="2200" b="1" i="1" dirty="0">
                <a:solidFill>
                  <a:srgbClr val="C00000"/>
                </a:solidFill>
                <a:latin typeface="Times New Roman" pitchFamily="18" charset="0"/>
                <a:cs typeface="Times New Roman" pitchFamily="18" charset="0"/>
              </a:rPr>
              <a:t>Các đơn vị gửi về trước ngày 30 tháng 4 </a:t>
            </a:r>
            <a:r>
              <a:rPr lang="en-US" sz="2200" b="1" i="1" dirty="0" err="1">
                <a:solidFill>
                  <a:srgbClr val="C00000"/>
                </a:solidFill>
                <a:latin typeface="Times New Roman" pitchFamily="18" charset="0"/>
                <a:cs typeface="Times New Roman" pitchFamily="18" charset="0"/>
              </a:rPr>
              <a:t>hàng</a:t>
            </a:r>
            <a:r>
              <a:rPr lang="en-US" sz="2200" b="1" i="1" dirty="0">
                <a:solidFill>
                  <a:srgbClr val="C00000"/>
                </a:solidFill>
                <a:latin typeface="Times New Roman" pitchFamily="18" charset="0"/>
                <a:cs typeface="Times New Roman" pitchFamily="18" charset="0"/>
              </a:rPr>
              <a:t> </a:t>
            </a:r>
            <a:r>
              <a:rPr lang="en-US" sz="2200" b="1" i="1" dirty="0" err="1">
                <a:solidFill>
                  <a:srgbClr val="C00000"/>
                </a:solidFill>
                <a:latin typeface="Times New Roman" pitchFamily="18" charset="0"/>
                <a:cs typeface="Times New Roman" pitchFamily="18" charset="0"/>
              </a:rPr>
              <a:t>năm</a:t>
            </a:r>
            <a:r>
              <a:rPr lang="en-US" sz="2200" b="1" i="1" dirty="0">
                <a:solidFill>
                  <a:srgbClr val="C00000"/>
                </a:solidFill>
                <a:latin typeface="Times New Roman" pitchFamily="18" charset="0"/>
                <a:cs typeface="Times New Roman" pitchFamily="18" charset="0"/>
              </a:rPr>
              <a:t>)</a:t>
            </a:r>
            <a:endParaRPr lang="vi-VN" sz="22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542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41325" y="381000"/>
            <a:ext cx="8093075" cy="2514600"/>
          </a:xfrm>
          <a:prstGeom prst="round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
              <a:defRPr/>
            </a:pPr>
            <a:r>
              <a:rPr lang="vi-VN" sz="2400" b="1" i="1" dirty="0">
                <a:solidFill>
                  <a:srgbClr val="C00000"/>
                </a:solidFill>
                <a:latin typeface="Times New Roman" pitchFamily="18" charset="0"/>
                <a:cs typeface="Times New Roman" pitchFamily="18" charset="0"/>
              </a:rPr>
              <a:t>* Các sở, ban, ngành, đoàn thể thành phố tổ chức chấm</a:t>
            </a:r>
            <a:r>
              <a:rPr lang="en-US" sz="2400" b="1" i="1" dirty="0">
                <a:solidFill>
                  <a:srgbClr val="C00000"/>
                </a:solidFill>
                <a:latin typeface="Times New Roman" pitchFamily="18" charset="0"/>
                <a:cs typeface="Times New Roman" pitchFamily="18" charset="0"/>
              </a:rPr>
              <a:t/>
            </a:r>
            <a:br>
              <a:rPr lang="en-US" sz="2400" b="1" i="1" dirty="0">
                <a:solidFill>
                  <a:srgbClr val="C00000"/>
                </a:solidFill>
                <a:latin typeface="Times New Roman" pitchFamily="18" charset="0"/>
                <a:cs typeface="Times New Roman" pitchFamily="18" charset="0"/>
              </a:rPr>
            </a:br>
            <a:r>
              <a:rPr lang="vi-VN" sz="2400" b="1" i="1" dirty="0">
                <a:solidFill>
                  <a:srgbClr val="C00000"/>
                </a:solidFill>
                <a:latin typeface="Times New Roman" pitchFamily="18" charset="0"/>
                <a:cs typeface="Times New Roman" pitchFamily="18" charset="0"/>
              </a:rPr>
              <a:t> điểm đánh giá</a:t>
            </a:r>
            <a:r>
              <a:rPr lang="en-US" sz="2400" b="1" i="1" dirty="0">
                <a:solidFill>
                  <a:srgbClr val="C00000"/>
                </a:solidFill>
                <a:latin typeface="Times New Roman" pitchFamily="18" charset="0"/>
                <a:cs typeface="Times New Roman" pitchFamily="18" charset="0"/>
              </a:rPr>
              <a:t> </a:t>
            </a:r>
            <a:r>
              <a:rPr lang="vi-VN" sz="2400" b="1" i="1" dirty="0">
                <a:solidFill>
                  <a:srgbClr val="C00000"/>
                </a:solidFill>
                <a:latin typeface="Times New Roman" pitchFamily="18" charset="0"/>
                <a:cs typeface="Times New Roman" pitchFamily="18" charset="0"/>
              </a:rPr>
              <a:t>kết quả hoàn thành nhiệm vụ của các quận, </a:t>
            </a:r>
            <a:r>
              <a:rPr lang="en-US" sz="2400" b="1" i="1" dirty="0">
                <a:solidFill>
                  <a:srgbClr val="C00000"/>
                </a:solidFill>
                <a:latin typeface="Times New Roman" pitchFamily="18" charset="0"/>
                <a:cs typeface="Times New Roman" pitchFamily="18" charset="0"/>
              </a:rPr>
              <a:t/>
            </a:r>
            <a:br>
              <a:rPr lang="en-US" sz="2400" b="1" i="1" dirty="0">
                <a:solidFill>
                  <a:srgbClr val="C00000"/>
                </a:solidFill>
                <a:latin typeface="Times New Roman" pitchFamily="18" charset="0"/>
                <a:cs typeface="Times New Roman" pitchFamily="18" charset="0"/>
              </a:rPr>
            </a:br>
            <a:r>
              <a:rPr lang="vi-VN" sz="2400" b="1" i="1" dirty="0">
                <a:solidFill>
                  <a:srgbClr val="C00000"/>
                </a:solidFill>
                <a:latin typeface="Times New Roman" pitchFamily="18" charset="0"/>
                <a:cs typeface="Times New Roman" pitchFamily="18" charset="0"/>
              </a:rPr>
              <a:t>huyện trên từng mặt công tác theo lĩnh vực chuyên môn,</a:t>
            </a:r>
            <a:r>
              <a:rPr lang="en-US" sz="2400" b="1" i="1" dirty="0">
                <a:solidFill>
                  <a:srgbClr val="C00000"/>
                </a:solidFill>
                <a:latin typeface="Times New Roman" pitchFamily="18" charset="0"/>
                <a:cs typeface="Times New Roman" pitchFamily="18" charset="0"/>
              </a:rPr>
              <a:t/>
            </a:r>
            <a:br>
              <a:rPr lang="en-US" sz="2400" b="1" i="1" dirty="0">
                <a:solidFill>
                  <a:srgbClr val="C00000"/>
                </a:solidFill>
                <a:latin typeface="Times New Roman" pitchFamily="18" charset="0"/>
                <a:cs typeface="Times New Roman" pitchFamily="18" charset="0"/>
              </a:rPr>
            </a:br>
            <a:r>
              <a:rPr lang="vi-VN" sz="2400" b="1" i="1" dirty="0">
                <a:solidFill>
                  <a:srgbClr val="C00000"/>
                </a:solidFill>
                <a:latin typeface="Times New Roman" pitchFamily="18" charset="0"/>
                <a:cs typeface="Times New Roman" pitchFamily="18" charset="0"/>
              </a:rPr>
              <a:t> lĩnh vực hoạt động, thang điểmchấm tối đa 100 điểm </a:t>
            </a:r>
            <a:r>
              <a:rPr lang="en-US" sz="2400" b="1" i="1" dirty="0">
                <a:solidFill>
                  <a:srgbClr val="C00000"/>
                </a:solidFill>
                <a:latin typeface="Times New Roman" pitchFamily="18" charset="0"/>
                <a:cs typeface="Times New Roman" pitchFamily="18" charset="0"/>
              </a:rPr>
              <a:t/>
            </a:r>
            <a:br>
              <a:rPr lang="en-US" sz="2400" b="1" i="1" dirty="0">
                <a:solidFill>
                  <a:srgbClr val="C00000"/>
                </a:solidFill>
                <a:latin typeface="Times New Roman" pitchFamily="18" charset="0"/>
                <a:cs typeface="Times New Roman" pitchFamily="18" charset="0"/>
              </a:rPr>
            </a:br>
            <a:r>
              <a:rPr lang="vi-VN" sz="2400" b="1" i="1" dirty="0">
                <a:solidFill>
                  <a:srgbClr val="C00000"/>
                </a:solidFill>
                <a:latin typeface="Times New Roman" pitchFamily="18" charset="0"/>
                <a:cs typeface="Times New Roman" pitchFamily="18" charset="0"/>
              </a:rPr>
              <a:t>chuẩn (bao gồm điểm cộng và điểm trừ);điểm thưởng </a:t>
            </a:r>
            <a:r>
              <a:rPr lang="en-US" sz="2400" b="1" i="1" dirty="0">
                <a:solidFill>
                  <a:srgbClr val="C00000"/>
                </a:solidFill>
                <a:latin typeface="Times New Roman" pitchFamily="18" charset="0"/>
                <a:cs typeface="Times New Roman" pitchFamily="18" charset="0"/>
              </a:rPr>
              <a:t/>
            </a:r>
            <a:br>
              <a:rPr lang="en-US" sz="2400" b="1" i="1" dirty="0">
                <a:solidFill>
                  <a:srgbClr val="C00000"/>
                </a:solidFill>
                <a:latin typeface="Times New Roman" pitchFamily="18" charset="0"/>
                <a:cs typeface="Times New Roman" pitchFamily="18" charset="0"/>
              </a:rPr>
            </a:br>
            <a:r>
              <a:rPr lang="vi-VN" sz="2400" b="1" i="1" dirty="0">
                <a:solidFill>
                  <a:srgbClr val="C00000"/>
                </a:solidFill>
                <a:latin typeface="Times New Roman" pitchFamily="18" charset="0"/>
                <a:cs typeface="Times New Roman" pitchFamily="18" charset="0"/>
              </a:rPr>
              <a:t>cho đơn vị dẫn đầu mỗi cụm thi đua là 5 điểm.</a:t>
            </a:r>
            <a:endParaRPr lang="en-US" sz="2400" b="1" i="1" dirty="0">
              <a:solidFill>
                <a:srgbClr val="C00000"/>
              </a:solidFill>
              <a:latin typeface="Times New Roman" pitchFamily="18" charset="0"/>
              <a:cs typeface="Times New Roman" pitchFamily="18" charset="0"/>
            </a:endParaRPr>
          </a:p>
        </p:txBody>
      </p:sp>
      <p:sp>
        <p:nvSpPr>
          <p:cNvPr id="3" name="Rounded Rectangle 2"/>
          <p:cNvSpPr/>
          <p:nvPr/>
        </p:nvSpPr>
        <p:spPr bwMode="auto">
          <a:xfrm>
            <a:off x="1447800" y="3352800"/>
            <a:ext cx="7696200" cy="2286000"/>
          </a:xfrm>
          <a:prstGeom prst="roundRect">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
              <a:defRPr/>
            </a:pPr>
            <a:endParaRPr lang="en-US" dirty="0">
              <a:solidFill>
                <a:srgbClr val="002060"/>
              </a:solidFill>
              <a:latin typeface="Times" pitchFamily="18" charset="0"/>
              <a:cs typeface="Times" pitchFamily="18" charset="0"/>
            </a:endParaRPr>
          </a:p>
          <a:p>
            <a:pPr algn="just">
              <a:defRPr/>
            </a:pPr>
            <a:r>
              <a:rPr lang="en-US" sz="2400" b="1" i="1" dirty="0">
                <a:solidFill>
                  <a:schemeClr val="tx1"/>
                </a:solidFill>
                <a:latin typeface="Times New Roman" pitchFamily="18" charset="0"/>
                <a:cs typeface="Times New Roman" pitchFamily="18" charset="0"/>
              </a:rPr>
              <a:t>* </a:t>
            </a:r>
            <a:r>
              <a:rPr lang="vi-VN" sz="2400" b="1" i="1" dirty="0">
                <a:solidFill>
                  <a:schemeClr val="tx1"/>
                </a:solidFill>
                <a:latin typeface="Times New Roman" pitchFamily="18" charset="0"/>
                <a:cs typeface="Times New Roman" pitchFamily="18" charset="0"/>
              </a:rPr>
              <a:t>Thời gian gửi bảng điểm về Ban Thi đua - Khen thưởng</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 và thông báo cho Hội đồng Thi đua - Khen thưởng các</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 quận, huyện trước ngày 15 tháng 12 hàng năm</a:t>
            </a:r>
          </a:p>
        </p:txBody>
      </p:sp>
    </p:spTree>
    <p:extLst>
      <p:ext uri="{BB962C8B-B14F-4D97-AF65-F5344CB8AC3E}">
        <p14:creationId xmlns:p14="http://schemas.microsoft.com/office/powerpoint/2010/main" val="3800850707"/>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90193"/>
            <a:ext cx="8839200" cy="6315407"/>
          </a:xfrm>
        </p:spPr>
        <p:txBody>
          <a:bodyPr/>
          <a:lstStyle/>
          <a:p>
            <a:pPr algn="just">
              <a:lnSpc>
                <a:spcPct val="130000"/>
              </a:lnSpc>
              <a:spcBef>
                <a:spcPts val="1000"/>
              </a:spcBef>
              <a:spcAft>
                <a:spcPts val="0"/>
              </a:spcAft>
              <a:buNone/>
              <a:defRPr/>
            </a:pPr>
            <a:r>
              <a:rPr lang="en-US" sz="2800" u="none" dirty="0">
                <a:solidFill>
                  <a:srgbClr val="C00000"/>
                </a:solidFill>
                <a:latin typeface="Times New Roman" panose="02020603050405020304" pitchFamily="18" charset="0"/>
                <a:cs typeface="Times New Roman" panose="02020603050405020304" pitchFamily="18" charset="0"/>
              </a:rPr>
              <a:t>2</a:t>
            </a:r>
            <a:r>
              <a:rPr lang="en-US" sz="2800" b="1" u="none" dirty="0" smtClean="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Nguyên</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tắc</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khen</a:t>
            </a:r>
            <a:r>
              <a:rPr lang="en-US" sz="2800" b="1" u="none" dirty="0">
                <a:solidFill>
                  <a:srgbClr val="C00000"/>
                </a:solidFill>
                <a:effectLst/>
                <a:latin typeface="Times New Roman" panose="02020603050405020304" pitchFamily="18" charset="0"/>
                <a:cs typeface="Times New Roman" panose="02020603050405020304" pitchFamily="18" charset="0"/>
              </a:rPr>
              <a:t> </a:t>
            </a:r>
            <a:r>
              <a:rPr lang="en-US" sz="2800" b="1" u="none" dirty="0" err="1">
                <a:solidFill>
                  <a:srgbClr val="C00000"/>
                </a:solidFill>
                <a:effectLst/>
                <a:latin typeface="Times New Roman" panose="02020603050405020304" pitchFamily="18" charset="0"/>
                <a:cs typeface="Times New Roman" panose="02020603050405020304" pitchFamily="18" charset="0"/>
              </a:rPr>
              <a:t>thưởng</a:t>
            </a:r>
            <a:r>
              <a:rPr lang="en-US" sz="2800" u="none" dirty="0">
                <a:solidFill>
                  <a:srgbClr val="C00000"/>
                </a:solidFill>
                <a:latin typeface="Times New Roman" panose="02020603050405020304" pitchFamily="18" charset="0"/>
                <a:cs typeface="Times New Roman" panose="02020603050405020304" pitchFamily="18" charset="0"/>
              </a:rPr>
              <a:t> </a:t>
            </a:r>
            <a:r>
              <a:rPr lang="en-US" sz="2800" u="none" dirty="0">
                <a:solidFill>
                  <a:srgbClr val="FF0000"/>
                </a:solidFill>
                <a:latin typeface="Times New Roman" panose="02020603050405020304" pitchFamily="18" charset="0"/>
                <a:ea typeface="Calibri" panose="020F0502020204030204" charset="0"/>
                <a:cs typeface="Times New Roman" panose="02020603050405020304" pitchFamily="18" charset="0"/>
              </a:rPr>
              <a:t>(</a:t>
            </a:r>
            <a:r>
              <a:rPr lang="en-US"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K2, Đ3, QĐ24)</a:t>
            </a:r>
            <a:endParaRPr lang="en-US" sz="2800" u="none"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marL="342900" indent="-342900" algn="just">
              <a:lnSpc>
                <a:spcPts val="4000"/>
              </a:lnSpc>
              <a:spcBef>
                <a:spcPts val="600"/>
              </a:spcBef>
              <a:spcAft>
                <a:spcPts val="600"/>
              </a:spcAft>
              <a:buFontTx/>
              <a:buChar char="-"/>
            </a:pPr>
            <a:r>
              <a:rPr lang="vi-VN" sz="2800" b="1"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Không</a:t>
            </a:r>
            <a:r>
              <a:rPr lang="vi-VN" sz="2800" u="none" dirty="0" smtClean="0">
                <a:latin typeface="Times New Roman" panose="02020603050405020304" pitchFamily="18" charset="0"/>
                <a:ea typeface="Calibri" panose="020F0502020204030204" charset="0"/>
                <a:cs typeface="Times New Roman" panose="02020603050405020304" pitchFamily="18" charset="0"/>
              </a:rPr>
              <a:t> </a:t>
            </a:r>
            <a:r>
              <a:rPr lang="vi-VN" sz="2800" u="none" dirty="0">
                <a:latin typeface="Times New Roman" panose="02020603050405020304" pitchFamily="18" charset="0"/>
                <a:ea typeface="Calibri" panose="020F0502020204030204" charset="0"/>
                <a:cs typeface="Times New Roman" panose="02020603050405020304" pitchFamily="18" charset="0"/>
              </a:rPr>
              <a:t>cộng dồn thành tích đã khen của lần trước để đề nghị nâng mức khen thưởng lần sau.</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vi-VN" sz="2800" u="none" dirty="0">
                <a:solidFill>
                  <a:srgbClr val="FF0000"/>
                </a:solidFill>
                <a:latin typeface="Times New Roman" panose="02020603050405020304" pitchFamily="18" charset="0"/>
                <a:ea typeface="Calibri" panose="020F0502020204030204" charset="0"/>
                <a:cs typeface="Times New Roman" panose="02020603050405020304" pitchFamily="18" charset="0"/>
              </a:rPr>
              <a:t>Không</a:t>
            </a:r>
            <a:r>
              <a:rPr lang="vi-VN" sz="2800" u="none" dirty="0">
                <a:latin typeface="Times New Roman" panose="02020603050405020304" pitchFamily="18" charset="0"/>
                <a:ea typeface="Calibri" panose="020F0502020204030204" charset="0"/>
                <a:cs typeface="Times New Roman" panose="02020603050405020304" pitchFamily="18" charset="0"/>
              </a:rPr>
              <a:t> nhất thiết khen thưởng lần sau phải cao hơn lần </a:t>
            </a:r>
            <a:r>
              <a:rPr lang="vi-VN" sz="2800" u="none" dirty="0" smtClean="0">
                <a:latin typeface="Times New Roman" panose="02020603050405020304" pitchFamily="18" charset="0"/>
                <a:ea typeface="Calibri" panose="020F0502020204030204" charset="0"/>
                <a:cs typeface="Times New Roman" panose="02020603050405020304" pitchFamily="18" charset="0"/>
              </a:rPr>
              <a:t>trước</a:t>
            </a:r>
            <a:r>
              <a:rPr lang="en-US" sz="2800" u="none" dirty="0" smtClean="0">
                <a:latin typeface="Times New Roman" panose="02020603050405020304" pitchFamily="18" charset="0"/>
                <a:ea typeface="Calibri" panose="020F0502020204030204" charset="0"/>
                <a:cs typeface="Times New Roman" panose="02020603050405020304" pitchFamily="18" charset="0"/>
              </a:rPr>
              <a:t>;</a:t>
            </a:r>
            <a:r>
              <a:rPr lang="en-US" sz="2800" u="none" dirty="0"/>
              <a:t> </a:t>
            </a:r>
            <a:endParaRPr lang="en-US" sz="2800" u="none" dirty="0" smtClean="0"/>
          </a:p>
          <a:p>
            <a:pPr marL="342900" indent="-342900" algn="just">
              <a:lnSpc>
                <a:spcPts val="4000"/>
              </a:lnSpc>
              <a:spcBef>
                <a:spcPts val="600"/>
              </a:spcBef>
              <a:spcAft>
                <a:spcPts val="600"/>
              </a:spcAft>
              <a:buFontTx/>
              <a:buChar char="-"/>
            </a:pPr>
            <a:r>
              <a:rPr lang="en-US" sz="2800" u="none" dirty="0" err="1" smtClean="0">
                <a:solidFill>
                  <a:srgbClr val="FF0000"/>
                </a:solidFill>
              </a:rPr>
              <a:t>Không</a:t>
            </a:r>
            <a:r>
              <a:rPr lang="en-US" sz="2800" u="none" dirty="0" smtClean="0">
                <a:solidFill>
                  <a:srgbClr val="00B050"/>
                </a:solidFill>
              </a:rPr>
              <a:t> </a:t>
            </a:r>
            <a:r>
              <a:rPr lang="en-US" sz="2800" u="none" dirty="0" err="1"/>
              <a:t>tặng</a:t>
            </a:r>
            <a:r>
              <a:rPr lang="en-US" sz="2800" u="none" dirty="0"/>
              <a:t> </a:t>
            </a:r>
            <a:r>
              <a:rPr lang="en-US" sz="2800" u="none" dirty="0" err="1"/>
              <a:t>thưởng</a:t>
            </a:r>
            <a:r>
              <a:rPr lang="en-US" sz="2800" u="none" dirty="0"/>
              <a:t> </a:t>
            </a:r>
            <a:r>
              <a:rPr lang="en-US" sz="2800" u="none" dirty="0" err="1"/>
              <a:t>nhiều</a:t>
            </a:r>
            <a:r>
              <a:rPr lang="en-US" sz="2800" u="none" dirty="0"/>
              <a:t> </a:t>
            </a:r>
            <a:r>
              <a:rPr lang="en-US" sz="2800" u="none" dirty="0" err="1"/>
              <a:t>hình</a:t>
            </a:r>
            <a:r>
              <a:rPr lang="en-US" sz="2800" u="none" dirty="0"/>
              <a:t> </a:t>
            </a:r>
            <a:r>
              <a:rPr lang="en-US" sz="2800" u="none" dirty="0" err="1"/>
              <a:t>thức</a:t>
            </a:r>
            <a:r>
              <a:rPr lang="en-US" sz="2800" u="none" dirty="0"/>
              <a:t> </a:t>
            </a:r>
            <a:r>
              <a:rPr lang="en-US" sz="2800" u="none" dirty="0" err="1"/>
              <a:t>cho</a:t>
            </a:r>
            <a:r>
              <a:rPr lang="en-US" sz="2800" u="none" dirty="0"/>
              <a:t> </a:t>
            </a:r>
            <a:r>
              <a:rPr lang="en-US" sz="2800" u="none" dirty="0" err="1"/>
              <a:t>một</a:t>
            </a:r>
            <a:r>
              <a:rPr lang="en-US" sz="2800" u="none" dirty="0"/>
              <a:t> </a:t>
            </a:r>
            <a:r>
              <a:rPr lang="en-US" sz="2800" u="none" dirty="0" err="1"/>
              <a:t>thành</a:t>
            </a:r>
            <a:r>
              <a:rPr lang="en-US" sz="2800" u="none" dirty="0"/>
              <a:t> </a:t>
            </a:r>
            <a:r>
              <a:rPr lang="en-US" sz="2800" u="none" dirty="0" err="1"/>
              <a:t>tích</a:t>
            </a:r>
            <a:r>
              <a:rPr lang="en-US" sz="2800" u="none" dirty="0"/>
              <a:t> </a:t>
            </a:r>
            <a:r>
              <a:rPr lang="en-US" sz="2800" u="none" dirty="0" err="1"/>
              <a:t>đạt</a:t>
            </a:r>
            <a:r>
              <a:rPr lang="en-US" sz="2800" u="none" dirty="0"/>
              <a:t> </a:t>
            </a:r>
            <a:r>
              <a:rPr lang="en-US" sz="2800" u="none" dirty="0" err="1"/>
              <a:t>được</a:t>
            </a:r>
            <a:r>
              <a:rPr lang="en-US" sz="2800" u="none" dirty="0"/>
              <a:t>.</a:t>
            </a:r>
            <a:r>
              <a:rPr lang="en-US" sz="2800" u="none" dirty="0">
                <a:solidFill>
                  <a:srgbClr val="00B050"/>
                </a:solidFill>
              </a:rPr>
              <a:t> </a:t>
            </a:r>
            <a:r>
              <a:rPr lang="en-US" sz="2800" u="none" dirty="0" err="1">
                <a:solidFill>
                  <a:srgbClr val="FF0000"/>
                </a:solidFill>
              </a:rPr>
              <a:t>Không</a:t>
            </a:r>
            <a:r>
              <a:rPr lang="vi-VN" altLang="en-US" sz="2800" u="none" dirty="0">
                <a:solidFill>
                  <a:srgbClr val="00B050"/>
                </a:solidFill>
              </a:rPr>
              <a:t> </a:t>
            </a:r>
            <a:r>
              <a:rPr lang="vi-VN" altLang="en-US" sz="2800" u="none" dirty="0"/>
              <a:t>đề nghị 02 hình thức </a:t>
            </a:r>
            <a:r>
              <a:rPr lang="en-US" altLang="en-US" sz="2800" u="none" dirty="0" err="1"/>
              <a:t>khen</a:t>
            </a:r>
            <a:r>
              <a:rPr lang="en-US" altLang="en-US" sz="2800" u="none" dirty="0"/>
              <a:t> </a:t>
            </a:r>
            <a:r>
              <a:rPr lang="en-US" altLang="en-US" sz="2800" u="none" dirty="0" err="1"/>
              <a:t>thưởng</a:t>
            </a:r>
            <a:r>
              <a:rPr lang="vi-VN" altLang="en-US" sz="2800" u="none" dirty="0"/>
              <a:t> cấp Nhà nước trong </a:t>
            </a:r>
            <a:r>
              <a:rPr lang="en-US" altLang="en-US" sz="2800" u="none" dirty="0"/>
              <a:t>0</a:t>
            </a:r>
            <a:r>
              <a:rPr lang="vi-VN" altLang="en-US" sz="2800" u="none" dirty="0"/>
              <a:t>1 năm trừ khen đột xuất, cống hiến, niên </a:t>
            </a:r>
            <a:r>
              <a:rPr lang="vi-VN" altLang="en-US" sz="2800" u="none" dirty="0" smtClean="0"/>
              <a:t>hạn</a:t>
            </a:r>
            <a:r>
              <a:rPr lang="en-US" altLang="en-US" sz="2800" u="none" dirty="0" smtClean="0"/>
              <a:t>;</a:t>
            </a:r>
          </a:p>
          <a:p>
            <a:pPr marL="342900" indent="-342900" algn="just">
              <a:lnSpc>
                <a:spcPts val="4000"/>
              </a:lnSpc>
              <a:spcBef>
                <a:spcPts val="600"/>
              </a:spcBef>
              <a:spcAft>
                <a:spcPts val="600"/>
              </a:spcAft>
              <a:buFontTx/>
              <a:buChar char="-"/>
            </a:pPr>
            <a:r>
              <a:rPr lang="vi-VN" sz="2800" u="none" spc="-60" dirty="0" smtClean="0">
                <a:latin typeface="Times New Roman" panose="02020603050405020304" pitchFamily="18" charset="0"/>
                <a:ea typeface="Calibri" panose="020F0502020204030204" charset="0"/>
                <a:cs typeface="Times New Roman" panose="02020603050405020304" pitchFamily="18" charset="0"/>
              </a:rPr>
              <a:t>Hình </a:t>
            </a:r>
            <a:r>
              <a:rPr lang="vi-VN" sz="2800" u="none" spc="-60" dirty="0">
                <a:latin typeface="Times New Roman" panose="02020603050405020304" pitchFamily="18" charset="0"/>
                <a:ea typeface="Calibri" panose="020F0502020204030204" charset="0"/>
                <a:cs typeface="Times New Roman" panose="02020603050405020304" pitchFamily="18" charset="0"/>
              </a:rPr>
              <a:t>thức khen thưởng theo đợt, chuyên đề</a:t>
            </a:r>
            <a:r>
              <a:rPr lang="vi-VN" sz="2800" u="none" spc="-60" dirty="0">
                <a:solidFill>
                  <a:srgbClr val="00B050"/>
                </a:solidFill>
                <a:latin typeface="Times New Roman" panose="02020603050405020304" pitchFamily="18" charset="0"/>
                <a:ea typeface="Calibri" panose="020F0502020204030204" charset="0"/>
                <a:cs typeface="Times New Roman" panose="02020603050405020304" pitchFamily="18" charset="0"/>
              </a:rPr>
              <a:t> </a:t>
            </a:r>
            <a:r>
              <a:rPr lang="vi-VN" sz="2800" u="none" spc="-60" dirty="0">
                <a:solidFill>
                  <a:srgbClr val="FF0000"/>
                </a:solidFill>
                <a:latin typeface="Times New Roman" panose="02020603050405020304" pitchFamily="18" charset="0"/>
                <a:ea typeface="Calibri" panose="020F0502020204030204" charset="0"/>
                <a:cs typeface="Times New Roman" panose="02020603050405020304" pitchFamily="18" charset="0"/>
              </a:rPr>
              <a:t>không</a:t>
            </a:r>
            <a:r>
              <a:rPr lang="vi-VN" sz="2800" u="none" spc="-60" dirty="0">
                <a:solidFill>
                  <a:srgbClr val="00B050"/>
                </a:solidFill>
                <a:latin typeface="Times New Roman" panose="02020603050405020304" pitchFamily="18" charset="0"/>
                <a:ea typeface="Calibri" panose="020F0502020204030204" charset="0"/>
                <a:cs typeface="Times New Roman" panose="02020603050405020304" pitchFamily="18" charset="0"/>
              </a:rPr>
              <a:t> </a:t>
            </a:r>
            <a:r>
              <a:rPr lang="vi-VN" sz="2800" u="none" spc="-60" dirty="0">
                <a:latin typeface="Times New Roman" panose="02020603050405020304" pitchFamily="18" charset="0"/>
                <a:ea typeface="Calibri" panose="020F0502020204030204" charset="0"/>
                <a:cs typeface="Times New Roman" panose="02020603050405020304" pitchFamily="18" charset="0"/>
              </a:rPr>
              <a:t>tính làm điều</a:t>
            </a:r>
            <a:r>
              <a:rPr lang="en-US" sz="2800" u="none" spc="-60" dirty="0">
                <a:latin typeface="Times New Roman" panose="02020603050405020304" pitchFamily="18" charset="0"/>
                <a:ea typeface="Calibri" panose="020F0502020204030204" charset="0"/>
                <a:cs typeface="Times New Roman" panose="02020603050405020304" pitchFamily="18" charset="0"/>
              </a:rPr>
              <a:t> </a:t>
            </a:r>
            <a:r>
              <a:rPr lang="vi-VN" sz="2800" u="none" spc="-60" dirty="0">
                <a:latin typeface="Times New Roman" panose="02020603050405020304" pitchFamily="18" charset="0"/>
                <a:ea typeface="Calibri" panose="020F0502020204030204" charset="0"/>
                <a:cs typeface="Times New Roman" panose="02020603050405020304" pitchFamily="18" charset="0"/>
              </a:rPr>
              <a:t>kiện, tiêu chuẩn đề nghị khen thưởng cấp nhà nước</a:t>
            </a:r>
            <a:r>
              <a:rPr lang="en-US" sz="2800" u="none" spc="-60" dirty="0">
                <a:latin typeface="Times New Roman" panose="02020603050405020304" pitchFamily="18" charset="0"/>
                <a:ea typeface="Calibri" panose="020F0502020204030204" charset="0"/>
                <a:cs typeface="Times New Roman" panose="02020603050405020304" pitchFamily="18" charset="0"/>
              </a:rPr>
              <a:t>;</a:t>
            </a:r>
            <a:endParaRPr lang="en-US" sz="2800" u="none" dirty="0">
              <a:latin typeface="Times New Roman" panose="02020603050405020304" pitchFamily="18" charset="0"/>
              <a:ea typeface="Calibri" panose="020F0502020204030204" charset="0"/>
              <a:cs typeface="Times New Roman" panose="02020603050405020304" pitchFamily="18" charset="0"/>
            </a:endParaRPr>
          </a:p>
          <a:p>
            <a:pPr algn="just">
              <a:lnSpc>
                <a:spcPct val="130000"/>
              </a:lnSpc>
              <a:spcBef>
                <a:spcPts val="1000"/>
              </a:spcBef>
              <a:spcAft>
                <a:spcPts val="0"/>
              </a:spcAft>
              <a:buNone/>
            </a:pPr>
            <a:endParaRPr lang="en-US" sz="2500" u="none" spc="-60" dirty="0">
              <a:latin typeface="Times New Roman" panose="02020603050405020304" pitchFamily="18" charset="0"/>
              <a:ea typeface="Calibri" panose="020F0502020204030204" charset="0"/>
              <a:cs typeface="Times New Roman" panose="02020603050405020304" pitchFamily="18" charset="0"/>
            </a:endParaRPr>
          </a:p>
          <a:p>
            <a:pPr algn="just">
              <a:lnSpc>
                <a:spcPct val="130000"/>
              </a:lnSpc>
              <a:spcBef>
                <a:spcPts val="1000"/>
              </a:spcBef>
              <a:spcAft>
                <a:spcPts val="0"/>
              </a:spcAft>
              <a:buNone/>
            </a:pPr>
            <a:endParaRPr lang="en-US" sz="2500" dirty="0">
              <a:latin typeface="+mj-lt"/>
            </a:endParaRPr>
          </a:p>
          <a:p>
            <a:pPr algn="just">
              <a:lnSpc>
                <a:spcPct val="130000"/>
              </a:lnSpc>
              <a:spcBef>
                <a:spcPts val="1000"/>
              </a:spcBef>
              <a:spcAft>
                <a:spcPts val="0"/>
              </a:spcAft>
              <a:buNone/>
              <a:defRPr/>
            </a:pPr>
            <a:endParaRPr lang="en-US" sz="2500" dirty="0">
              <a:latin typeface="+mj-lt"/>
            </a:endParaRPr>
          </a:p>
        </p:txBody>
      </p:sp>
    </p:spTree>
    <p:extLst>
      <p:ext uri="{BB962C8B-B14F-4D97-AF65-F5344CB8AC3E}">
        <p14:creationId xmlns:p14="http://schemas.microsoft.com/office/powerpoint/2010/main" val="16881539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3"/>
          <p:cNvSpPr>
            <a:spLocks noChangeArrowheads="1"/>
          </p:cNvSpPr>
          <p:nvPr/>
        </p:nvSpPr>
        <p:spPr bwMode="auto">
          <a:xfrm>
            <a:off x="2514600" y="0"/>
            <a:ext cx="4572000" cy="1066800"/>
          </a:xfrm>
          <a:prstGeom prst="roundRect">
            <a:avLst>
              <a:gd name="adj" fmla="val 16667"/>
            </a:avLst>
          </a:prstGeom>
          <a:gradFill rotWithShape="1">
            <a:gsLst>
              <a:gs pos="0">
                <a:srgbClr val="88FFFF"/>
              </a:gs>
              <a:gs pos="50000">
                <a:srgbClr val="B8FEFF"/>
              </a:gs>
              <a:gs pos="100000">
                <a:srgbClr val="DCFEFF"/>
              </a:gs>
            </a:gsLst>
            <a:lin ang="8100000" scaled="1"/>
          </a:gradFill>
          <a:ln w="38100">
            <a:solidFill>
              <a:srgbClr val="000099"/>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800" b="1">
                <a:solidFill>
                  <a:srgbClr val="FF0000"/>
                </a:solidFill>
                <a:latin typeface="Times New Roman" panose="02020603050405020304" pitchFamily="18" charset="0"/>
                <a:cs typeface="Times New Roman" panose="02020603050405020304" pitchFamily="18" charset="0"/>
              </a:rPr>
              <a:t>3. </a:t>
            </a:r>
            <a:r>
              <a:rPr lang="vi-VN" sz="2800" b="1">
                <a:solidFill>
                  <a:srgbClr val="FF0000"/>
                </a:solidFill>
                <a:latin typeface="Times New Roman" panose="02020603050405020304" pitchFamily="18" charset="0"/>
                <a:cs typeface="Times New Roman" panose="02020603050405020304" pitchFamily="18" charset="0"/>
              </a:rPr>
              <a:t>Bình xét thi đua</a:t>
            </a:r>
            <a:r>
              <a:rPr lang="en-US" sz="2800" b="1">
                <a:solidFill>
                  <a:srgbClr val="FF0000"/>
                </a:solidFill>
                <a:latin typeface="Times New Roman" panose="02020603050405020304" pitchFamily="18" charset="0"/>
                <a:cs typeface="Times New Roman" panose="02020603050405020304" pitchFamily="18" charset="0"/>
              </a:rPr>
              <a:t>:</a:t>
            </a:r>
          </a:p>
        </p:txBody>
      </p:sp>
      <p:sp>
        <p:nvSpPr>
          <p:cNvPr id="55299" name="Rounded Rectangle 4"/>
          <p:cNvSpPr>
            <a:spLocks noChangeArrowheads="1"/>
          </p:cNvSpPr>
          <p:nvPr/>
        </p:nvSpPr>
        <p:spPr bwMode="auto">
          <a:xfrm>
            <a:off x="762000" y="1447800"/>
            <a:ext cx="8077200" cy="762000"/>
          </a:xfrm>
          <a:prstGeom prst="roundRect">
            <a:avLst>
              <a:gd name="adj" fmla="val 16667"/>
            </a:avLst>
          </a:prstGeom>
          <a:gradFill rotWithShape="1">
            <a:gsLst>
              <a:gs pos="0">
                <a:srgbClr val="88FFFF"/>
              </a:gs>
              <a:gs pos="50000">
                <a:srgbClr val="B8FEFF"/>
              </a:gs>
              <a:gs pos="100000">
                <a:srgbClr val="DCFEFF"/>
              </a:gs>
            </a:gsLst>
            <a:lin ang="5400000" scaled="1"/>
          </a:gradFill>
          <a:ln w="38100">
            <a:solidFill>
              <a:srgbClr val="000099"/>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2400" b="1">
                <a:solidFill>
                  <a:srgbClr val="FF0000"/>
                </a:solidFill>
                <a:latin typeface="Times New Roman" panose="02020603050405020304" pitchFamily="18" charset="0"/>
                <a:cs typeface="Times New Roman" panose="02020603050405020304" pitchFamily="18" charset="0"/>
              </a:rPr>
              <a:t>3.1. </a:t>
            </a:r>
            <a:r>
              <a:rPr lang="vi-VN" sz="2400" b="1">
                <a:solidFill>
                  <a:srgbClr val="FF0000"/>
                </a:solidFill>
                <a:latin typeface="Times New Roman" panose="02020603050405020304" pitchFamily="18" charset="0"/>
                <a:cs typeface="Times New Roman" panose="02020603050405020304" pitchFamily="18" charset="0"/>
              </a:rPr>
              <a:t>Đối với cụm, khối trực thuộc cơ quan, đơn vị thành phố:</a:t>
            </a:r>
          </a:p>
        </p:txBody>
      </p:sp>
      <p:sp>
        <p:nvSpPr>
          <p:cNvPr id="55300" name="Rounded Rectangle 5"/>
          <p:cNvSpPr>
            <a:spLocks noChangeArrowheads="1"/>
          </p:cNvSpPr>
          <p:nvPr/>
        </p:nvSpPr>
        <p:spPr bwMode="auto">
          <a:xfrm>
            <a:off x="228600" y="2819400"/>
            <a:ext cx="4267200" cy="3810000"/>
          </a:xfrm>
          <a:prstGeom prst="roundRect">
            <a:avLst>
              <a:gd name="adj" fmla="val 16667"/>
            </a:avLst>
          </a:prstGeom>
          <a:gradFill rotWithShape="1">
            <a:gsLst>
              <a:gs pos="0">
                <a:srgbClr val="88FFFF"/>
              </a:gs>
              <a:gs pos="50000">
                <a:srgbClr val="B8FEFF"/>
              </a:gs>
              <a:gs pos="100000">
                <a:srgbClr val="DCFEFF"/>
              </a:gs>
            </a:gsLst>
            <a:lin ang="5400000" scaled="1"/>
          </a:gradFill>
          <a:ln w="381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vi-VN" sz="2400" b="1" i="1">
                <a:solidFill>
                  <a:srgbClr val="002060"/>
                </a:solidFill>
                <a:latin typeface="Times New Roman" panose="02020603050405020304" pitchFamily="18" charset="0"/>
                <a:cs typeface="Times New Roman" panose="02020603050405020304" pitchFamily="18" charset="0"/>
              </a:rPr>
              <a:t>Mỗi cụm, khối tổ chức bình</a:t>
            </a:r>
            <a:r>
              <a:rPr lang="en-US" sz="2400" b="1" i="1">
                <a:solidFill>
                  <a:srgbClr val="002060"/>
                </a:solidFill>
                <a:latin typeface="Times New Roman" panose="02020603050405020304" pitchFamily="18" charset="0"/>
                <a:cs typeface="Times New Roman" panose="02020603050405020304" pitchFamily="18" charset="0"/>
              </a:rPr>
              <a:t/>
            </a:r>
            <a:br>
              <a:rPr lang="en-US" sz="2400" b="1" i="1">
                <a:solidFill>
                  <a:srgbClr val="002060"/>
                </a:solidFill>
                <a:latin typeface="Times New Roman" panose="02020603050405020304" pitchFamily="18" charset="0"/>
                <a:cs typeface="Times New Roman" panose="02020603050405020304" pitchFamily="18" charset="0"/>
              </a:rPr>
            </a:br>
            <a:r>
              <a:rPr lang="vi-VN" sz="2400" b="1" i="1">
                <a:solidFill>
                  <a:srgbClr val="002060"/>
                </a:solidFill>
                <a:latin typeface="Times New Roman" panose="02020603050405020304" pitchFamily="18" charset="0"/>
                <a:cs typeface="Times New Roman" panose="02020603050405020304" pitchFamily="18" charset="0"/>
              </a:rPr>
              <a:t>xét, suy tôn 01 đơn vị tiêu </a:t>
            </a:r>
            <a:r>
              <a:rPr lang="en-US" sz="2400" b="1" i="1">
                <a:solidFill>
                  <a:srgbClr val="002060"/>
                </a:solidFill>
                <a:latin typeface="Times New Roman" panose="02020603050405020304" pitchFamily="18" charset="0"/>
                <a:cs typeface="Times New Roman" panose="02020603050405020304" pitchFamily="18" charset="0"/>
              </a:rPr>
              <a:t/>
            </a:r>
            <a:br>
              <a:rPr lang="en-US" sz="2400" b="1" i="1">
                <a:solidFill>
                  <a:srgbClr val="002060"/>
                </a:solidFill>
                <a:latin typeface="Times New Roman" panose="02020603050405020304" pitchFamily="18" charset="0"/>
                <a:cs typeface="Times New Roman" panose="02020603050405020304" pitchFamily="18" charset="0"/>
              </a:rPr>
            </a:br>
            <a:r>
              <a:rPr lang="vi-VN" sz="2400" b="1" i="1">
                <a:solidFill>
                  <a:srgbClr val="002060"/>
                </a:solidFill>
                <a:latin typeface="Times New Roman" panose="02020603050405020304" pitchFamily="18" charset="0"/>
                <a:cs typeface="Times New Roman" panose="02020603050405020304" pitchFamily="18" charset="0"/>
              </a:rPr>
              <a:t>biểu,xuất sắc nhất đề nghị</a:t>
            </a:r>
            <a:endParaRPr lang="en-US" sz="2400" b="1" i="1">
              <a:solidFill>
                <a:srgbClr val="002060"/>
              </a:solidFill>
              <a:latin typeface="Times New Roman" panose="02020603050405020304" pitchFamily="18" charset="0"/>
              <a:cs typeface="Times New Roman" panose="02020603050405020304" pitchFamily="18" charset="0"/>
            </a:endParaRPr>
          </a:p>
          <a:p>
            <a:pPr algn="just" eaLnBrk="1" hangingPunct="1"/>
            <a:r>
              <a:rPr lang="vi-VN" sz="2400" b="1" i="1">
                <a:solidFill>
                  <a:srgbClr val="002060"/>
                </a:solidFill>
                <a:latin typeface="Times New Roman" panose="02020603050405020304" pitchFamily="18" charset="0"/>
                <a:cs typeface="Times New Roman" panose="02020603050405020304" pitchFamily="18" charset="0"/>
              </a:rPr>
              <a:t>Ủy ban nhân dân thành phố</a:t>
            </a:r>
            <a:r>
              <a:rPr lang="en-US" sz="2400" b="1" i="1">
                <a:solidFill>
                  <a:srgbClr val="002060"/>
                </a:solidFill>
                <a:latin typeface="Times New Roman" panose="02020603050405020304" pitchFamily="18" charset="0"/>
                <a:cs typeface="Times New Roman" panose="02020603050405020304" pitchFamily="18" charset="0"/>
              </a:rPr>
              <a:t/>
            </a:r>
            <a:br>
              <a:rPr lang="en-US" sz="2400" b="1" i="1">
                <a:solidFill>
                  <a:srgbClr val="002060"/>
                </a:solidFill>
                <a:latin typeface="Times New Roman" panose="02020603050405020304" pitchFamily="18" charset="0"/>
                <a:cs typeface="Times New Roman" panose="02020603050405020304" pitchFamily="18" charset="0"/>
              </a:rPr>
            </a:br>
            <a:r>
              <a:rPr lang="vi-VN" sz="2400" b="1" i="1">
                <a:solidFill>
                  <a:srgbClr val="002060"/>
                </a:solidFill>
                <a:latin typeface="Times New Roman" panose="02020603050405020304" pitchFamily="18" charset="0"/>
                <a:cs typeface="Times New Roman" panose="02020603050405020304" pitchFamily="18" charset="0"/>
              </a:rPr>
              <a:t>xét tặng Cờ thi đua thành phố</a:t>
            </a:r>
            <a:r>
              <a:rPr lang="en-US" sz="2400" b="1" i="1">
                <a:solidFill>
                  <a:srgbClr val="002060"/>
                </a:solidFill>
                <a:latin typeface="Times New Roman" panose="02020603050405020304" pitchFamily="18" charset="0"/>
                <a:cs typeface="Times New Roman" panose="02020603050405020304" pitchFamily="18" charset="0"/>
              </a:rPr>
              <a:t/>
            </a:r>
            <a:br>
              <a:rPr lang="en-US" sz="2400" b="1" i="1">
                <a:solidFill>
                  <a:srgbClr val="002060"/>
                </a:solidFill>
                <a:latin typeface="Times New Roman" panose="02020603050405020304" pitchFamily="18" charset="0"/>
                <a:cs typeface="Times New Roman" panose="02020603050405020304" pitchFamily="18" charset="0"/>
              </a:rPr>
            </a:br>
            <a:r>
              <a:rPr lang="vi-VN" sz="2400" b="1" i="1">
                <a:solidFill>
                  <a:srgbClr val="002060"/>
                </a:solidFill>
                <a:latin typeface="Times New Roman" panose="02020603050405020304" pitchFamily="18" charset="0"/>
                <a:cs typeface="Times New Roman" panose="02020603050405020304" pitchFamily="18" charset="0"/>
              </a:rPr>
              <a:t>và đề nghị xét tặng Cờ thi đua</a:t>
            </a:r>
            <a:r>
              <a:rPr lang="en-US" sz="2400" b="1" i="1">
                <a:solidFill>
                  <a:srgbClr val="002060"/>
                </a:solidFill>
                <a:latin typeface="Times New Roman" panose="02020603050405020304" pitchFamily="18" charset="0"/>
                <a:cs typeface="Times New Roman" panose="02020603050405020304" pitchFamily="18" charset="0"/>
              </a:rPr>
              <a:t/>
            </a:r>
            <a:br>
              <a:rPr lang="en-US" sz="2400" b="1" i="1">
                <a:solidFill>
                  <a:srgbClr val="002060"/>
                </a:solidFill>
                <a:latin typeface="Times New Roman" panose="02020603050405020304" pitchFamily="18" charset="0"/>
                <a:cs typeface="Times New Roman" panose="02020603050405020304" pitchFamily="18" charset="0"/>
              </a:rPr>
            </a:br>
            <a:r>
              <a:rPr lang="vi-VN" sz="2400" b="1" i="1">
                <a:solidFill>
                  <a:srgbClr val="002060"/>
                </a:solidFill>
                <a:latin typeface="Times New Roman" panose="02020603050405020304" pitchFamily="18" charset="0"/>
                <a:cs typeface="Times New Roman" panose="02020603050405020304" pitchFamily="18" charset="0"/>
              </a:rPr>
              <a:t> của Chính phủ</a:t>
            </a:r>
          </a:p>
        </p:txBody>
      </p:sp>
      <p:sp>
        <p:nvSpPr>
          <p:cNvPr id="7" name="Rounded Rectangle 6"/>
          <p:cNvSpPr/>
          <p:nvPr/>
        </p:nvSpPr>
        <p:spPr bwMode="auto">
          <a:xfrm>
            <a:off x="4876800" y="2826657"/>
            <a:ext cx="4267200" cy="3810000"/>
          </a:xfrm>
          <a:prstGeom prst="roundRect">
            <a:avLst/>
          </a:prstGeom>
          <a:gradFill flip="none" rotWithShape="1">
            <a:gsLst>
              <a:gs pos="0">
                <a:srgbClr val="27E0E9">
                  <a:tint val="66000"/>
                  <a:satMod val="160000"/>
                </a:srgbClr>
              </a:gs>
              <a:gs pos="50000">
                <a:srgbClr val="27E0E9">
                  <a:tint val="44500"/>
                  <a:satMod val="160000"/>
                </a:srgbClr>
              </a:gs>
              <a:gs pos="100000">
                <a:srgbClr val="27E0E9">
                  <a:tint val="23500"/>
                  <a:satMod val="160000"/>
                </a:srgbClr>
              </a:gs>
            </a:gsLst>
            <a:path path="circle">
              <a:fillToRect l="100000" b="100000"/>
            </a:path>
            <a:tileRect t="-100000" r="-100000"/>
          </a:gradFill>
          <a:ln w="38100">
            <a:solidFill>
              <a:schemeClr val="tx1"/>
            </a:solidFill>
          </a:ln>
          <a:effectLst/>
          <a:extLst/>
        </p:spPr>
        <p:txBody>
          <a:bodyPr wrap="none" anchor="ctr"/>
          <a:lstStyle/>
          <a:p>
            <a:pPr algn="just">
              <a:defRPr/>
            </a:pPr>
            <a:r>
              <a:rPr lang="vi-VN" sz="2400" b="1" i="1" dirty="0">
                <a:solidFill>
                  <a:srgbClr val="002060"/>
                </a:solidFill>
                <a:latin typeface="Times New Roman" pitchFamily="18" charset="0"/>
                <a:cs typeface="Times New Roman" pitchFamily="18" charset="0"/>
              </a:rPr>
              <a:t>Bằng khen Chủ tịch Ủy ban </a:t>
            </a:r>
            <a:r>
              <a:rPr lang="en-US" sz="2400" b="1" i="1" dirty="0">
                <a:solidFill>
                  <a:srgbClr val="002060"/>
                </a:solidFill>
                <a:latin typeface="Times New Roman" pitchFamily="18" charset="0"/>
                <a:cs typeface="Times New Roman" pitchFamily="18" charset="0"/>
              </a:rPr>
              <a:t/>
            </a:r>
            <a:br>
              <a:rPr lang="en-US" sz="2400" b="1" i="1" dirty="0">
                <a:solidFill>
                  <a:srgbClr val="002060"/>
                </a:solidFill>
                <a:latin typeface="Times New Roman" pitchFamily="18" charset="0"/>
                <a:cs typeface="Times New Roman" pitchFamily="18" charset="0"/>
              </a:rPr>
            </a:br>
            <a:r>
              <a:rPr lang="vi-VN" sz="2400" b="1" i="1" dirty="0">
                <a:solidFill>
                  <a:srgbClr val="002060"/>
                </a:solidFill>
                <a:latin typeface="Times New Roman" pitchFamily="18" charset="0"/>
                <a:cs typeface="Times New Roman" pitchFamily="18" charset="0"/>
              </a:rPr>
              <a:t>nhân dân thành phố phải là </a:t>
            </a:r>
            <a:endParaRPr lang="en-US" sz="2400" b="1" i="1" dirty="0">
              <a:solidFill>
                <a:srgbClr val="002060"/>
              </a:solidFill>
              <a:latin typeface="Times New Roman" pitchFamily="18" charset="0"/>
              <a:cs typeface="Times New Roman" pitchFamily="18" charset="0"/>
            </a:endParaRPr>
          </a:p>
          <a:p>
            <a:pPr algn="just">
              <a:defRPr/>
            </a:pPr>
            <a:r>
              <a:rPr lang="vi-VN" sz="2400" b="1" i="1" dirty="0">
                <a:solidFill>
                  <a:srgbClr val="002060"/>
                </a:solidFill>
                <a:latin typeface="Times New Roman" pitchFamily="18" charset="0"/>
                <a:cs typeface="Times New Roman" pitchFamily="18" charset="0"/>
              </a:rPr>
              <a:t>đơn vị hoàn thành tốt nhiệm </a:t>
            </a:r>
            <a:r>
              <a:rPr lang="en-US" sz="2400" b="1" i="1" dirty="0">
                <a:solidFill>
                  <a:srgbClr val="002060"/>
                </a:solidFill>
                <a:latin typeface="Times New Roman" pitchFamily="18" charset="0"/>
                <a:cs typeface="Times New Roman" pitchFamily="18" charset="0"/>
              </a:rPr>
              <a:t/>
            </a:r>
            <a:br>
              <a:rPr lang="en-US" sz="2400" b="1" i="1" dirty="0">
                <a:solidFill>
                  <a:srgbClr val="002060"/>
                </a:solidFill>
                <a:latin typeface="Times New Roman" pitchFamily="18" charset="0"/>
                <a:cs typeface="Times New Roman" pitchFamily="18" charset="0"/>
              </a:rPr>
            </a:br>
            <a:r>
              <a:rPr lang="vi-VN" sz="2400" b="1" i="1" dirty="0">
                <a:solidFill>
                  <a:srgbClr val="002060"/>
                </a:solidFill>
                <a:latin typeface="Times New Roman" pitchFamily="18" charset="0"/>
                <a:cs typeface="Times New Roman" pitchFamily="18" charset="0"/>
              </a:rPr>
              <a:t>vụ và đạt từ 900 điểm trở lên.</a:t>
            </a:r>
          </a:p>
        </p:txBody>
      </p:sp>
      <p:cxnSp>
        <p:nvCxnSpPr>
          <p:cNvPr id="9" name="Straight Connector 8"/>
          <p:cNvCxnSpPr>
            <a:stCxn id="55299" idx="2"/>
            <a:endCxn id="55300" idx="0"/>
          </p:cNvCxnSpPr>
          <p:nvPr/>
        </p:nvCxnSpPr>
        <p:spPr bwMode="auto">
          <a:xfrm flipH="1">
            <a:off x="2362200" y="2209800"/>
            <a:ext cx="2438400" cy="609600"/>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a:extLst/>
        </p:spPr>
      </p:cxnSp>
      <p:cxnSp>
        <p:nvCxnSpPr>
          <p:cNvPr id="11" name="Straight Connector 10"/>
          <p:cNvCxnSpPr>
            <a:stCxn id="55299" idx="2"/>
          </p:cNvCxnSpPr>
          <p:nvPr/>
        </p:nvCxnSpPr>
        <p:spPr bwMode="auto">
          <a:xfrm>
            <a:off x="4800600" y="2209800"/>
            <a:ext cx="2209800" cy="617538"/>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a:extLst/>
        </p:spPr>
      </p:cxnSp>
    </p:spTree>
    <p:extLst>
      <p:ext uri="{BB962C8B-B14F-4D97-AF65-F5344CB8AC3E}">
        <p14:creationId xmlns:p14="http://schemas.microsoft.com/office/powerpoint/2010/main" val="15611118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76400" y="228600"/>
            <a:ext cx="6096000" cy="1143000"/>
          </a:xfrm>
          <a:prstGeom prst="roundRect">
            <a:avLst/>
          </a:prstGeom>
          <a:ln>
            <a:solidFill>
              <a:srgbClr val="000099"/>
            </a:solidFill>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600" b="1" dirty="0">
                <a:solidFill>
                  <a:srgbClr val="FF0000"/>
                </a:solidFill>
                <a:latin typeface="Times New Roman" pitchFamily="18" charset="0"/>
                <a:cs typeface="Times New Roman" pitchFamily="18" charset="0"/>
              </a:rPr>
              <a:t>3.2 </a:t>
            </a:r>
            <a:r>
              <a:rPr lang="vi-VN" sz="2600" b="1" dirty="0">
                <a:solidFill>
                  <a:srgbClr val="FF0000"/>
                </a:solidFill>
                <a:latin typeface="Times New Roman" pitchFamily="18" charset="0"/>
                <a:cs typeface="Times New Roman" pitchFamily="18" charset="0"/>
              </a:rPr>
              <a:t>Đối với cụm, khối trực thuộc cơ quan, </a:t>
            </a:r>
            <a:r>
              <a:rPr lang="en-US" sz="2600" b="1" dirty="0">
                <a:solidFill>
                  <a:srgbClr val="FF0000"/>
                </a:solidFill>
                <a:latin typeface="Times New Roman" pitchFamily="18" charset="0"/>
                <a:cs typeface="Times New Roman" pitchFamily="18" charset="0"/>
              </a:rPr>
              <a:t/>
            </a:r>
            <a:br>
              <a:rPr lang="en-US" sz="2600" b="1" dirty="0">
                <a:solidFill>
                  <a:srgbClr val="FF0000"/>
                </a:solidFill>
                <a:latin typeface="Times New Roman" pitchFamily="18" charset="0"/>
                <a:cs typeface="Times New Roman" pitchFamily="18" charset="0"/>
              </a:rPr>
            </a:br>
            <a:r>
              <a:rPr lang="vi-VN" sz="2600" b="1" dirty="0">
                <a:solidFill>
                  <a:srgbClr val="FF0000"/>
                </a:solidFill>
                <a:latin typeface="Times New Roman" pitchFamily="18" charset="0"/>
                <a:cs typeface="Times New Roman" pitchFamily="18" charset="0"/>
              </a:rPr>
              <a:t>đơn vị thành phố:</a:t>
            </a:r>
          </a:p>
        </p:txBody>
      </p:sp>
      <p:sp>
        <p:nvSpPr>
          <p:cNvPr id="5" name="Rounded Rectangle 4"/>
          <p:cNvSpPr/>
          <p:nvPr/>
        </p:nvSpPr>
        <p:spPr bwMode="auto">
          <a:xfrm>
            <a:off x="228600" y="2362200"/>
            <a:ext cx="4267200" cy="4267200"/>
          </a:xfrm>
          <a:prstGeom prst="roundRect">
            <a:avLst/>
          </a:prstGeom>
          <a:ln>
            <a:solidFill>
              <a:srgbClr val="000099"/>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vi-VN" sz="2400" b="1" i="1" dirty="0">
                <a:solidFill>
                  <a:schemeClr val="tx1"/>
                </a:solidFill>
                <a:latin typeface="Times New Roman" pitchFamily="18" charset="0"/>
                <a:cs typeface="Times New Roman" pitchFamily="18" charset="0"/>
              </a:rPr>
              <a:t>Mỗi cụm, khối tổ chức bình xét,</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suy tôn 01 đơn vị tiêu biểu, </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xuất sắc nhất đề nghị Ủy ban </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nhân dân thành phố xét tặng </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Cờ thi đua thành phố và đề nghị</a:t>
            </a:r>
            <a:endParaRPr lang="en-US" sz="2400" b="1" i="1" dirty="0">
              <a:solidFill>
                <a:schemeClr val="tx1"/>
              </a:solidFill>
              <a:latin typeface="Times New Roman" pitchFamily="18" charset="0"/>
              <a:cs typeface="Times New Roman" pitchFamily="18" charset="0"/>
            </a:endParaRPr>
          </a:p>
          <a:p>
            <a:pPr algn="ctr">
              <a:defRPr/>
            </a:pPr>
            <a:r>
              <a:rPr lang="vi-VN" sz="2400" b="1" i="1" dirty="0">
                <a:solidFill>
                  <a:schemeClr val="tx1"/>
                </a:solidFill>
                <a:latin typeface="Times New Roman" pitchFamily="18" charset="0"/>
                <a:cs typeface="Times New Roman" pitchFamily="18" charset="0"/>
              </a:rPr>
              <a:t> xét tặng Cờ thi đua </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của Chính phủ</a:t>
            </a:r>
            <a:r>
              <a:rPr lang="en-US" sz="2400" b="1" i="1" dirty="0">
                <a:solidFill>
                  <a:schemeClr val="tx1"/>
                </a:solidFill>
                <a:latin typeface="Times New Roman" pitchFamily="18" charset="0"/>
                <a:cs typeface="Times New Roman" pitchFamily="18" charset="0"/>
              </a:rPr>
              <a:t> </a:t>
            </a:r>
            <a:r>
              <a:rPr lang="en-US" sz="2400" b="1" i="1" dirty="0">
                <a:solidFill>
                  <a:schemeClr val="accent1">
                    <a:lumMod val="50000"/>
                  </a:schemeClr>
                </a:solidFill>
              </a:rPr>
              <a:t>(</a:t>
            </a:r>
            <a:r>
              <a:rPr lang="en-US" sz="2400" b="1" i="1" dirty="0" err="1">
                <a:solidFill>
                  <a:schemeClr val="accent1">
                    <a:lumMod val="50000"/>
                  </a:schemeClr>
                </a:solidFill>
              </a:rPr>
              <a:t>đối</a:t>
            </a:r>
            <a:r>
              <a:rPr lang="en-US" sz="2400" b="1" i="1" dirty="0">
                <a:solidFill>
                  <a:schemeClr val="accent1">
                    <a:lumMod val="50000"/>
                  </a:schemeClr>
                </a:solidFill>
              </a:rPr>
              <a:t> </a:t>
            </a:r>
            <a:r>
              <a:rPr lang="en-US" sz="2400" b="1" i="1" dirty="0" err="1">
                <a:solidFill>
                  <a:schemeClr val="accent1">
                    <a:lumMod val="50000"/>
                  </a:schemeClr>
                </a:solidFill>
              </a:rPr>
              <a:t>với</a:t>
            </a:r>
            <a:r>
              <a:rPr lang="en-US" sz="2400" b="1" i="1" dirty="0">
                <a:solidFill>
                  <a:schemeClr val="accent1">
                    <a:lumMod val="50000"/>
                  </a:schemeClr>
                </a:solidFill>
              </a:rPr>
              <a:t> </a:t>
            </a:r>
            <a:r>
              <a:rPr lang="en-US" sz="2400" b="1" i="1" dirty="0" err="1">
                <a:solidFill>
                  <a:schemeClr val="accent1">
                    <a:lumMod val="50000"/>
                  </a:schemeClr>
                </a:solidFill>
              </a:rPr>
              <a:t>đơn</a:t>
            </a:r>
            <a:r>
              <a:rPr lang="en-US" sz="2400" b="1" i="1" dirty="0">
                <a:solidFill>
                  <a:schemeClr val="accent1">
                    <a:lumMod val="50000"/>
                  </a:schemeClr>
                </a:solidFill>
              </a:rPr>
              <a:t> </a:t>
            </a:r>
            <a:r>
              <a:rPr lang="en-US" sz="2400" b="1" i="1" dirty="0" err="1">
                <a:solidFill>
                  <a:schemeClr val="accent1">
                    <a:lumMod val="50000"/>
                  </a:schemeClr>
                </a:solidFill>
              </a:rPr>
              <a:t>vị</a:t>
            </a:r>
            <a:r>
              <a:rPr lang="en-US" sz="2400" b="1" i="1" dirty="0">
                <a:solidFill>
                  <a:schemeClr val="accent1">
                    <a:lumMod val="50000"/>
                  </a:schemeClr>
                </a:solidFill>
              </a:rPr>
              <a:t> </a:t>
            </a:r>
            <a:br>
              <a:rPr lang="en-US" sz="2400" b="1" i="1" dirty="0">
                <a:solidFill>
                  <a:schemeClr val="accent1">
                    <a:lumMod val="50000"/>
                  </a:schemeClr>
                </a:solidFill>
              </a:rPr>
            </a:br>
            <a:r>
              <a:rPr lang="en-US" sz="2400" b="1" i="1" dirty="0" err="1">
                <a:solidFill>
                  <a:schemeClr val="accent1">
                    <a:lumMod val="50000"/>
                  </a:schemeClr>
                </a:solidFill>
              </a:rPr>
              <a:t>trung</a:t>
            </a:r>
            <a:r>
              <a:rPr lang="en-US" sz="2400" b="1" i="1" dirty="0">
                <a:solidFill>
                  <a:schemeClr val="accent1">
                    <a:lumMod val="50000"/>
                  </a:schemeClr>
                </a:solidFill>
              </a:rPr>
              <a:t> </a:t>
            </a:r>
            <a:r>
              <a:rPr lang="en-US" sz="2400" b="1" i="1" dirty="0" err="1">
                <a:solidFill>
                  <a:schemeClr val="accent1">
                    <a:lumMod val="50000"/>
                  </a:schemeClr>
                </a:solidFill>
              </a:rPr>
              <a:t>ương</a:t>
            </a:r>
            <a:r>
              <a:rPr lang="en-US" sz="2400" b="1" i="1" dirty="0">
                <a:solidFill>
                  <a:schemeClr val="accent1">
                    <a:lumMod val="50000"/>
                  </a:schemeClr>
                </a:solidFill>
              </a:rPr>
              <a:t> </a:t>
            </a:r>
            <a:r>
              <a:rPr lang="en-US" sz="2400" b="1" i="1" dirty="0" err="1">
                <a:solidFill>
                  <a:schemeClr val="accent1">
                    <a:lumMod val="50000"/>
                  </a:schemeClr>
                </a:solidFill>
              </a:rPr>
              <a:t>đóng</a:t>
            </a:r>
            <a:r>
              <a:rPr lang="en-US" sz="2400" b="1" i="1" dirty="0">
                <a:solidFill>
                  <a:schemeClr val="accent1">
                    <a:lumMod val="50000"/>
                  </a:schemeClr>
                </a:solidFill>
              </a:rPr>
              <a:t> </a:t>
            </a:r>
            <a:r>
              <a:rPr lang="en-US" sz="2400" b="1" i="1" dirty="0" err="1">
                <a:solidFill>
                  <a:schemeClr val="accent1">
                    <a:lumMod val="50000"/>
                  </a:schemeClr>
                </a:solidFill>
              </a:rPr>
              <a:t>trên</a:t>
            </a:r>
            <a:r>
              <a:rPr lang="en-US" sz="2400" b="1" i="1" dirty="0">
                <a:solidFill>
                  <a:schemeClr val="accent1">
                    <a:lumMod val="50000"/>
                  </a:schemeClr>
                </a:solidFill>
              </a:rPr>
              <a:t/>
            </a:r>
            <a:br>
              <a:rPr lang="en-US" sz="2400" b="1" i="1" dirty="0">
                <a:solidFill>
                  <a:schemeClr val="accent1">
                    <a:lumMod val="50000"/>
                  </a:schemeClr>
                </a:solidFill>
              </a:rPr>
            </a:br>
            <a:r>
              <a:rPr lang="en-US" sz="2400" b="1" i="1" dirty="0">
                <a:solidFill>
                  <a:schemeClr val="accent1">
                    <a:lumMod val="50000"/>
                  </a:schemeClr>
                </a:solidFill>
              </a:rPr>
              <a:t> </a:t>
            </a:r>
            <a:r>
              <a:rPr lang="en-US" sz="2400" b="1" i="1" dirty="0" err="1">
                <a:solidFill>
                  <a:schemeClr val="accent1">
                    <a:lumMod val="50000"/>
                  </a:schemeClr>
                </a:solidFill>
              </a:rPr>
              <a:t>địa</a:t>
            </a:r>
            <a:r>
              <a:rPr lang="en-US" sz="2400" b="1" i="1" dirty="0">
                <a:solidFill>
                  <a:schemeClr val="accent1">
                    <a:lumMod val="50000"/>
                  </a:schemeClr>
                </a:solidFill>
              </a:rPr>
              <a:t> </a:t>
            </a:r>
            <a:r>
              <a:rPr lang="en-US" sz="2400" b="1" i="1" dirty="0" err="1">
                <a:solidFill>
                  <a:schemeClr val="accent1">
                    <a:lumMod val="50000"/>
                  </a:schemeClr>
                </a:solidFill>
              </a:rPr>
              <a:t>bàn</a:t>
            </a:r>
            <a:r>
              <a:rPr lang="en-US" sz="2400" b="1" i="1" dirty="0">
                <a:solidFill>
                  <a:schemeClr val="accent1">
                    <a:lumMod val="50000"/>
                  </a:schemeClr>
                </a:solidFill>
              </a:rPr>
              <a:t> </a:t>
            </a:r>
            <a:r>
              <a:rPr lang="en-US" sz="2400" b="1" i="1" dirty="0" err="1">
                <a:solidFill>
                  <a:schemeClr val="accent1">
                    <a:lumMod val="50000"/>
                  </a:schemeClr>
                </a:solidFill>
              </a:rPr>
              <a:t>thành</a:t>
            </a:r>
            <a:r>
              <a:rPr lang="en-US" sz="2400" b="1" i="1" dirty="0">
                <a:solidFill>
                  <a:schemeClr val="accent1">
                    <a:lumMod val="50000"/>
                  </a:schemeClr>
                </a:solidFill>
              </a:rPr>
              <a:t> </a:t>
            </a:r>
            <a:r>
              <a:rPr lang="en-US" sz="2400" b="1" i="1" dirty="0" err="1">
                <a:solidFill>
                  <a:schemeClr val="accent1">
                    <a:lumMod val="50000"/>
                  </a:schemeClr>
                </a:solidFill>
              </a:rPr>
              <a:t>phố</a:t>
            </a:r>
            <a:r>
              <a:rPr lang="en-US" sz="2400" b="1" i="1" dirty="0">
                <a:solidFill>
                  <a:schemeClr val="accent1">
                    <a:lumMod val="50000"/>
                  </a:schemeClr>
                </a:solidFill>
              </a:rPr>
              <a:t> </a:t>
            </a:r>
            <a:br>
              <a:rPr lang="en-US" sz="2400" b="1" i="1" dirty="0">
                <a:solidFill>
                  <a:schemeClr val="accent1">
                    <a:lumMod val="50000"/>
                  </a:schemeClr>
                </a:solidFill>
              </a:rPr>
            </a:br>
            <a:r>
              <a:rPr lang="en-US" sz="2400" b="1" i="1" dirty="0" err="1">
                <a:solidFill>
                  <a:schemeClr val="accent1">
                    <a:lumMod val="50000"/>
                  </a:schemeClr>
                </a:solidFill>
              </a:rPr>
              <a:t>không</a:t>
            </a:r>
            <a:r>
              <a:rPr lang="en-US" sz="2400" b="1" i="1" dirty="0">
                <a:solidFill>
                  <a:schemeClr val="accent1">
                    <a:lumMod val="50000"/>
                  </a:schemeClr>
                </a:solidFill>
              </a:rPr>
              <a:t> </a:t>
            </a:r>
            <a:r>
              <a:rPr lang="en-US" sz="2400" b="1" i="1" dirty="0" err="1">
                <a:solidFill>
                  <a:schemeClr val="accent1">
                    <a:lumMod val="50000"/>
                  </a:schemeClr>
                </a:solidFill>
              </a:rPr>
              <a:t>đề</a:t>
            </a:r>
            <a:r>
              <a:rPr lang="en-US" sz="2400" b="1" i="1" dirty="0">
                <a:solidFill>
                  <a:schemeClr val="accent1">
                    <a:lumMod val="50000"/>
                  </a:schemeClr>
                </a:solidFill>
              </a:rPr>
              <a:t> </a:t>
            </a:r>
            <a:r>
              <a:rPr lang="en-US" sz="2400" b="1" i="1" dirty="0" err="1">
                <a:solidFill>
                  <a:schemeClr val="accent1">
                    <a:lumMod val="50000"/>
                  </a:schemeClr>
                </a:solidFill>
              </a:rPr>
              <a:t>nghị</a:t>
            </a:r>
            <a:r>
              <a:rPr lang="en-US" sz="2400" b="1" i="1" dirty="0">
                <a:solidFill>
                  <a:schemeClr val="accent1">
                    <a:lumMod val="50000"/>
                  </a:schemeClr>
                </a:solidFill>
              </a:rPr>
              <a:t> </a:t>
            </a:r>
            <a:r>
              <a:rPr lang="en-US" sz="2400" b="1" i="1" dirty="0" err="1">
                <a:solidFill>
                  <a:schemeClr val="accent1">
                    <a:lumMod val="50000"/>
                  </a:schemeClr>
                </a:solidFill>
              </a:rPr>
              <a:t>Cờ</a:t>
            </a:r>
            <a:r>
              <a:rPr lang="en-US" sz="2400" b="1" i="1" dirty="0">
                <a:solidFill>
                  <a:schemeClr val="accent1">
                    <a:lumMod val="50000"/>
                  </a:schemeClr>
                </a:solidFill>
              </a:rPr>
              <a:t> </a:t>
            </a:r>
            <a:r>
              <a:rPr lang="en-US" sz="2400" b="1" i="1" dirty="0" err="1">
                <a:solidFill>
                  <a:schemeClr val="accent1">
                    <a:lumMod val="50000"/>
                  </a:schemeClr>
                </a:solidFill>
              </a:rPr>
              <a:t>Thi</a:t>
            </a:r>
            <a:r>
              <a:rPr lang="en-US" sz="2400" b="1" i="1" dirty="0">
                <a:solidFill>
                  <a:schemeClr val="accent1">
                    <a:lumMod val="50000"/>
                  </a:schemeClr>
                </a:solidFill>
              </a:rPr>
              <a:t> </a:t>
            </a:r>
            <a:r>
              <a:rPr lang="en-US" sz="2400" b="1" i="1" dirty="0" err="1">
                <a:solidFill>
                  <a:schemeClr val="accent1">
                    <a:lumMod val="50000"/>
                  </a:schemeClr>
                </a:solidFill>
              </a:rPr>
              <a:t>đua</a:t>
            </a:r>
            <a:r>
              <a:rPr lang="en-US" sz="2400" b="1" i="1" dirty="0">
                <a:solidFill>
                  <a:schemeClr val="accent1">
                    <a:lumMod val="50000"/>
                  </a:schemeClr>
                </a:solidFill>
              </a:rPr>
              <a:t> </a:t>
            </a:r>
            <a:br>
              <a:rPr lang="en-US" sz="2400" b="1" i="1" dirty="0">
                <a:solidFill>
                  <a:schemeClr val="accent1">
                    <a:lumMod val="50000"/>
                  </a:schemeClr>
                </a:solidFill>
              </a:rPr>
            </a:br>
            <a:r>
              <a:rPr lang="en-US" sz="2400" b="1" i="1" dirty="0" err="1">
                <a:solidFill>
                  <a:schemeClr val="accent1">
                    <a:lumMod val="50000"/>
                  </a:schemeClr>
                </a:solidFill>
              </a:rPr>
              <a:t>của</a:t>
            </a:r>
            <a:r>
              <a:rPr lang="en-US" sz="2400" b="1" i="1" dirty="0">
                <a:solidFill>
                  <a:schemeClr val="accent1">
                    <a:lumMod val="50000"/>
                  </a:schemeClr>
                </a:solidFill>
              </a:rPr>
              <a:t> </a:t>
            </a:r>
            <a:r>
              <a:rPr lang="en-US" sz="2400" b="1" i="1" dirty="0" err="1">
                <a:solidFill>
                  <a:schemeClr val="accent1">
                    <a:lumMod val="50000"/>
                  </a:schemeClr>
                </a:solidFill>
              </a:rPr>
              <a:t>Chính</a:t>
            </a:r>
            <a:r>
              <a:rPr lang="en-US" sz="2400" b="1" i="1" dirty="0">
                <a:solidFill>
                  <a:schemeClr val="accent1">
                    <a:lumMod val="50000"/>
                  </a:schemeClr>
                </a:solidFill>
              </a:rPr>
              <a:t> </a:t>
            </a:r>
            <a:r>
              <a:rPr lang="en-US" sz="2400" b="1" i="1" dirty="0" err="1">
                <a:solidFill>
                  <a:schemeClr val="accent1">
                    <a:lumMod val="50000"/>
                  </a:schemeClr>
                </a:solidFill>
              </a:rPr>
              <a:t>phủ</a:t>
            </a:r>
            <a:r>
              <a:rPr lang="en-US" sz="2400" b="1" i="1" dirty="0">
                <a:solidFill>
                  <a:schemeClr val="accent1">
                    <a:lumMod val="50000"/>
                  </a:schemeClr>
                </a:solidFill>
              </a:rPr>
              <a:t>)</a:t>
            </a:r>
            <a:r>
              <a:rPr lang="en-US" sz="2400" dirty="0">
                <a:solidFill>
                  <a:schemeClr val="accent1">
                    <a:lumMod val="50000"/>
                  </a:schemeClr>
                </a:solidFill>
              </a:rPr>
              <a:t>;</a:t>
            </a:r>
            <a:endParaRPr lang="vi-VN" sz="2400" b="1" i="1" dirty="0">
              <a:solidFill>
                <a:schemeClr val="accent1">
                  <a:lumMod val="50000"/>
                </a:schemeClr>
              </a:solidFill>
              <a:latin typeface="Times New Roman" pitchFamily="18" charset="0"/>
              <a:cs typeface="Times New Roman" pitchFamily="18" charset="0"/>
            </a:endParaRPr>
          </a:p>
        </p:txBody>
      </p:sp>
      <p:sp>
        <p:nvSpPr>
          <p:cNvPr id="6" name="Rounded Rectangle 5"/>
          <p:cNvSpPr/>
          <p:nvPr/>
        </p:nvSpPr>
        <p:spPr bwMode="auto">
          <a:xfrm>
            <a:off x="4876800" y="2438400"/>
            <a:ext cx="4267200" cy="4038600"/>
          </a:xfrm>
          <a:prstGeom prst="roundRect">
            <a:avLst/>
          </a:prstGeom>
          <a:ln>
            <a:solidFill>
              <a:srgbClr val="000099"/>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vi-VN" sz="2400" b="1" i="1" dirty="0">
                <a:solidFill>
                  <a:schemeClr val="tx1"/>
                </a:solidFill>
                <a:latin typeface="Times New Roman" pitchFamily="18" charset="0"/>
                <a:cs typeface="Times New Roman" pitchFamily="18" charset="0"/>
              </a:rPr>
              <a:t>Việc đề nghị xét tặng Cờ thi đua</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của Chính phủ, do Hội đồng </a:t>
            </a:r>
            <a:endParaRPr lang="en-US" sz="2400" b="1" i="1" dirty="0">
              <a:solidFill>
                <a:schemeClr val="tx1"/>
              </a:solidFill>
              <a:latin typeface="Times New Roman" pitchFamily="18" charset="0"/>
              <a:cs typeface="Times New Roman" pitchFamily="18" charset="0"/>
            </a:endParaRPr>
          </a:p>
          <a:p>
            <a:pPr algn="ctr">
              <a:defRPr/>
            </a:pPr>
            <a:r>
              <a:rPr lang="vi-VN" sz="2400" b="1" i="1" dirty="0">
                <a:solidFill>
                  <a:schemeClr val="tx1"/>
                </a:solidFill>
                <a:latin typeface="Times New Roman" pitchFamily="18" charset="0"/>
                <a:cs typeface="Times New Roman" pitchFamily="18" charset="0"/>
              </a:rPr>
              <a:t>TĐKT thành phố xem xét và </a:t>
            </a:r>
            <a:endParaRPr lang="en-US" sz="2400" b="1" i="1" dirty="0">
              <a:solidFill>
                <a:schemeClr val="tx1"/>
              </a:solidFill>
              <a:latin typeface="Times New Roman" pitchFamily="18" charset="0"/>
              <a:cs typeface="Times New Roman" pitchFamily="18" charset="0"/>
            </a:endParaRPr>
          </a:p>
          <a:p>
            <a:pPr algn="ctr">
              <a:defRPr/>
            </a:pPr>
            <a:r>
              <a:rPr lang="vi-VN" sz="2400" b="1" i="1" dirty="0">
                <a:solidFill>
                  <a:schemeClr val="tx1"/>
                </a:solidFill>
                <a:latin typeface="Times New Roman" pitchFamily="18" charset="0"/>
                <a:cs typeface="Times New Roman" pitchFamily="18" charset="0"/>
              </a:rPr>
              <a:t>lựa chọn</a:t>
            </a:r>
            <a:r>
              <a:rPr lang="en-US" sz="2400" b="1" i="1" dirty="0">
                <a:solidFill>
                  <a:schemeClr val="tx1"/>
                </a:solidFill>
                <a:latin typeface="Times New Roman" pitchFamily="18" charset="0"/>
                <a:cs typeface="Times New Roman" pitchFamily="18" charset="0"/>
              </a:rPr>
              <a:t> </a:t>
            </a:r>
            <a:r>
              <a:rPr lang="vi-VN" sz="2400" b="1" i="1" dirty="0">
                <a:solidFill>
                  <a:schemeClr val="tx1"/>
                </a:solidFill>
                <a:latin typeface="Times New Roman" pitchFamily="18" charset="0"/>
                <a:cs typeface="Times New Roman" pitchFamily="18" charset="0"/>
              </a:rPr>
              <a:t>trong số các đơn vị </a:t>
            </a:r>
            <a:endParaRPr lang="en-US" sz="2400" b="1" i="1" dirty="0">
              <a:solidFill>
                <a:schemeClr val="tx1"/>
              </a:solidFill>
              <a:latin typeface="Times New Roman" pitchFamily="18" charset="0"/>
              <a:cs typeface="Times New Roman" pitchFamily="18" charset="0"/>
            </a:endParaRPr>
          </a:p>
          <a:p>
            <a:pPr algn="ctr">
              <a:defRPr/>
            </a:pPr>
            <a:r>
              <a:rPr lang="vi-VN" sz="2400" b="1" i="1" dirty="0">
                <a:solidFill>
                  <a:schemeClr val="tx1"/>
                </a:solidFill>
                <a:latin typeface="Times New Roman" pitchFamily="18" charset="0"/>
                <a:cs typeface="Times New Roman" pitchFamily="18" charset="0"/>
              </a:rPr>
              <a:t>đủ điều kiện, tiêu chuẩn Cờ Thi</a:t>
            </a:r>
            <a:endParaRPr lang="en-US" sz="2400" b="1" i="1" dirty="0">
              <a:solidFill>
                <a:schemeClr val="tx1"/>
              </a:solidFill>
              <a:latin typeface="Times New Roman" pitchFamily="18" charset="0"/>
              <a:cs typeface="Times New Roman" pitchFamily="18" charset="0"/>
            </a:endParaRPr>
          </a:p>
          <a:p>
            <a:pPr algn="ctr">
              <a:defRPr/>
            </a:pPr>
            <a:r>
              <a:rPr lang="vi-VN" sz="2400" b="1" i="1" dirty="0">
                <a:solidFill>
                  <a:schemeClr val="tx1"/>
                </a:solidFill>
                <a:latin typeface="Times New Roman" pitchFamily="18" charset="0"/>
                <a:cs typeface="Times New Roman" pitchFamily="18" charset="0"/>
              </a:rPr>
              <a:t> đua thành phố và có đăng ký </a:t>
            </a:r>
            <a:r>
              <a:rPr lang="en-US" sz="2400" b="1" i="1" dirty="0">
                <a:solidFill>
                  <a:schemeClr val="tx1"/>
                </a:solidFill>
                <a:latin typeface="Times New Roman" pitchFamily="18" charset="0"/>
                <a:cs typeface="Times New Roman" pitchFamily="18" charset="0"/>
              </a:rPr>
              <a:t/>
            </a:r>
            <a:br>
              <a:rPr lang="en-US" sz="2400" b="1" i="1" dirty="0">
                <a:solidFill>
                  <a:schemeClr val="tx1"/>
                </a:solidFill>
                <a:latin typeface="Times New Roman" pitchFamily="18" charset="0"/>
                <a:cs typeface="Times New Roman" pitchFamily="18" charset="0"/>
              </a:rPr>
            </a:br>
            <a:r>
              <a:rPr lang="vi-VN" sz="2400" b="1" i="1" dirty="0">
                <a:solidFill>
                  <a:schemeClr val="tx1"/>
                </a:solidFill>
                <a:latin typeface="Times New Roman" pitchFamily="18" charset="0"/>
                <a:cs typeface="Times New Roman" pitchFamily="18" charset="0"/>
              </a:rPr>
              <a:t>Cờ thi đua của Chính phủ</a:t>
            </a:r>
          </a:p>
        </p:txBody>
      </p:sp>
      <p:cxnSp>
        <p:nvCxnSpPr>
          <p:cNvPr id="8" name="Straight Connector 7"/>
          <p:cNvCxnSpPr>
            <a:stCxn id="4" idx="2"/>
            <a:endCxn id="5" idx="0"/>
          </p:cNvCxnSpPr>
          <p:nvPr/>
        </p:nvCxnSpPr>
        <p:spPr bwMode="auto">
          <a:xfrm flipH="1">
            <a:off x="2362200" y="1371600"/>
            <a:ext cx="2362200" cy="990600"/>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a:extLst/>
        </p:spPr>
      </p:cxnSp>
      <p:cxnSp>
        <p:nvCxnSpPr>
          <p:cNvPr id="10" name="Straight Connector 9"/>
          <p:cNvCxnSpPr>
            <a:stCxn id="4" idx="2"/>
            <a:endCxn id="6" idx="0"/>
          </p:cNvCxnSpPr>
          <p:nvPr/>
        </p:nvCxnSpPr>
        <p:spPr bwMode="auto">
          <a:xfrm>
            <a:off x="4724400" y="1371600"/>
            <a:ext cx="2286000" cy="1066800"/>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a:extLst/>
        </p:spPr>
      </p:cxnSp>
    </p:spTree>
    <p:extLst>
      <p:ext uri="{BB962C8B-B14F-4D97-AF65-F5344CB8AC3E}">
        <p14:creationId xmlns:p14="http://schemas.microsoft.com/office/powerpoint/2010/main" val="10069068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p:txBody>
      </p:sp>
      <p:pic>
        <p:nvPicPr>
          <p:cNvPr id="28675"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78763" y="4745038"/>
            <a:ext cx="12652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745038"/>
            <a:ext cx="990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495925"/>
            <a:ext cx="12430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5867400"/>
            <a:ext cx="904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6197600"/>
            <a:ext cx="6238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08525"/>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2600" y="4795838"/>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5495925"/>
            <a:ext cx="9255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5638800"/>
            <a:ext cx="9255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5889625"/>
            <a:ext cx="903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http://ppt.wz51z.com/EC3/CD10/animations/nature/flowers/tulips_pink_hc.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413" y="6224588"/>
            <a:ext cx="6238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Content Placeholder 2"/>
          <p:cNvSpPr>
            <a:spLocks noGrp="1"/>
          </p:cNvSpPr>
          <p:nvPr>
            <p:ph idx="1"/>
          </p:nvPr>
        </p:nvSpPr>
        <p:spPr>
          <a:xfrm>
            <a:off x="228600" y="304800"/>
            <a:ext cx="8686800" cy="6248400"/>
          </a:xfrm>
        </p:spPr>
        <p:txBody>
          <a:bodyPr/>
          <a:lstStyle/>
          <a:p>
            <a:pPr marL="0" indent="0" algn="ctr">
              <a:spcBef>
                <a:spcPts val="1200"/>
              </a:spcBef>
              <a:buFontTx/>
              <a:buNone/>
            </a:pPr>
            <a:endParaRPr lang="en-US" altLang="en-US" sz="100" b="1" smtClean="0">
              <a:solidFill>
                <a:srgbClr val="290BDF"/>
              </a:solidFill>
            </a:endParaRPr>
          </a:p>
          <a:p>
            <a:pPr marL="0" indent="0" algn="ctr">
              <a:spcBef>
                <a:spcPts val="1200"/>
              </a:spcBef>
              <a:buFontTx/>
              <a:buNone/>
            </a:pPr>
            <a:r>
              <a:rPr lang="en-US" altLang="en-US" sz="2800" b="1" smtClean="0">
                <a:solidFill>
                  <a:srgbClr val="290BDF"/>
                </a:solidFill>
              </a:rPr>
              <a:t>PHẦN THỨ TƯ</a:t>
            </a:r>
          </a:p>
          <a:p>
            <a:pPr marL="0" indent="0" algn="ctr">
              <a:lnSpc>
                <a:spcPct val="120000"/>
              </a:lnSpc>
              <a:spcBef>
                <a:spcPts val="2400"/>
              </a:spcBef>
              <a:buFontTx/>
              <a:buNone/>
            </a:pPr>
            <a:r>
              <a:rPr lang="en-US" altLang="en-US" sz="2600" b="1" smtClean="0">
                <a:solidFill>
                  <a:srgbClr val="FF0000"/>
                </a:solidFill>
              </a:rPr>
              <a:t>MỘT SỐ NỘI DUNG TRIỂN KHAI, THỰC HIỆN ĐỀ ÁN TỔ CHỨC PHONG TRÀO THI ĐUA SÁNG TẠO VÀ </a:t>
            </a:r>
            <a:br>
              <a:rPr lang="en-US" altLang="en-US" sz="2600" b="1" smtClean="0">
                <a:solidFill>
                  <a:srgbClr val="FF0000"/>
                </a:solidFill>
              </a:rPr>
            </a:br>
            <a:r>
              <a:rPr lang="en-US" altLang="en-US" sz="2600" b="1" smtClean="0">
                <a:solidFill>
                  <a:srgbClr val="FF0000"/>
                </a:solidFill>
              </a:rPr>
              <a:t>CÁC GIẢI THƯỞNG SÁNG TẠO TP.HCM </a:t>
            </a:r>
            <a:br>
              <a:rPr lang="en-US" altLang="en-US" sz="2600" b="1" smtClean="0">
                <a:solidFill>
                  <a:srgbClr val="FF0000"/>
                </a:solidFill>
              </a:rPr>
            </a:br>
            <a:r>
              <a:rPr lang="en-US" altLang="en-US" sz="2600" b="1" smtClean="0">
                <a:solidFill>
                  <a:srgbClr val="FF0000"/>
                </a:solidFill>
              </a:rPr>
              <a:t>GIAI ĐOẠN 2021 - 2030</a:t>
            </a:r>
          </a:p>
          <a:p>
            <a:pPr marL="0" indent="0" algn="ctr">
              <a:lnSpc>
                <a:spcPct val="120000"/>
              </a:lnSpc>
              <a:buFontTx/>
              <a:buNone/>
            </a:pPr>
            <a:endParaRPr lang="en-US" altLang="en-US" sz="2000" b="1" smtClean="0">
              <a:solidFill>
                <a:srgbClr val="FFFF00"/>
              </a:solidFill>
            </a:endParaRPr>
          </a:p>
          <a:p>
            <a:pPr marL="0" indent="0" algn="ctr">
              <a:lnSpc>
                <a:spcPct val="120000"/>
              </a:lnSpc>
              <a:buFontTx/>
              <a:buNone/>
            </a:pPr>
            <a:r>
              <a:rPr lang="en-US" altLang="en-US" sz="2400" b="1" smtClean="0">
                <a:solidFill>
                  <a:srgbClr val="290BDF"/>
                </a:solidFill>
              </a:rPr>
              <a:t>(QĐ số 1578/QĐ-UBND ngày 10/5/2021 của UBNDTP, </a:t>
            </a:r>
          </a:p>
          <a:p>
            <a:pPr marL="0" indent="0" algn="ctr">
              <a:lnSpc>
                <a:spcPct val="120000"/>
              </a:lnSpc>
              <a:buFontTx/>
              <a:buNone/>
            </a:pPr>
            <a:r>
              <a:rPr lang="en-US" altLang="en-US" sz="2400" b="1" smtClean="0">
                <a:solidFill>
                  <a:srgbClr val="290BDF"/>
                </a:solidFill>
              </a:rPr>
              <a:t>KH số 2201/KH-UBND ngày 01/7/2021 của UBNDTP</a:t>
            </a:r>
          </a:p>
          <a:p>
            <a:pPr marL="0" indent="0" algn="ctr">
              <a:lnSpc>
                <a:spcPct val="120000"/>
              </a:lnSpc>
              <a:buFontTx/>
              <a:buNone/>
            </a:pPr>
            <a:r>
              <a:rPr lang="en-US" altLang="en-US" sz="2400" b="1" smtClean="0">
                <a:solidFill>
                  <a:srgbClr val="290BDF"/>
                </a:solidFill>
              </a:rPr>
              <a:t>HD số 1305/HD-UBND ngày 29/4/2022 của UBNDTP)</a:t>
            </a:r>
          </a:p>
        </p:txBody>
      </p:sp>
    </p:spTree>
    <p:extLst>
      <p:ext uri="{BB962C8B-B14F-4D97-AF65-F5344CB8AC3E}">
        <p14:creationId xmlns:p14="http://schemas.microsoft.com/office/powerpoint/2010/main" val="2847858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850"/>
            <a:ext cx="9144000" cy="692785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6" name="Rounded Rectangle 5"/>
          <p:cNvSpPr/>
          <p:nvPr/>
        </p:nvSpPr>
        <p:spPr>
          <a:xfrm>
            <a:off x="603250" y="304800"/>
            <a:ext cx="8083550" cy="2819400"/>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a:lnSpc>
                <a:spcPts val="3500"/>
              </a:lnSpc>
              <a:spcBef>
                <a:spcPts val="0"/>
              </a:spcBef>
              <a:buFont typeface="Wingdings 2" pitchFamily="18" charset="2"/>
              <a:buNone/>
              <a:defRPr/>
            </a:pPr>
            <a:r>
              <a:rPr lang="vi-VN" sz="2800" b="1" spc="-30" dirty="0">
                <a:solidFill>
                  <a:schemeClr val="tx1"/>
                </a:solidFill>
                <a:latin typeface="Times New Roman" pitchFamily="18" charset="0"/>
                <a:cs typeface="Times New Roman" pitchFamily="18" charset="0"/>
              </a:rPr>
              <a:t>Đề án tổ chức</a:t>
            </a:r>
            <a:r>
              <a:rPr lang="vi-VN" sz="2800" b="1" dirty="0">
                <a:solidFill>
                  <a:schemeClr val="tx1"/>
                </a:solidFill>
                <a:latin typeface="Times New Roman" pitchFamily="18" charset="0"/>
                <a:cs typeface="Times New Roman" pitchFamily="18" charset="0"/>
              </a:rPr>
              <a:t> Phong trào thi đua sáng tạo và các giải thưởng sáng tạo Thành phố Hồ Chí Minh </a:t>
            </a:r>
            <a:r>
              <a:rPr lang="en-US" sz="2800" b="1" dirty="0">
                <a:solidFill>
                  <a:schemeClr val="tx1"/>
                </a:solidFill>
                <a:latin typeface="Times New Roman" pitchFamily="18" charset="0"/>
                <a:cs typeface="Times New Roman" pitchFamily="18" charset="0"/>
              </a:rPr>
              <a:t/>
            </a:r>
            <a:br>
              <a:rPr lang="en-US" sz="2800" b="1" dirty="0">
                <a:solidFill>
                  <a:schemeClr val="tx1"/>
                </a:solidFill>
                <a:latin typeface="Times New Roman" pitchFamily="18" charset="0"/>
                <a:cs typeface="Times New Roman" pitchFamily="18" charset="0"/>
              </a:rPr>
            </a:br>
            <a:r>
              <a:rPr lang="vi-VN" sz="2800" b="1" dirty="0">
                <a:solidFill>
                  <a:schemeClr val="tx1"/>
                </a:solidFill>
                <a:latin typeface="Times New Roman" pitchFamily="18" charset="0"/>
                <a:cs typeface="Times New Roman" pitchFamily="18" charset="0"/>
              </a:rPr>
              <a:t>giai đoạn 2020 </a:t>
            </a:r>
            <a:r>
              <a:rPr lang="en-US" sz="2800" b="1" dirty="0">
                <a:solidFill>
                  <a:schemeClr val="tx1"/>
                </a:solidFill>
                <a:latin typeface="Times New Roman" pitchFamily="18" charset="0"/>
                <a:cs typeface="Times New Roman" pitchFamily="18" charset="0"/>
              </a:rPr>
              <a:t>-</a:t>
            </a:r>
            <a:r>
              <a:rPr lang="vi-VN" sz="2800" b="1" dirty="0">
                <a:solidFill>
                  <a:schemeClr val="tx1"/>
                </a:solidFill>
                <a:latin typeface="Times New Roman" pitchFamily="18" charset="0"/>
                <a:cs typeface="Times New Roman" pitchFamily="18" charset="0"/>
              </a:rPr>
              <a:t> </a:t>
            </a:r>
            <a:r>
              <a:rPr lang="vi-VN" sz="2800" b="1" spc="-30" dirty="0">
                <a:solidFill>
                  <a:schemeClr val="tx1"/>
                </a:solidFill>
                <a:latin typeface="Times New Roman" pitchFamily="18" charset="0"/>
                <a:cs typeface="Times New Roman" pitchFamily="18" charset="0"/>
              </a:rPr>
              <a:t>2030</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là</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một</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trong</a:t>
            </a:r>
            <a:r>
              <a:rPr lang="en-US" sz="2800" b="1" spc="-30" dirty="0">
                <a:solidFill>
                  <a:schemeClr val="tx1"/>
                </a:solidFill>
                <a:latin typeface="Times New Roman" pitchFamily="18" charset="0"/>
                <a:cs typeface="Times New Roman" pitchFamily="18" charset="0"/>
              </a:rPr>
              <a:t> 51 </a:t>
            </a:r>
            <a:r>
              <a:rPr lang="en-US" sz="2800" b="1" spc="-30" dirty="0" err="1">
                <a:solidFill>
                  <a:schemeClr val="tx1"/>
                </a:solidFill>
                <a:latin typeface="Times New Roman" pitchFamily="18" charset="0"/>
                <a:cs typeface="Times New Roman" pitchFamily="18" charset="0"/>
              </a:rPr>
              <a:t>Đề</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án</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của</a:t>
            </a:r>
            <a:r>
              <a:rPr lang="en-US" sz="2800" b="1" spc="-30" dirty="0">
                <a:solidFill>
                  <a:schemeClr val="tx1"/>
                </a:solidFill>
                <a:latin typeface="Times New Roman" pitchFamily="18" charset="0"/>
                <a:cs typeface="Times New Roman" pitchFamily="18" charset="0"/>
              </a:rPr>
              <a:t> </a:t>
            </a:r>
            <a:r>
              <a:rPr lang="en-US" sz="2800" b="1" spc="-30" dirty="0">
                <a:solidFill>
                  <a:schemeClr val="tx1"/>
                </a:solidFill>
                <a:latin typeface="Times New Roman" pitchFamily="18" charset="0"/>
                <a:cs typeface="Times New Roman" pitchFamily="18" charset="0"/>
              </a:rPr>
              <a:t/>
            </a:r>
            <a:br>
              <a:rPr lang="en-US" sz="2800" b="1" spc="-30" dirty="0">
                <a:solidFill>
                  <a:schemeClr val="tx1"/>
                </a:solidFill>
                <a:latin typeface="Times New Roman" pitchFamily="18" charset="0"/>
                <a:cs typeface="Times New Roman" pitchFamily="18" charset="0"/>
              </a:rPr>
            </a:br>
            <a:r>
              <a:rPr lang="en-US" sz="2800" b="1" spc="-30" dirty="0">
                <a:solidFill>
                  <a:schemeClr val="tx1"/>
                </a:solidFill>
                <a:latin typeface="Times New Roman" pitchFamily="18" charset="0"/>
                <a:cs typeface="Times New Roman" pitchFamily="18" charset="0"/>
              </a:rPr>
              <a:t>03 </a:t>
            </a:r>
            <a:r>
              <a:rPr lang="en-US" sz="2800" b="1" spc="-30" dirty="0" err="1">
                <a:solidFill>
                  <a:schemeClr val="tx1"/>
                </a:solidFill>
                <a:latin typeface="Times New Roman" pitchFamily="18" charset="0"/>
                <a:cs typeface="Times New Roman" pitchFamily="18" charset="0"/>
              </a:rPr>
              <a:t>chương</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trình</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đột</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phá</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và</a:t>
            </a:r>
            <a:r>
              <a:rPr lang="en-US" sz="2800" b="1" spc="-30" dirty="0">
                <a:solidFill>
                  <a:schemeClr val="tx1"/>
                </a:solidFill>
                <a:latin typeface="Times New Roman" pitchFamily="18" charset="0"/>
                <a:cs typeface="Times New Roman" pitchFamily="18" charset="0"/>
              </a:rPr>
              <a:t> 01 </a:t>
            </a:r>
            <a:r>
              <a:rPr lang="en-US" sz="2800" b="1" spc="-30" dirty="0" err="1">
                <a:solidFill>
                  <a:schemeClr val="tx1"/>
                </a:solidFill>
                <a:latin typeface="Times New Roman" pitchFamily="18" charset="0"/>
                <a:cs typeface="Times New Roman" pitchFamily="18" charset="0"/>
              </a:rPr>
              <a:t>chương</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trình</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trọng</a:t>
            </a:r>
            <a:r>
              <a:rPr lang="en-US" sz="2800" b="1" spc="-3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điểm</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thực</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hiện</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Nghị</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quyết</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Đại</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hội</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đại</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biểu</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Đảng</a:t>
            </a:r>
            <a:r>
              <a:rPr lang="en-US" sz="2800" b="1" spc="-50" dirty="0">
                <a:solidFill>
                  <a:schemeClr val="tx1"/>
                </a:solidFill>
                <a:latin typeface="Times New Roman" pitchFamily="18" charset="0"/>
                <a:cs typeface="Times New Roman" pitchFamily="18" charset="0"/>
              </a:rPr>
              <a:t> </a:t>
            </a:r>
            <a:r>
              <a:rPr lang="en-US" sz="2800" b="1" spc="-50" dirty="0" err="1">
                <a:solidFill>
                  <a:schemeClr val="tx1"/>
                </a:solidFill>
                <a:latin typeface="Times New Roman" pitchFamily="18" charset="0"/>
                <a:cs typeface="Times New Roman" pitchFamily="18" charset="0"/>
              </a:rPr>
              <a:t>bộ</a:t>
            </a:r>
            <a:r>
              <a:rPr lang="en-US" sz="2800" b="1" spc="-5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Thành</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phố</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nhiệm</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kỳ</a:t>
            </a:r>
            <a:r>
              <a:rPr lang="en-US" sz="2800" b="1" spc="-30" dirty="0">
                <a:solidFill>
                  <a:schemeClr val="tx1"/>
                </a:solidFill>
                <a:latin typeface="Times New Roman" pitchFamily="18" charset="0"/>
                <a:cs typeface="Times New Roman" pitchFamily="18" charset="0"/>
              </a:rPr>
              <a:t> XI </a:t>
            </a:r>
            <a:r>
              <a:rPr lang="en-US" sz="2800" b="1" spc="-30" dirty="0" err="1">
                <a:solidFill>
                  <a:schemeClr val="tx1"/>
                </a:solidFill>
                <a:latin typeface="Times New Roman" pitchFamily="18" charset="0"/>
                <a:cs typeface="Times New Roman" pitchFamily="18" charset="0"/>
              </a:rPr>
              <a:t>giai</a:t>
            </a:r>
            <a:r>
              <a:rPr lang="en-US" sz="2800" b="1" spc="-30" dirty="0">
                <a:solidFill>
                  <a:schemeClr val="tx1"/>
                </a:solidFill>
                <a:latin typeface="Times New Roman" pitchFamily="18" charset="0"/>
                <a:cs typeface="Times New Roman" pitchFamily="18" charset="0"/>
              </a:rPr>
              <a:t> </a:t>
            </a:r>
            <a:r>
              <a:rPr lang="en-US" sz="2800" b="1" spc="-30" dirty="0" err="1">
                <a:solidFill>
                  <a:schemeClr val="tx1"/>
                </a:solidFill>
                <a:latin typeface="Times New Roman" pitchFamily="18" charset="0"/>
                <a:cs typeface="Times New Roman" pitchFamily="18" charset="0"/>
              </a:rPr>
              <a:t>đoạn</a:t>
            </a:r>
            <a:r>
              <a:rPr lang="en-US" sz="2800" b="1" spc="-30" dirty="0">
                <a:solidFill>
                  <a:schemeClr val="tx1"/>
                </a:solidFill>
                <a:latin typeface="Times New Roman" pitchFamily="18" charset="0"/>
                <a:cs typeface="Times New Roman" pitchFamily="18" charset="0"/>
              </a:rPr>
              <a:t> 2020 - 2025</a:t>
            </a:r>
          </a:p>
        </p:txBody>
      </p:sp>
      <p:sp>
        <p:nvSpPr>
          <p:cNvPr id="7" name="Rounded Rectangle 6"/>
          <p:cNvSpPr/>
          <p:nvPr/>
        </p:nvSpPr>
        <p:spPr>
          <a:xfrm>
            <a:off x="1143000" y="3336925"/>
            <a:ext cx="7532688" cy="3233738"/>
          </a:xfrm>
          <a:prstGeom prst="roundRect">
            <a:avLst/>
          </a:prstGeom>
          <a:ln/>
        </p:spPr>
        <p:style>
          <a:lnRef idx="3">
            <a:schemeClr val="lt1"/>
          </a:lnRef>
          <a:fillRef idx="1001">
            <a:schemeClr val="lt1"/>
          </a:fillRef>
          <a:effectRef idx="1">
            <a:schemeClr val="dk1"/>
          </a:effectRef>
          <a:fontRef idx="minor">
            <a:schemeClr val="lt1"/>
          </a:fontRef>
        </p:style>
        <p:txBody>
          <a:bodyPr anchor="ctr"/>
          <a:lstStyle/>
          <a:p>
            <a:pPr algn="ctr">
              <a:lnSpc>
                <a:spcPts val="3000"/>
              </a:lnSpc>
              <a:buFont typeface="Wingdings 2" pitchFamily="18" charset="2"/>
              <a:buNone/>
              <a:defRPr/>
            </a:pPr>
            <a:endParaRPr lang="en-US" sz="2000" b="1" dirty="0">
              <a:solidFill>
                <a:schemeClr val="tx1"/>
              </a:solidFill>
              <a:latin typeface="Times New Roman" pitchFamily="18" charset="0"/>
              <a:cs typeface="Times New Roman" pitchFamily="18" charset="0"/>
            </a:endParaRPr>
          </a:p>
          <a:p>
            <a:pPr algn="ctr">
              <a:lnSpc>
                <a:spcPts val="2700"/>
              </a:lnSpc>
              <a:buFont typeface="Wingdings 2" pitchFamily="18" charset="2"/>
              <a:buNone/>
              <a:defRPr/>
            </a:pPr>
            <a:r>
              <a:rPr lang="vi-VN" sz="2200" b="1" dirty="0">
                <a:solidFill>
                  <a:schemeClr val="tx1"/>
                </a:solidFill>
                <a:latin typeface="Times New Roman" pitchFamily="18" charset="0"/>
                <a:cs typeface="Times New Roman" pitchFamily="18" charset="0"/>
              </a:rPr>
              <a:t>Kế </a:t>
            </a:r>
            <a:r>
              <a:rPr lang="vi-VN" sz="2200" b="1" dirty="0">
                <a:solidFill>
                  <a:schemeClr val="tx1"/>
                </a:solidFill>
                <a:latin typeface="Times New Roman" pitchFamily="18" charset="0"/>
                <a:cs typeface="Times New Roman" pitchFamily="18" charset="0"/>
              </a:rPr>
              <a:t>hoạch số 2201/KH-UBND ngày 01 tháng 7 năm 2021 </a:t>
            </a:r>
            <a:r>
              <a:rPr lang="en-US" sz="2200" b="1" dirty="0" err="1">
                <a:solidFill>
                  <a:schemeClr val="tx1"/>
                </a:solidFill>
                <a:latin typeface="Times New Roman" pitchFamily="18" charset="0"/>
                <a:cs typeface="Times New Roman" pitchFamily="18" charset="0"/>
              </a:rPr>
              <a:t>của</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Ủy</a:t>
            </a:r>
            <a:r>
              <a:rPr lang="en-US" sz="2200" b="1" dirty="0">
                <a:solidFill>
                  <a:schemeClr val="tx1"/>
                </a:solidFill>
                <a:latin typeface="Times New Roman" pitchFamily="18" charset="0"/>
                <a:cs typeface="Times New Roman" pitchFamily="18" charset="0"/>
              </a:rPr>
              <a:t> ban </a:t>
            </a:r>
            <a:r>
              <a:rPr lang="en-US" sz="2200" b="1" dirty="0" err="1">
                <a:solidFill>
                  <a:schemeClr val="tx1"/>
                </a:solidFill>
                <a:latin typeface="Times New Roman" pitchFamily="18" charset="0"/>
                <a:cs typeface="Times New Roman" pitchFamily="18" charset="0"/>
              </a:rPr>
              <a:t>nhân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dân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Thành</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phố</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nhằm</a:t>
            </a:r>
            <a:r>
              <a:rPr lang="en-US" sz="2200" b="1" dirty="0">
                <a:solidFill>
                  <a:schemeClr val="tx1"/>
                </a:solidFill>
                <a:latin typeface="Times New Roman" pitchFamily="18" charset="0"/>
                <a:cs typeface="Times New Roman" pitchFamily="18" charset="0"/>
              </a:rPr>
              <a:t> t</a:t>
            </a:r>
            <a:r>
              <a:rPr lang="vi-VN" sz="2200" b="1" dirty="0">
                <a:solidFill>
                  <a:schemeClr val="tx1"/>
                </a:solidFill>
                <a:latin typeface="Times New Roman" pitchFamily="18" charset="0"/>
                <a:cs typeface="Times New Roman" pitchFamily="18" charset="0"/>
              </a:rPr>
              <a:t>riển </a:t>
            </a:r>
            <a:r>
              <a:rPr lang="vi-VN" sz="2200" b="1" dirty="0">
                <a:solidFill>
                  <a:schemeClr val="tx1"/>
                </a:solidFill>
                <a:latin typeface="Times New Roman" pitchFamily="18" charset="0"/>
                <a:cs typeface="Times New Roman" pitchFamily="18" charset="0"/>
              </a:rPr>
              <a:t>khai đồng bộ và có hiệu quả các mục tiêu, nhiệm vụ, giải pháp </a:t>
            </a:r>
            <a:r>
              <a:rPr lang="vi-VN" sz="2200" b="1" dirty="0">
                <a:solidFill>
                  <a:schemeClr val="tx1"/>
                </a:solidFill>
                <a:latin typeface="Times New Roman" pitchFamily="18" charset="0"/>
                <a:cs typeface="Times New Roman" pitchFamily="18" charset="0"/>
              </a:rPr>
              <a:t>trọng </a:t>
            </a:r>
            <a:r>
              <a:rPr lang="vi-VN" sz="2200" b="1" dirty="0">
                <a:solidFill>
                  <a:schemeClr val="tx1"/>
                </a:solidFill>
                <a:latin typeface="Times New Roman" pitchFamily="18" charset="0"/>
                <a:cs typeface="Times New Roman" pitchFamily="18" charset="0"/>
              </a:rPr>
              <a:t>tâm của </a:t>
            </a:r>
            <a:r>
              <a:rPr lang="vi-VN" sz="2200" b="1" dirty="0">
                <a:solidFill>
                  <a:schemeClr val="tx1"/>
                </a:solidFill>
                <a:latin typeface="Times New Roman" pitchFamily="18" charset="0"/>
                <a:cs typeface="Times New Roman" pitchFamily="18" charset="0"/>
              </a:rPr>
              <a:t>Đề </a:t>
            </a:r>
            <a:r>
              <a:rPr lang="vi-VN" sz="2200" b="1" dirty="0">
                <a:solidFill>
                  <a:schemeClr val="tx1"/>
                </a:solidFill>
                <a:latin typeface="Times New Roman" pitchFamily="18" charset="0"/>
                <a:cs typeface="Times New Roman" pitchFamily="18" charset="0"/>
              </a:rPr>
              <a:t>án tổ chức </a:t>
            </a:r>
            <a:r>
              <a:rPr lang="vi-VN" sz="2200" b="1" dirty="0">
                <a:solidFill>
                  <a:schemeClr val="tx1"/>
                </a:solidFill>
                <a:latin typeface="Times New Roman" pitchFamily="18" charset="0"/>
                <a:cs typeface="Times New Roman" pitchFamily="18" charset="0"/>
              </a:rPr>
              <a:t>Phong </a:t>
            </a:r>
            <a:r>
              <a:rPr lang="vi-VN" sz="2200" b="1" dirty="0">
                <a:solidFill>
                  <a:schemeClr val="tx1"/>
                </a:solidFill>
                <a:latin typeface="Times New Roman" pitchFamily="18" charset="0"/>
                <a:cs typeface="Times New Roman" pitchFamily="18" charset="0"/>
              </a:rPr>
              <a:t>trào thi đua sáng tạo và các giải thưởng </a:t>
            </a:r>
            <a:r>
              <a:rPr lang="vi-VN" sz="2200" b="1" dirty="0">
                <a:solidFill>
                  <a:schemeClr val="tx1"/>
                </a:solidFill>
                <a:latin typeface="Times New Roman" pitchFamily="18" charset="0"/>
                <a:cs typeface="Times New Roman" pitchFamily="18" charset="0"/>
              </a:rPr>
              <a:t>sáng </a:t>
            </a:r>
            <a:r>
              <a:rPr lang="vi-VN" sz="2200" b="1" dirty="0">
                <a:solidFill>
                  <a:schemeClr val="tx1"/>
                </a:solidFill>
                <a:latin typeface="Times New Roman" pitchFamily="18" charset="0"/>
                <a:cs typeface="Times New Roman" pitchFamily="18" charset="0"/>
              </a:rPr>
              <a:t>tạo Thành phố </a:t>
            </a:r>
            <a:r>
              <a:rPr lang="vi-VN" sz="2200" b="1" dirty="0">
                <a:solidFill>
                  <a:schemeClr val="tx1"/>
                </a:solidFill>
                <a:latin typeface="Times New Roman" pitchFamily="18" charset="0"/>
                <a:cs typeface="Times New Roman" pitchFamily="18" charset="0"/>
              </a:rPr>
              <a:t>giai </a:t>
            </a:r>
            <a:r>
              <a:rPr lang="vi-VN" sz="2200" b="1" dirty="0">
                <a:solidFill>
                  <a:schemeClr val="tx1"/>
                </a:solidFill>
                <a:latin typeface="Times New Roman" pitchFamily="18" charset="0"/>
                <a:cs typeface="Times New Roman" pitchFamily="18" charset="0"/>
              </a:rPr>
              <a:t>đoạn 2021 - 2025 </a:t>
            </a:r>
            <a:r>
              <a:rPr lang="vi-VN" sz="2200" b="1" dirty="0">
                <a:solidFill>
                  <a:schemeClr val="tx1"/>
                </a:solidFill>
                <a:latin typeface="Times New Roman" pitchFamily="18" charset="0"/>
                <a:cs typeface="Times New Roman" pitchFamily="18" charset="0"/>
              </a:rPr>
              <a:t>trên </a:t>
            </a:r>
            <a:r>
              <a:rPr lang="vi-VN" sz="2200" b="1" dirty="0">
                <a:solidFill>
                  <a:schemeClr val="tx1"/>
                </a:solidFill>
                <a:latin typeface="Times New Roman" pitchFamily="18" charset="0"/>
                <a:cs typeface="Times New Roman" pitchFamily="18" charset="0"/>
              </a:rPr>
              <a:t>các lĩnh vực góp phần thực hiện thắng lợi các mục tiêu, nhiệm vụ và </a:t>
            </a:r>
            <a:r>
              <a:rPr lang="vi-VN" sz="2200" b="1" dirty="0">
                <a:solidFill>
                  <a:schemeClr val="tx1"/>
                </a:solidFill>
                <a:latin typeface="Times New Roman" pitchFamily="18" charset="0"/>
                <a:cs typeface="Times New Roman" pitchFamily="18" charset="0"/>
              </a:rPr>
              <a:t>chỉ </a:t>
            </a:r>
            <a:r>
              <a:rPr lang="vi-VN" sz="2200" b="1" dirty="0">
                <a:solidFill>
                  <a:schemeClr val="tx1"/>
                </a:solidFill>
                <a:latin typeface="Times New Roman" pitchFamily="18" charset="0"/>
                <a:cs typeface="Times New Roman" pitchFamily="18" charset="0"/>
              </a:rPr>
              <a:t>tiêu chủ yếu của Nghị quyết Đại hội </a:t>
            </a:r>
            <a:r>
              <a:rPr lang="en-US" sz="2200" b="1" dirty="0">
                <a:solidFill>
                  <a:schemeClr val="tx1"/>
                </a:solidFill>
                <a:latin typeface="Times New Roman" pitchFamily="18" charset="0"/>
                <a:cs typeface="Times New Roman" pitchFamily="18" charset="0"/>
              </a:rPr>
              <a:t/>
            </a:r>
            <a:br>
              <a:rPr lang="en-US" sz="2200" b="1" dirty="0">
                <a:solidFill>
                  <a:schemeClr val="tx1"/>
                </a:solidFill>
                <a:latin typeface="Times New Roman" pitchFamily="18" charset="0"/>
                <a:cs typeface="Times New Roman" pitchFamily="18" charset="0"/>
              </a:rPr>
            </a:br>
            <a:r>
              <a:rPr lang="vi-VN" sz="2200" b="1" dirty="0">
                <a:solidFill>
                  <a:schemeClr val="tx1"/>
                </a:solidFill>
                <a:latin typeface="Times New Roman" pitchFamily="18" charset="0"/>
                <a:cs typeface="Times New Roman" pitchFamily="18" charset="0"/>
              </a:rPr>
              <a:t>Đại </a:t>
            </a:r>
            <a:r>
              <a:rPr lang="vi-VN" sz="2200" b="1" dirty="0">
                <a:solidFill>
                  <a:schemeClr val="tx1"/>
                </a:solidFill>
                <a:latin typeface="Times New Roman" pitchFamily="18" charset="0"/>
                <a:cs typeface="Times New Roman" pitchFamily="18" charset="0"/>
              </a:rPr>
              <a:t>biểu Đảng bộ Thành phố Hồ Chí Minh lần thứ XI nhiệm kỳ 2021 - </a:t>
            </a:r>
            <a:r>
              <a:rPr lang="vi-VN" sz="2200" b="1" dirty="0">
                <a:solidFill>
                  <a:schemeClr val="tx1"/>
                </a:solidFill>
                <a:latin typeface="Times New Roman" pitchFamily="18" charset="0"/>
                <a:cs typeface="Times New Roman" pitchFamily="18" charset="0"/>
              </a:rPr>
              <a:t>2025</a:t>
            </a:r>
            <a:endParaRPr lang="vi-VN" sz="2200" b="1" dirty="0">
              <a:solidFill>
                <a:schemeClr val="tx1"/>
              </a:solidFill>
              <a:latin typeface="Times New Roman" pitchFamily="18" charset="0"/>
              <a:cs typeface="Times New Roman" pitchFamily="18" charset="0"/>
            </a:endParaRPr>
          </a:p>
          <a:p>
            <a:pPr algn="ctr">
              <a:buFont typeface="Wingdings 2" pitchFamily="18" charset="2"/>
              <a:buNone/>
              <a:defRPr/>
            </a:pPr>
            <a:endParaRPr lang="en-US" sz="2000" b="1" dirty="0">
              <a:solidFill>
                <a:schemeClr val="tx1"/>
              </a:solidFill>
              <a:latin typeface="Times New Roman" pitchFamily="18" charset="0"/>
              <a:cs typeface="Times New Roman" pitchFamily="18" charset="0"/>
            </a:endParaRPr>
          </a:p>
        </p:txBody>
      </p:sp>
      <p:pic>
        <p:nvPicPr>
          <p:cNvPr id="29701" name="Picture 2" descr="http://ppt.wz51z.com/EC3/CD10/animations/nature/daisies/daisies_waving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22750"/>
            <a:ext cx="1511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ttp://ppt.wz51z.com/EC3/CD10/animations/nature/daisies/daisies_waving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963" y="4914900"/>
            <a:ext cx="13160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descr="http://ppt.wz51z.com/EC3/CD10/animations/nature/daisies/daisies_waving_l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5200" y="5127625"/>
            <a:ext cx="1117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4251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66700" y="304800"/>
            <a:ext cx="8610600" cy="5657959"/>
          </a:xfrm>
          <a:prstGeom prst="rect">
            <a:avLst/>
          </a:prstGeom>
          <a:noFill/>
        </p:spPr>
        <p:txBody>
          <a:bodyPr>
            <a:spAutoFit/>
          </a:bodyPr>
          <a:lstStyle/>
          <a:p>
            <a:pPr algn="ctr" fontAlgn="auto">
              <a:lnSpc>
                <a:spcPts val="4000"/>
              </a:lnSpc>
              <a:spcBef>
                <a:spcPts val="0"/>
              </a:spcBef>
              <a:spcAft>
                <a:spcPts val="0"/>
              </a:spcAft>
              <a:defRPr/>
            </a:pPr>
            <a:r>
              <a:rPr lang="vi-VN"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PHONG TRÀO THI ĐUA SÁNG TẠO VÀ CÁC GIẢI THƯỞNG SÁNG TẠO </a:t>
            </a:r>
            <a:r>
              <a:rPr lang="en-US"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TP.HCM</a:t>
            </a:r>
            <a:endParaRPr lang="vi-VN"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1200"/>
              </a:spcBef>
              <a:spcAft>
                <a:spcPts val="0"/>
              </a:spcAft>
              <a:buFontTx/>
              <a:buChar char="-"/>
              <a:defRPr/>
            </a:pPr>
            <a:r>
              <a:rPr lang="it-IT" sz="2500" b="1" dirty="0">
                <a:solidFill>
                  <a:srgbClr val="3333FF"/>
                </a:solidFill>
                <a:latin typeface="Times New Roman" panose="02020603050405020304" pitchFamily="18" charset="0"/>
                <a:cs typeface="Times New Roman" panose="02020603050405020304" pitchFamily="18" charset="0"/>
              </a:rPr>
              <a:t>Phải </a:t>
            </a:r>
            <a:r>
              <a:rPr lang="it-IT" sz="2500" b="1" dirty="0">
                <a:solidFill>
                  <a:srgbClr val="3333FF"/>
                </a:solidFill>
                <a:latin typeface="Times New Roman" panose="02020603050405020304" pitchFamily="18" charset="0"/>
                <a:cs typeface="Times New Roman" panose="02020603050405020304" pitchFamily="18" charset="0"/>
              </a:rPr>
              <a:t>được triển </a:t>
            </a:r>
            <a:r>
              <a:rPr lang="it-IT" sz="2500" b="1" dirty="0">
                <a:solidFill>
                  <a:srgbClr val="3333FF"/>
                </a:solidFill>
                <a:latin typeface="Times New Roman" panose="02020603050405020304" pitchFamily="18" charset="0"/>
                <a:cs typeface="Times New Roman" panose="02020603050405020304" pitchFamily="18" charset="0"/>
              </a:rPr>
              <a:t>khai, truyên truyền </a:t>
            </a:r>
            <a:r>
              <a:rPr lang="it-IT" sz="2500" b="1" dirty="0">
                <a:solidFill>
                  <a:srgbClr val="3333FF"/>
                </a:solidFill>
                <a:latin typeface="Times New Roman" panose="02020603050405020304" pitchFamily="18" charset="0"/>
                <a:cs typeface="Times New Roman" panose="02020603050405020304" pitchFamily="18" charset="0"/>
              </a:rPr>
              <a:t>sâu rộng với hình thức, nội dung, tiêu chí </a:t>
            </a:r>
            <a:r>
              <a:rPr lang="it-IT" sz="2500" b="1" dirty="0">
                <a:solidFill>
                  <a:srgbClr val="3333FF"/>
                </a:solidFill>
                <a:latin typeface="Times New Roman" panose="02020603050405020304" pitchFamily="18" charset="0"/>
                <a:cs typeface="Times New Roman" panose="02020603050405020304" pitchFamily="18" charset="0"/>
              </a:rPr>
              <a:t>thi </a:t>
            </a:r>
            <a:r>
              <a:rPr lang="it-IT" sz="2500" b="1" dirty="0">
                <a:solidFill>
                  <a:srgbClr val="3333FF"/>
                </a:solidFill>
                <a:latin typeface="Times New Roman" panose="02020603050405020304" pitchFamily="18" charset="0"/>
                <a:cs typeface="Times New Roman" panose="02020603050405020304" pitchFamily="18" charset="0"/>
              </a:rPr>
              <a:t>đua thiết thực phù hợp với tình hình thực tiễn và chức năng </a:t>
            </a:r>
            <a:r>
              <a:rPr lang="it-IT" sz="2500" b="1" dirty="0">
                <a:solidFill>
                  <a:srgbClr val="3333FF"/>
                </a:solidFill>
                <a:latin typeface="Times New Roman" panose="02020603050405020304" pitchFamily="18" charset="0"/>
                <a:cs typeface="Times New Roman" panose="02020603050405020304" pitchFamily="18" charset="0"/>
              </a:rPr>
              <a:t>nhiệm </a:t>
            </a:r>
            <a:r>
              <a:rPr lang="it-IT" sz="2500" b="1" dirty="0">
                <a:solidFill>
                  <a:srgbClr val="3333FF"/>
                </a:solidFill>
                <a:latin typeface="Times New Roman" panose="02020603050405020304" pitchFamily="18" charset="0"/>
                <a:cs typeface="Times New Roman" panose="02020603050405020304" pitchFamily="18" charset="0"/>
              </a:rPr>
              <a:t>vụ của từng cơ quan, đơn vị, địa phương và doanh </a:t>
            </a:r>
            <a:r>
              <a:rPr lang="it-IT" sz="2500" b="1" dirty="0">
                <a:solidFill>
                  <a:srgbClr val="3333FF"/>
                </a:solidFill>
                <a:latin typeface="Times New Roman" panose="02020603050405020304" pitchFamily="18" charset="0"/>
                <a:cs typeface="Times New Roman" panose="02020603050405020304" pitchFamily="18" charset="0"/>
              </a:rPr>
              <a:t>nghiệp.</a:t>
            </a:r>
          </a:p>
          <a:p>
            <a:pPr marL="342900" indent="-342900" algn="just" fontAlgn="auto">
              <a:spcBef>
                <a:spcPts val="1200"/>
              </a:spcBef>
              <a:spcAft>
                <a:spcPts val="0"/>
              </a:spcAft>
              <a:buFontTx/>
              <a:buChar char="-"/>
              <a:defRPr/>
            </a:pP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Người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đứng đầu cơ quan, đơn vị thường xuyên đôn đốc, kiểm tra, báo cáo kết quả triển khai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thực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hiện và kịp thời phát hiện mô hình mới, nhân tố mới, cách làm hay trong phong trào thi đua sáng tạo và các giải thưởng sáng tạo để bồi dưỡng, nhân rộng và tôn vinh, khen thưởng các tập thể, cá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nhân</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a:t>
            </a:r>
            <a:endPar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0"/>
              </a:spcBef>
              <a:spcAft>
                <a:spcPts val="0"/>
              </a:spcAft>
              <a:buFontTx/>
              <a:buChar char="-"/>
              <a:defRPr/>
            </a:pPr>
            <a:endPar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p:txBody>
      </p:sp>
      <p:pic>
        <p:nvPicPr>
          <p:cNvPr id="30726"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5343525"/>
            <a:ext cx="14620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5356225"/>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5345113"/>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2800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313363"/>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181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8420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66700" y="304800"/>
            <a:ext cx="8610600" cy="5991384"/>
          </a:xfrm>
          <a:prstGeom prst="rect">
            <a:avLst/>
          </a:prstGeom>
          <a:noFill/>
        </p:spPr>
        <p:txBody>
          <a:bodyPr>
            <a:spAutoFit/>
          </a:bodyPr>
          <a:lstStyle/>
          <a:p>
            <a:pPr algn="ctr" fontAlgn="auto">
              <a:lnSpc>
                <a:spcPts val="4000"/>
              </a:lnSpc>
              <a:spcBef>
                <a:spcPts val="0"/>
              </a:spcBef>
              <a:spcAft>
                <a:spcPts val="0"/>
              </a:spcAft>
              <a:defRPr/>
            </a:pPr>
            <a:r>
              <a:rPr lang="vi-VN"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ĐỐI TƯỢNG</a:t>
            </a:r>
            <a:r>
              <a:rPr lang="en-US"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 THAM GIA</a:t>
            </a:r>
            <a:endParaRPr lang="vi-VN"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1200"/>
              </a:spcBef>
              <a:spcAft>
                <a:spcPts val="0"/>
              </a:spcAft>
              <a:buFontTx/>
              <a:buChar char="-"/>
              <a:defRPr/>
            </a:pP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Các tổ chức và các cá nhân trong và ngoài nước tham gia hưởng ứng phong trào thi đua sáng tạo do Ủy ban nhân dân Thành phố </a:t>
            </a: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tổ </a:t>
            </a: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chức phát động (gọi tắt là các cơ quan, đơn vị, địa phương và doanh nghiệp).</a:t>
            </a:r>
          </a:p>
          <a:p>
            <a:pPr marL="342900" indent="-342900" algn="just" fontAlgn="auto">
              <a:spcBef>
                <a:spcPts val="1200"/>
              </a:spcBef>
              <a:spcAft>
                <a:spcPts val="0"/>
              </a:spcAft>
              <a:buFontTx/>
              <a:buChar char="-"/>
              <a:defRPr/>
            </a:pP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Tổ </a:t>
            </a: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chức, cá nhân </a:t>
            </a:r>
            <a:r>
              <a:rPr lang="vi-VN"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là chủ sở hữu và đồng sở h</a:t>
            </a: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ữu các công trình nghiên cứu, giải pháp, tác phẩm, dịch vụ sáng tạo tham gia và đạt giải thưởng sáng tạo Thành </a:t>
            </a:r>
            <a:r>
              <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phố.</a:t>
            </a:r>
            <a:endParaRPr lang="vi-VN" sz="30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1200"/>
              </a:spcBef>
              <a:spcAft>
                <a:spcPts val="0"/>
              </a:spcAft>
              <a:buFontTx/>
              <a:buChar char="-"/>
              <a:defRPr/>
            </a:pPr>
            <a:endPar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0"/>
              </a:spcBef>
              <a:spcAft>
                <a:spcPts val="0"/>
              </a:spcAft>
              <a:buFontTx/>
              <a:buChar char="-"/>
              <a:defRPr/>
            </a:pPr>
            <a:endPar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p:txBody>
      </p:sp>
      <p:pic>
        <p:nvPicPr>
          <p:cNvPr id="31750"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5343525"/>
            <a:ext cx="14620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5356225"/>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5345113"/>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2800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313363"/>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181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3750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66700" y="304800"/>
            <a:ext cx="8610600" cy="4529445"/>
          </a:xfrm>
          <a:prstGeom prst="rect">
            <a:avLst/>
          </a:prstGeom>
          <a:noFill/>
        </p:spPr>
        <p:txBody>
          <a:bodyPr>
            <a:spAutoFit/>
          </a:bodyPr>
          <a:lstStyle/>
          <a:p>
            <a:pPr algn="ctr" fontAlgn="auto">
              <a:lnSpc>
                <a:spcPts val="4000"/>
              </a:lnSpc>
              <a:spcBef>
                <a:spcPts val="0"/>
              </a:spcBef>
              <a:spcAft>
                <a:spcPts val="0"/>
              </a:spcAft>
              <a:defRPr/>
            </a:pPr>
            <a:r>
              <a:rPr lang="en-US" sz="30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NỘI DUNG, NHIỆM VỤ THI ĐUA</a:t>
            </a:r>
          </a:p>
          <a:p>
            <a:pPr marL="342900" indent="-342900" algn="just" fontAlgn="auto">
              <a:spcBef>
                <a:spcPts val="2400"/>
              </a:spcBef>
              <a:spcAft>
                <a:spcPts val="0"/>
              </a:spcAft>
              <a:buFontTx/>
              <a:buChar char="-"/>
              <a:defRPr/>
            </a:pPr>
            <a:r>
              <a:rPr lang="vi-VN" sz="2500" b="1" spc="-30"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Chủ </a:t>
            </a:r>
            <a:r>
              <a:rPr lang="vi-VN" sz="2500" b="1" spc="-30"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đề </a:t>
            </a:r>
            <a:r>
              <a:rPr lang="vi-VN" sz="2500" b="1" spc="-30"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a:t>
            </a:r>
            <a:r>
              <a:rPr lang="vi-VN" sz="2500" b="1" spc="-30" dirty="0">
                <a:ln w="900" cmpd="sng">
                  <a:noFill/>
                  <a:prstDash val="solid"/>
                </a:ln>
                <a:solidFill>
                  <a:srgbClr val="FF00FF"/>
                </a:solidFill>
                <a:effectLst>
                  <a:innerShdw blurRad="101600" dist="76200" dir="5400000">
                    <a:srgbClr val="3333FF">
                      <a:alpha val="74000"/>
                    </a:srgbClr>
                  </a:innerShdw>
                </a:effectLst>
                <a:latin typeface="Times New Roman" pitchFamily="18" charset="0"/>
                <a:ea typeface="+mn-ea"/>
                <a:cs typeface="Times New Roman" pitchFamily="18" charset="0"/>
              </a:rPr>
              <a:t>“Thi đua lao động sáng tạo để xây dựng </a:t>
            </a:r>
            <a:r>
              <a:rPr lang="vi-VN" sz="2500" b="1" spc="-30" dirty="0">
                <a:ln w="900" cmpd="sng">
                  <a:noFill/>
                  <a:prstDash val="solid"/>
                </a:ln>
                <a:solidFill>
                  <a:srgbClr val="FF00FF"/>
                </a:solidFill>
                <a:effectLst>
                  <a:innerShdw blurRad="101600" dist="76200" dir="5400000">
                    <a:srgbClr val="3333FF">
                      <a:alpha val="74000"/>
                    </a:srgbClr>
                  </a:innerShdw>
                </a:effectLst>
                <a:latin typeface="Times New Roman" pitchFamily="18" charset="0"/>
                <a:ea typeface="+mn-ea"/>
                <a:cs typeface="Times New Roman" pitchFamily="18" charset="0"/>
              </a:rPr>
              <a:t>Thành </a:t>
            </a:r>
            <a:r>
              <a:rPr lang="vi-VN" sz="2500" b="1" spc="-30" dirty="0">
                <a:ln w="900" cmpd="sng">
                  <a:noFill/>
                  <a:prstDash val="solid"/>
                </a:ln>
                <a:solidFill>
                  <a:srgbClr val="FF00FF"/>
                </a:solidFill>
                <a:effectLst>
                  <a:innerShdw blurRad="101600" dist="76200" dir="5400000">
                    <a:srgbClr val="3333FF">
                      <a:alpha val="74000"/>
                    </a:srgbClr>
                  </a:innerShdw>
                </a:effectLst>
                <a:latin typeface="Times New Roman" pitchFamily="18" charset="0"/>
                <a:ea typeface="+mn-ea"/>
                <a:cs typeface="Times New Roman" pitchFamily="18" charset="0"/>
              </a:rPr>
              <a:t>phố </a:t>
            </a:r>
            <a:r>
              <a:rPr lang="vi-VN" sz="2500" b="1" dirty="0">
                <a:ln w="900" cmpd="sng">
                  <a:noFill/>
                  <a:prstDash val="solid"/>
                </a:ln>
                <a:solidFill>
                  <a:srgbClr val="FF00FF"/>
                </a:solidFill>
                <a:effectLst>
                  <a:innerShdw blurRad="101600" dist="76200" dir="5400000">
                    <a:srgbClr val="3333FF">
                      <a:alpha val="74000"/>
                    </a:srgbClr>
                  </a:innerShdw>
                </a:effectLst>
                <a:latin typeface="Times New Roman" pitchFamily="18" charset="0"/>
                <a:ea typeface="+mn-ea"/>
                <a:cs typeface="Times New Roman" pitchFamily="18" charset="0"/>
              </a:rPr>
              <a:t>Hồ Chí Minh trở thành đô thị thông minh, hiện đại”.</a:t>
            </a:r>
          </a:p>
          <a:p>
            <a:pPr marL="342900" indent="-342900" algn="just" fontAlgn="auto">
              <a:spcBef>
                <a:spcPts val="2400"/>
              </a:spcBef>
              <a:spcAft>
                <a:spcPts val="0"/>
              </a:spcAft>
              <a:buFontTx/>
              <a:buChar char="-"/>
              <a:defRPr/>
            </a:pPr>
            <a:r>
              <a:rPr lang="en-US" sz="2500" b="1" dirty="0" err="1">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Nội</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dung: 	+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Phong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trào thi đua sáng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tạo</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03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nội</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 dung</a:t>
            </a:r>
          </a:p>
          <a:p>
            <a:pPr lvl="3" algn="just" fontAlgn="auto">
              <a:spcBef>
                <a:spcPts val="1200"/>
              </a:spcBef>
              <a:spcAft>
                <a:spcPts val="0"/>
              </a:spcAft>
              <a:defRPr/>
            </a:pP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Giải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thưởng sáng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tạo</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06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nội</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rPr>
              <a:t> dung</a:t>
            </a:r>
            <a:endParaRPr lang="vi-VN"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2400"/>
              </a:spcBef>
              <a:spcAft>
                <a:spcPts val="0"/>
              </a:spcAft>
              <a:buFontTx/>
              <a:buChar char="-"/>
              <a:defRPr/>
            </a:pPr>
            <a:r>
              <a:rPr lang="en-US" sz="2500" b="1" dirty="0" err="1">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Nhiệm</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a:t>
            </a:r>
            <a:r>
              <a:rPr lang="en-US" sz="2500" b="1" dirty="0" err="1">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vụ</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rPr>
              <a:t>:  </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Phong trào thi đua sáng tạo</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 </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05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nhiệm</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vụ</a:t>
            </a:r>
            <a:endPar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endParaRPr>
          </a:p>
          <a:p>
            <a:pPr lvl="3" algn="just" fontAlgn="auto">
              <a:spcBef>
                <a:spcPts val="1200"/>
              </a:spcBef>
              <a:spcAft>
                <a:spcPts val="0"/>
              </a:spcAft>
              <a:defRPr/>
            </a:pP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	</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 + </a:t>
            </a:r>
            <a:r>
              <a:rPr lang="vi-VN"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Giải thưởng sáng tạo</a:t>
            </a:r>
            <a:r>
              <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cs typeface="Times New Roman" pitchFamily="18" charset="0"/>
              </a:rPr>
              <a:t>: </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10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nhiệm</a:t>
            </a:r>
            <a:r>
              <a:rPr lang="en-US"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 </a:t>
            </a:r>
            <a:r>
              <a:rPr lang="en-US" sz="2500" b="1" dirty="0" err="1">
                <a:ln w="900" cmpd="sng">
                  <a:noFill/>
                  <a:prstDash val="solid"/>
                </a:ln>
                <a:solidFill>
                  <a:srgbClr val="FF0000"/>
                </a:solidFill>
                <a:effectLst>
                  <a:innerShdw blurRad="101600" dist="76200" dir="5400000">
                    <a:srgbClr val="3333FF">
                      <a:alpha val="74000"/>
                    </a:srgbClr>
                  </a:innerShdw>
                </a:effectLst>
                <a:latin typeface="Times New Roman" pitchFamily="18" charset="0"/>
                <a:cs typeface="Times New Roman" pitchFamily="18" charset="0"/>
              </a:rPr>
              <a:t>vụ</a:t>
            </a:r>
            <a:endParaRPr lang="vi-VN" sz="2500" b="1" dirty="0">
              <a:ln w="900" cmpd="sng">
                <a:noFill/>
                <a:prstDash val="solid"/>
              </a:ln>
              <a:solidFill>
                <a:srgbClr val="FF0000"/>
              </a:solidFill>
              <a:effectLst>
                <a:innerShdw blurRad="101600" dist="76200" dir="5400000">
                  <a:srgbClr val="3333FF">
                    <a:alpha val="74000"/>
                  </a:srgbClr>
                </a:innerShdw>
              </a:effectLst>
              <a:latin typeface="Times New Roman" pitchFamily="18" charset="0"/>
              <a:ea typeface="+mn-ea"/>
              <a:cs typeface="Times New Roman" pitchFamily="18" charset="0"/>
            </a:endParaRPr>
          </a:p>
          <a:p>
            <a:pPr marL="342900" indent="-342900" algn="just" fontAlgn="auto">
              <a:spcBef>
                <a:spcPts val="0"/>
              </a:spcBef>
              <a:spcAft>
                <a:spcPts val="0"/>
              </a:spcAft>
              <a:buFontTx/>
              <a:buChar char="-"/>
              <a:defRPr/>
            </a:pPr>
            <a:endParaRPr lang="en-US" sz="2500" b="1" dirty="0">
              <a:ln w="900" cmpd="sng">
                <a:noFill/>
                <a:prstDash val="solid"/>
              </a:ln>
              <a:solidFill>
                <a:srgbClr val="3333FF"/>
              </a:solidFill>
              <a:effectLst>
                <a:innerShdw blurRad="101600" dist="76200" dir="5400000">
                  <a:srgbClr val="3333FF">
                    <a:alpha val="74000"/>
                  </a:srgbClr>
                </a:innerShdw>
              </a:effectLst>
              <a:latin typeface="Times New Roman" pitchFamily="18" charset="0"/>
              <a:ea typeface="+mn-ea"/>
              <a:cs typeface="Times New Roman" pitchFamily="18" charset="0"/>
            </a:endParaRPr>
          </a:p>
        </p:txBody>
      </p:sp>
      <p:pic>
        <p:nvPicPr>
          <p:cNvPr id="32774"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5343525"/>
            <a:ext cx="14620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5356225"/>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5345113"/>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2800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313363"/>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57800"/>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24" descr="http://ppt.wz51z.com/EC3/CD10/animations/nature/flowers/tulips_pink_h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18125"/>
            <a:ext cx="1462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006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noChangeArrowheads="1"/>
          </p:cNvSpPr>
          <p:nvPr/>
        </p:nvSpPr>
        <p:spPr bwMode="gray">
          <a:xfrm>
            <a:off x="203200" y="2713038"/>
            <a:ext cx="4202113" cy="1560512"/>
          </a:xfrm>
          <a:prstGeom prst="roundRect">
            <a:avLst>
              <a:gd name="adj" fmla="val 9602"/>
            </a:avLst>
          </a:prstGeom>
          <a:gradFill rotWithShape="1">
            <a:gsLst>
              <a:gs pos="0">
                <a:schemeClr val="folHlink">
                  <a:gamma/>
                  <a:shade val="76078"/>
                  <a:invGamma/>
                </a:schemeClr>
              </a:gs>
              <a:gs pos="50000">
                <a:schemeClr val="folHlink"/>
              </a:gs>
              <a:gs pos="100000">
                <a:schemeClr val="folHlink">
                  <a:gamma/>
                  <a:shade val="76078"/>
                  <a:invGamma/>
                </a:schemeClr>
              </a:gs>
            </a:gsLst>
            <a:lin ang="5400000" scaled="1"/>
          </a:gradFill>
          <a:ln w="19050">
            <a:solidFill>
              <a:schemeClr val="folHlink"/>
            </a:solidFill>
            <a:round/>
            <a:headEnd/>
            <a:tailEnd/>
          </a:ln>
          <a:effectLst>
            <a:prstShdw prst="shdw17" dist="17961" dir="2700000">
              <a:schemeClr val="tx1">
                <a:alpha val="50000"/>
              </a:schemeClr>
            </a:prstShdw>
          </a:effectLst>
        </p:spPr>
        <p:txBody>
          <a:bodyPr wrap="none" anchor="ctr"/>
          <a:lstStyle/>
          <a:p>
            <a:pPr>
              <a:defRPr/>
            </a:pPr>
            <a:endParaRPr lang="en-US">
              <a:solidFill>
                <a:schemeClr val="bg2"/>
              </a:solidFill>
              <a:latin typeface="+mn-lt"/>
              <a:ea typeface="+mn-ea"/>
            </a:endParaRPr>
          </a:p>
        </p:txBody>
      </p:sp>
      <p:sp>
        <p:nvSpPr>
          <p:cNvPr id="33797" name="Rectangle 22"/>
          <p:cNvSpPr>
            <a:spLocks noChangeArrowheads="1"/>
          </p:cNvSpPr>
          <p:nvPr/>
        </p:nvSpPr>
        <p:spPr bwMode="gray">
          <a:xfrm>
            <a:off x="258763" y="2801938"/>
            <a:ext cx="4159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a:spcBef>
                <a:spcPct val="0"/>
              </a:spcBef>
              <a:buFontTx/>
              <a:buNone/>
              <a:defRPr/>
            </a:pPr>
            <a:r>
              <a:rPr lang="vi-VN" altLang="en-US" sz="1600" spc="-20" dirty="0" smtClean="0">
                <a:solidFill>
                  <a:srgbClr val="FF0000"/>
                </a:solidFill>
              </a:rPr>
              <a:t>Năm 2023:</a:t>
            </a:r>
            <a:r>
              <a:rPr lang="vi-VN" altLang="en-US" sz="1600" spc="-20" dirty="0" smtClean="0">
                <a:solidFill>
                  <a:schemeClr val="bg2"/>
                </a:solidFill>
              </a:rPr>
              <a:t> </a:t>
            </a:r>
            <a:r>
              <a:rPr lang="vi-VN" altLang="en-US" sz="1600" spc="-20" dirty="0" smtClean="0">
                <a:solidFill>
                  <a:srgbClr val="FFFF00"/>
                </a:solidFill>
              </a:rPr>
              <a:t>Tổ chức giải thưởng sáng tạo Thành phố Hồ Chí Minh lần 3 - năm 2023;</a:t>
            </a:r>
            <a:r>
              <a:rPr lang="vi-VN" altLang="en-US" sz="1600" dirty="0" smtClean="0">
                <a:solidFill>
                  <a:srgbClr val="FFFF00"/>
                </a:solidFill>
              </a:rPr>
              <a:t> sơ kết đánh giá kết quả triển khai thực hiện Đề án giai đoạn 2021 - 2025 </a:t>
            </a:r>
            <a:r>
              <a:rPr lang="en-US" altLang="en-US" sz="1600" dirty="0" smtClean="0">
                <a:solidFill>
                  <a:srgbClr val="FFFF00"/>
                </a:solidFill>
              </a:rPr>
              <a:t/>
            </a:r>
            <a:br>
              <a:rPr lang="en-US" altLang="en-US" sz="1600" dirty="0" smtClean="0">
                <a:solidFill>
                  <a:srgbClr val="FFFF00"/>
                </a:solidFill>
              </a:rPr>
            </a:br>
            <a:r>
              <a:rPr lang="vi-VN" altLang="en-US" sz="1600" dirty="0" smtClean="0">
                <a:solidFill>
                  <a:srgbClr val="FF0000"/>
                </a:solidFill>
              </a:rPr>
              <a:t>hoàn thành trong quý I năm 2023</a:t>
            </a:r>
            <a:endParaRPr lang="en-US" altLang="en-US" sz="1600" dirty="0" smtClean="0">
              <a:solidFill>
                <a:schemeClr val="bg2"/>
              </a:solidFill>
            </a:endParaRPr>
          </a:p>
        </p:txBody>
      </p:sp>
      <p:sp>
        <p:nvSpPr>
          <p:cNvPr id="7" name="AutoShape 24"/>
          <p:cNvSpPr>
            <a:spLocks noChangeArrowheads="1"/>
          </p:cNvSpPr>
          <p:nvPr/>
        </p:nvSpPr>
        <p:spPr bwMode="gray">
          <a:xfrm>
            <a:off x="234950" y="881063"/>
            <a:ext cx="4178300" cy="1574800"/>
          </a:xfrm>
          <a:prstGeom prst="roundRect">
            <a:avLst>
              <a:gd name="adj" fmla="val 9602"/>
            </a:avLst>
          </a:prstGeom>
          <a:gradFill rotWithShape="1">
            <a:gsLst>
              <a:gs pos="0">
                <a:srgbClr val="03D4A8"/>
              </a:gs>
              <a:gs pos="25000">
                <a:srgbClr val="21D6E0"/>
              </a:gs>
              <a:gs pos="75000">
                <a:srgbClr val="0087E6"/>
              </a:gs>
              <a:gs pos="100000">
                <a:srgbClr val="005CBF"/>
              </a:gs>
            </a:gsLst>
            <a:lin ang="5400000" scaled="0"/>
          </a:gradFill>
          <a:ln w="19050">
            <a:solidFill>
              <a:schemeClr val="accent1"/>
            </a:solidFill>
            <a:round/>
            <a:headEnd/>
            <a:tailEnd/>
          </a:ln>
          <a:effectLst>
            <a:prstShdw prst="shdw17" dist="17961" dir="2700000">
              <a:schemeClr val="tx1">
                <a:alpha val="50000"/>
              </a:schemeClr>
            </a:prstShdw>
          </a:effectLst>
        </p:spPr>
        <p:txBody>
          <a:bodyPr wrap="none" anchor="ctr"/>
          <a:lstStyle/>
          <a:p>
            <a:pPr>
              <a:defRPr/>
            </a:pPr>
            <a:endParaRPr lang="en-US">
              <a:solidFill>
                <a:schemeClr val="bg2"/>
              </a:solidFill>
              <a:latin typeface="+mn-lt"/>
              <a:ea typeface="+mn-ea"/>
            </a:endParaRPr>
          </a:p>
        </p:txBody>
      </p:sp>
      <p:sp>
        <p:nvSpPr>
          <p:cNvPr id="2" name="Rectangle 25"/>
          <p:cNvSpPr>
            <a:spLocks noChangeArrowheads="1"/>
          </p:cNvSpPr>
          <p:nvPr/>
        </p:nvSpPr>
        <p:spPr bwMode="gray">
          <a:xfrm>
            <a:off x="217488" y="985838"/>
            <a:ext cx="40814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FontTx/>
              <a:buNone/>
            </a:pPr>
            <a:r>
              <a:rPr lang="vi-VN" altLang="en-US" sz="3000" baseline="-25000">
                <a:solidFill>
                  <a:srgbClr val="FF0000"/>
                </a:solidFill>
              </a:rPr>
              <a:t>Năm 2021</a:t>
            </a:r>
            <a:r>
              <a:rPr lang="en-US" altLang="en-US" sz="3000" baseline="-25000">
                <a:solidFill>
                  <a:srgbClr val="FF0000"/>
                </a:solidFill>
              </a:rPr>
              <a:t>:</a:t>
            </a:r>
            <a:r>
              <a:rPr lang="en-US" altLang="en-US" sz="3000" baseline="-25000">
                <a:solidFill>
                  <a:srgbClr val="FFFF00"/>
                </a:solidFill>
              </a:rPr>
              <a:t> X</a:t>
            </a:r>
            <a:r>
              <a:rPr lang="vi-VN" altLang="en-US" sz="3000" baseline="-25000">
                <a:solidFill>
                  <a:srgbClr val="FFFF00"/>
                </a:solidFill>
              </a:rPr>
              <a:t>ây dựng kế hoạch và tổ chức phát động phong trào thi đua sáng tạo và các giải thưởng sáng tạo</a:t>
            </a:r>
            <a:r>
              <a:rPr lang="en-US" altLang="en-US" sz="3000" baseline="-25000">
                <a:solidFill>
                  <a:srgbClr val="FFFF00"/>
                </a:solidFill>
              </a:rPr>
              <a:t> </a:t>
            </a:r>
          </a:p>
        </p:txBody>
      </p:sp>
      <p:sp>
        <p:nvSpPr>
          <p:cNvPr id="9" name="AutoShape 11"/>
          <p:cNvSpPr>
            <a:spLocks noChangeArrowheads="1"/>
          </p:cNvSpPr>
          <p:nvPr/>
        </p:nvSpPr>
        <p:spPr bwMode="gray">
          <a:xfrm>
            <a:off x="228600" y="4695825"/>
            <a:ext cx="4202113" cy="1560513"/>
          </a:xfrm>
          <a:prstGeom prst="roundRect">
            <a:avLst>
              <a:gd name="adj" fmla="val 9602"/>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9050">
            <a:solidFill>
              <a:schemeClr val="folHlink"/>
            </a:solidFill>
            <a:round/>
            <a:headEnd/>
            <a:tailEnd/>
          </a:ln>
          <a:effectLst>
            <a:prstShdw prst="shdw17" dist="17961" dir="2700000">
              <a:schemeClr val="tx1">
                <a:alpha val="50000"/>
              </a:schemeClr>
            </a:prstShdw>
          </a:effectLst>
        </p:spPr>
        <p:txBody>
          <a:bodyPr wrap="none" anchor="ctr"/>
          <a:lstStyle/>
          <a:p>
            <a:pPr>
              <a:defRPr/>
            </a:pPr>
            <a:endParaRPr lang="en-US">
              <a:solidFill>
                <a:schemeClr val="bg2"/>
              </a:solidFill>
              <a:latin typeface="+mn-lt"/>
              <a:ea typeface="+mn-ea"/>
            </a:endParaRPr>
          </a:p>
        </p:txBody>
      </p:sp>
      <p:sp>
        <p:nvSpPr>
          <p:cNvPr id="33799" name="Rectangle 22"/>
          <p:cNvSpPr>
            <a:spLocks noChangeArrowheads="1"/>
          </p:cNvSpPr>
          <p:nvPr/>
        </p:nvSpPr>
        <p:spPr bwMode="gray">
          <a:xfrm>
            <a:off x="176213" y="4633913"/>
            <a:ext cx="4344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FontTx/>
              <a:buNone/>
            </a:pPr>
            <a:r>
              <a:rPr lang="vi-VN" altLang="en-US" sz="2000">
                <a:solidFill>
                  <a:srgbClr val="3333FF"/>
                </a:solidFill>
              </a:rPr>
              <a:t>Năm 2025: </a:t>
            </a:r>
            <a:r>
              <a:rPr lang="en-US" altLang="en-US" sz="2000">
                <a:solidFill>
                  <a:srgbClr val="3333FF"/>
                </a:solidFill>
              </a:rPr>
              <a:t>T</a:t>
            </a:r>
            <a:r>
              <a:rPr lang="vi-VN" altLang="en-US" sz="2000">
                <a:solidFill>
                  <a:srgbClr val="3333FF"/>
                </a:solidFill>
              </a:rPr>
              <a:t>ổng kết đánh giá kết quả triển khai thực hiện Đề án giai đoạn 2021 - 2025 </a:t>
            </a:r>
            <a:r>
              <a:rPr lang="vi-VN" altLang="en-US" sz="2000">
                <a:solidFill>
                  <a:srgbClr val="FF0000"/>
                </a:solidFill>
              </a:rPr>
              <a:t>hoàn thành trong Quý I năm 2025</a:t>
            </a:r>
            <a:endParaRPr lang="en-US" altLang="en-US" sz="1600">
              <a:solidFill>
                <a:srgbClr val="FF0000"/>
              </a:solidFill>
            </a:endParaRPr>
          </a:p>
        </p:txBody>
      </p:sp>
      <p:sp>
        <p:nvSpPr>
          <p:cNvPr id="11" name="AutoShape 11"/>
          <p:cNvSpPr>
            <a:spLocks noChangeArrowheads="1"/>
          </p:cNvSpPr>
          <p:nvPr/>
        </p:nvSpPr>
        <p:spPr bwMode="gray">
          <a:xfrm>
            <a:off x="4719638" y="2703513"/>
            <a:ext cx="4202112" cy="1560512"/>
          </a:xfrm>
          <a:prstGeom prst="roundRect">
            <a:avLst>
              <a:gd name="adj" fmla="val 9602"/>
            </a:avLst>
          </a:prstGeom>
          <a:gradFill rotWithShape="1">
            <a:gsLst>
              <a:gs pos="0">
                <a:schemeClr val="folHlink">
                  <a:gamma/>
                  <a:shade val="76078"/>
                  <a:invGamma/>
                </a:schemeClr>
              </a:gs>
              <a:gs pos="50000">
                <a:schemeClr val="folHlink"/>
              </a:gs>
              <a:gs pos="100000">
                <a:schemeClr val="folHlink">
                  <a:gamma/>
                  <a:shade val="76078"/>
                  <a:invGamma/>
                </a:schemeClr>
              </a:gs>
            </a:gsLst>
            <a:lin ang="5400000" scaled="1"/>
          </a:gradFill>
          <a:ln w="19050">
            <a:solidFill>
              <a:schemeClr val="folHlink"/>
            </a:solidFill>
            <a:round/>
            <a:headEnd/>
            <a:tailEnd/>
          </a:ln>
          <a:effectLst>
            <a:prstShdw prst="shdw17" dist="17961" dir="2700000">
              <a:schemeClr val="tx1">
                <a:alpha val="50000"/>
              </a:schemeClr>
            </a:prstShdw>
          </a:effectLst>
        </p:spPr>
        <p:txBody>
          <a:bodyPr wrap="none" anchor="ctr"/>
          <a:lstStyle/>
          <a:p>
            <a:pPr>
              <a:defRPr/>
            </a:pPr>
            <a:endParaRPr lang="en-US">
              <a:solidFill>
                <a:schemeClr val="bg2"/>
              </a:solidFill>
              <a:latin typeface="+mn-lt"/>
              <a:ea typeface="+mn-ea"/>
            </a:endParaRPr>
          </a:p>
        </p:txBody>
      </p:sp>
      <p:sp>
        <p:nvSpPr>
          <p:cNvPr id="33801" name="Rectangle 22"/>
          <p:cNvSpPr>
            <a:spLocks noChangeArrowheads="1"/>
          </p:cNvSpPr>
          <p:nvPr/>
        </p:nvSpPr>
        <p:spPr bwMode="gray">
          <a:xfrm>
            <a:off x="4635500" y="2874963"/>
            <a:ext cx="4406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FontTx/>
              <a:buNone/>
            </a:pPr>
            <a:r>
              <a:rPr lang="nl-NL" altLang="en-US" sz="2000"/>
              <a:t>Năm 2024: </a:t>
            </a:r>
            <a:r>
              <a:rPr lang="nl-NL" altLang="en-US" sz="2000">
                <a:solidFill>
                  <a:srgbClr val="FFFF00"/>
                </a:solidFill>
              </a:rPr>
              <a:t>Tiếp tục triển khai thực hiện Đề án và tổ chức kiểm tra thực hiện Đề án bằng nhiều hình thức</a:t>
            </a:r>
            <a:endParaRPr lang="en-US" altLang="en-US" sz="2000">
              <a:solidFill>
                <a:srgbClr val="FFFF00"/>
              </a:solidFill>
            </a:endParaRPr>
          </a:p>
        </p:txBody>
      </p:sp>
      <p:sp>
        <p:nvSpPr>
          <p:cNvPr id="13" name="AutoShape 24"/>
          <p:cNvSpPr>
            <a:spLocks noChangeArrowheads="1"/>
          </p:cNvSpPr>
          <p:nvPr/>
        </p:nvSpPr>
        <p:spPr bwMode="gray">
          <a:xfrm>
            <a:off x="4713288" y="844550"/>
            <a:ext cx="4179887" cy="1574800"/>
          </a:xfrm>
          <a:prstGeom prst="roundRect">
            <a:avLst>
              <a:gd name="adj" fmla="val 9602"/>
            </a:avLst>
          </a:prstGeom>
          <a:gradFill rotWithShape="1">
            <a:gsLst>
              <a:gs pos="0">
                <a:srgbClr val="03D4A8"/>
              </a:gs>
              <a:gs pos="25000">
                <a:srgbClr val="21D6E0"/>
              </a:gs>
              <a:gs pos="75000">
                <a:srgbClr val="0087E6"/>
              </a:gs>
              <a:gs pos="100000">
                <a:srgbClr val="005CBF"/>
              </a:gs>
            </a:gsLst>
            <a:lin ang="5400000" scaled="0"/>
          </a:gradFill>
          <a:ln w="19050">
            <a:solidFill>
              <a:schemeClr val="accent1"/>
            </a:solidFill>
            <a:round/>
            <a:headEnd/>
            <a:tailEnd/>
          </a:ln>
          <a:effectLst>
            <a:prstShdw prst="shdw17" dist="17961" dir="2700000">
              <a:schemeClr val="tx1">
                <a:alpha val="50000"/>
              </a:schemeClr>
            </a:prstShdw>
          </a:effectLst>
        </p:spPr>
        <p:txBody>
          <a:bodyPr wrap="none" anchor="ctr"/>
          <a:lstStyle/>
          <a:p>
            <a:pPr>
              <a:defRPr/>
            </a:pPr>
            <a:endParaRPr lang="en-US" dirty="0">
              <a:solidFill>
                <a:schemeClr val="bg2"/>
              </a:solidFill>
              <a:latin typeface="+mn-lt"/>
              <a:ea typeface="+mn-ea"/>
            </a:endParaRPr>
          </a:p>
        </p:txBody>
      </p:sp>
      <p:sp>
        <p:nvSpPr>
          <p:cNvPr id="15" name="AutoShape 11"/>
          <p:cNvSpPr>
            <a:spLocks noChangeArrowheads="1"/>
          </p:cNvSpPr>
          <p:nvPr/>
        </p:nvSpPr>
        <p:spPr bwMode="gray">
          <a:xfrm>
            <a:off x="4765675" y="4562475"/>
            <a:ext cx="4202113" cy="1560513"/>
          </a:xfrm>
          <a:prstGeom prst="roundRect">
            <a:avLst>
              <a:gd name="adj" fmla="val 9602"/>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9050">
            <a:solidFill>
              <a:schemeClr val="folHlink"/>
            </a:solidFill>
            <a:round/>
            <a:headEnd/>
            <a:tailEnd/>
          </a:ln>
          <a:effectLst>
            <a:prstShdw prst="shdw17" dist="17961" dir="2700000">
              <a:schemeClr val="tx1">
                <a:alpha val="50000"/>
              </a:schemeClr>
            </a:prstShdw>
          </a:effectLst>
        </p:spPr>
        <p:txBody>
          <a:bodyPr wrap="none" anchor="ctr"/>
          <a:lstStyle/>
          <a:p>
            <a:pPr>
              <a:defRPr/>
            </a:pPr>
            <a:endParaRPr lang="en-US" dirty="0">
              <a:solidFill>
                <a:schemeClr val="bg2"/>
              </a:solidFill>
              <a:latin typeface="+mn-lt"/>
              <a:ea typeface="+mn-ea"/>
            </a:endParaRPr>
          </a:p>
        </p:txBody>
      </p:sp>
      <p:sp>
        <p:nvSpPr>
          <p:cNvPr id="16" name="Rectangle 15"/>
          <p:cNvSpPr/>
          <p:nvPr/>
        </p:nvSpPr>
        <p:spPr>
          <a:xfrm>
            <a:off x="67438" y="182168"/>
            <a:ext cx="9076562"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200" b="1" kern="0" dirty="0">
                <a:ln/>
                <a:solidFill>
                  <a:srgbClr val="FF0000"/>
                </a:solidFill>
                <a:latin typeface="Times New Roman" panose="02020603050405020304" pitchFamily="18" charset="0"/>
                <a:cs typeface="Times New Roman" panose="02020603050405020304" pitchFamily="18" charset="0"/>
              </a:rPr>
              <a:t>TIẾN ĐỘ THỰC HIỆN</a:t>
            </a:r>
          </a:p>
        </p:txBody>
      </p:sp>
      <p:sp>
        <p:nvSpPr>
          <p:cNvPr id="33805" name="Rectangle 22"/>
          <p:cNvSpPr>
            <a:spLocks noChangeArrowheads="1"/>
          </p:cNvSpPr>
          <p:nvPr/>
        </p:nvSpPr>
        <p:spPr bwMode="gray">
          <a:xfrm>
            <a:off x="4762500" y="4981575"/>
            <a:ext cx="4159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FontTx/>
              <a:buNone/>
            </a:pPr>
            <a:r>
              <a:rPr lang="nl-NL" altLang="en-US" sz="2000"/>
              <a:t>Năm 2026: </a:t>
            </a:r>
            <a:r>
              <a:rPr lang="nl-NL" altLang="en-US" sz="2000">
                <a:solidFill>
                  <a:srgbClr val="3333FF"/>
                </a:solidFill>
              </a:rPr>
              <a:t>Tiếp tục triển khai thực hiện Đề án giai đoạn 2026 - 2030</a:t>
            </a:r>
            <a:endParaRPr lang="en-US" altLang="en-US" sz="1600">
              <a:solidFill>
                <a:srgbClr val="3333FF"/>
              </a:solidFill>
            </a:endParaRPr>
          </a:p>
        </p:txBody>
      </p:sp>
      <p:sp>
        <p:nvSpPr>
          <p:cNvPr id="33806" name="Rectangle 25"/>
          <p:cNvSpPr>
            <a:spLocks noChangeArrowheads="1"/>
          </p:cNvSpPr>
          <p:nvPr/>
        </p:nvSpPr>
        <p:spPr bwMode="gray">
          <a:xfrm>
            <a:off x="4818063" y="954088"/>
            <a:ext cx="4081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FontTx/>
              <a:buNone/>
            </a:pPr>
            <a:r>
              <a:rPr lang="vi-VN" altLang="en-US" sz="3000" baseline="-25000">
                <a:solidFill>
                  <a:srgbClr val="FF0000"/>
                </a:solidFill>
              </a:rPr>
              <a:t>Năm 202</a:t>
            </a:r>
            <a:r>
              <a:rPr lang="en-US" altLang="en-US" sz="3000" baseline="-25000">
                <a:solidFill>
                  <a:srgbClr val="FF0000"/>
                </a:solidFill>
              </a:rPr>
              <a:t>2: </a:t>
            </a:r>
            <a:r>
              <a:rPr lang="vi-VN" altLang="en-US" sz="3000" baseline="-25000">
                <a:solidFill>
                  <a:srgbClr val="FFFF00"/>
                </a:solidFill>
              </a:rPr>
              <a:t>Tổ chức các đoàn kiểm tra về công tác triển khai Kế hoạch thực hiện Đề án</a:t>
            </a:r>
            <a:endParaRPr lang="en-US" altLang="en-US" sz="3000" baseline="-25000">
              <a:solidFill>
                <a:srgbClr val="FFFF00"/>
              </a:solidFill>
            </a:endParaRPr>
          </a:p>
        </p:txBody>
      </p:sp>
    </p:spTree>
    <p:extLst>
      <p:ext uri="{BB962C8B-B14F-4D97-AF65-F5344CB8AC3E}">
        <p14:creationId xmlns:p14="http://schemas.microsoft.com/office/powerpoint/2010/main" val="3776724350"/>
      </p:ext>
    </p:extLst>
  </p:cSld>
  <p:clrMapOvr>
    <a:masterClrMapping/>
  </p:clrMapOvr>
  <p:transition spd="slow">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4800" smtClean="0">
                <a:solidFill>
                  <a:srgbClr val="FF0000"/>
                </a:solidFill>
              </a:rPr>
              <a:t/>
            </a:r>
            <a:br>
              <a:rPr lang="en-US" altLang="en-US" sz="4800" smtClean="0">
                <a:solidFill>
                  <a:srgbClr val="FF0000"/>
                </a:solidFill>
              </a:rPr>
            </a:br>
            <a:endParaRPr lang="en-US" altLang="en-US" smtClean="0"/>
          </a:p>
        </p:txBody>
      </p:sp>
      <p:sp>
        <p:nvSpPr>
          <p:cNvPr id="35843" name="Text Placeholder 5"/>
          <p:cNvSpPr>
            <a:spLocks noGrp="1"/>
          </p:cNvSpPr>
          <p:nvPr>
            <p:ph type="body" sz="half" idx="2"/>
          </p:nvPr>
        </p:nvSpPr>
        <p:spPr>
          <a:xfrm>
            <a:off x="0" y="249238"/>
            <a:ext cx="8991600" cy="6383337"/>
          </a:xfrm>
        </p:spPr>
        <p:txBody>
          <a:bodyPr/>
          <a:lstStyle/>
          <a:p>
            <a:pPr algn="ctr">
              <a:spcBef>
                <a:spcPts val="3000"/>
              </a:spcBef>
              <a:defRPr/>
            </a:pPr>
            <a:r>
              <a:rPr lang="en-US" sz="2800" dirty="0" smtClean="0">
                <a:solidFill>
                  <a:srgbClr val="FF0000"/>
                </a:solidFill>
                <a:latin typeface="Times New Roman" pitchFamily="18" charset="0"/>
                <a:cs typeface="Times New Roman" pitchFamily="18" charset="0"/>
              </a:rPr>
              <a:t>KHEN THƯỞNG TRIỂN KHAI THỰC HIỆN ĐỀ ÁN</a:t>
            </a:r>
            <a:endParaRPr lang="en-US" sz="2800" dirty="0">
              <a:solidFill>
                <a:srgbClr val="FF0000"/>
              </a:solidFill>
              <a:latin typeface="Times New Roman" pitchFamily="18" charset="0"/>
              <a:cs typeface="Times New Roman" pitchFamily="18" charset="0"/>
            </a:endParaRPr>
          </a:p>
          <a:p>
            <a:pPr>
              <a:spcBef>
                <a:spcPts val="1200"/>
              </a:spcBef>
              <a:defRPr/>
            </a:pPr>
            <a:r>
              <a:rPr lang="en-US" altLang="en-US" sz="2800" dirty="0" smtClean="0">
                <a:solidFill>
                  <a:srgbClr val="3333FF"/>
                </a:solidFill>
                <a:latin typeface="Times New Roman" pitchFamily="18" charset="0"/>
                <a:cs typeface="Times New Roman" pitchFamily="18" charset="0"/>
              </a:rPr>
              <a:t>* </a:t>
            </a:r>
            <a:r>
              <a:rPr lang="en-US" altLang="en-US" sz="2800" dirty="0" err="1" smtClean="0">
                <a:solidFill>
                  <a:srgbClr val="3333FF"/>
                </a:solidFill>
                <a:latin typeface="Times New Roman" pitchFamily="18" charset="0"/>
                <a:cs typeface="Times New Roman" pitchFamily="18" charset="0"/>
              </a:rPr>
              <a:t>Đối</a:t>
            </a:r>
            <a:r>
              <a:rPr lang="en-US" altLang="en-US" sz="2800" dirty="0" smtClean="0">
                <a:solidFill>
                  <a:srgbClr val="3333FF"/>
                </a:solidFill>
                <a:latin typeface="Times New Roman" pitchFamily="18" charset="0"/>
                <a:cs typeface="Times New Roman" pitchFamily="18" charset="0"/>
              </a:rPr>
              <a:t> </a:t>
            </a:r>
            <a:r>
              <a:rPr lang="en-US" altLang="en-US" sz="2800" dirty="0" err="1" smtClean="0">
                <a:solidFill>
                  <a:srgbClr val="3333FF"/>
                </a:solidFill>
                <a:latin typeface="Times New Roman" pitchFamily="18" charset="0"/>
                <a:cs typeface="Times New Roman" pitchFamily="18" charset="0"/>
              </a:rPr>
              <a:t>tượng</a:t>
            </a:r>
            <a:r>
              <a:rPr lang="en-US" altLang="en-US" sz="280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tập</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thể</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cá</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nhân</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tham</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gia</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thi</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đua</a:t>
            </a:r>
            <a:endParaRPr lang="en-US" altLang="en-US" sz="2800" b="0" dirty="0" smtClean="0">
              <a:solidFill>
                <a:srgbClr val="3333FF"/>
              </a:solidFill>
              <a:latin typeface="Times New Roman" pitchFamily="18" charset="0"/>
              <a:cs typeface="Times New Roman" pitchFamily="18" charset="0"/>
            </a:endParaRPr>
          </a:p>
          <a:p>
            <a:pPr>
              <a:spcBef>
                <a:spcPts val="1200"/>
              </a:spcBef>
              <a:defRPr/>
            </a:pPr>
            <a:r>
              <a:rPr lang="en-US" altLang="en-US" sz="2800" dirty="0" smtClean="0">
                <a:solidFill>
                  <a:srgbClr val="3333FF"/>
                </a:solidFill>
                <a:latin typeface="Times New Roman" pitchFamily="18" charset="0"/>
                <a:cs typeface="Times New Roman" pitchFamily="18" charset="0"/>
              </a:rPr>
              <a:t>* </a:t>
            </a:r>
            <a:r>
              <a:rPr lang="vi-VN" altLang="en-US" sz="2800" dirty="0" smtClean="0">
                <a:solidFill>
                  <a:srgbClr val="3333FF"/>
                </a:solidFill>
                <a:latin typeface="Times New Roman" pitchFamily="18" charset="0"/>
                <a:cs typeface="Times New Roman" pitchFamily="18" charset="0"/>
              </a:rPr>
              <a:t>Danh </a:t>
            </a:r>
            <a:r>
              <a:rPr lang="vi-VN" altLang="en-US" sz="2800" dirty="0">
                <a:solidFill>
                  <a:srgbClr val="3333FF"/>
                </a:solidFill>
                <a:latin typeface="Times New Roman" pitchFamily="18" charset="0"/>
                <a:cs typeface="Times New Roman" pitchFamily="18" charset="0"/>
              </a:rPr>
              <a:t>hiệu và hình thức khen </a:t>
            </a:r>
            <a:r>
              <a:rPr lang="vi-VN" altLang="en-US" sz="2800" dirty="0" smtClean="0">
                <a:solidFill>
                  <a:srgbClr val="3333FF"/>
                </a:solidFill>
                <a:latin typeface="Times New Roman" pitchFamily="18" charset="0"/>
                <a:cs typeface="Times New Roman" pitchFamily="18" charset="0"/>
              </a:rPr>
              <a:t>thưởng</a:t>
            </a:r>
            <a:r>
              <a:rPr lang="en-US" altLang="en-US" sz="2800" dirty="0" smtClean="0">
                <a:solidFill>
                  <a:srgbClr val="3333FF"/>
                </a:solidFill>
                <a:latin typeface="Times New Roman" pitchFamily="18" charset="0"/>
                <a:cs typeface="Times New Roman" pitchFamily="18" charset="0"/>
              </a:rPr>
              <a:t>: </a:t>
            </a:r>
          </a:p>
          <a:p>
            <a:pPr marL="342900" indent="-342900" algn="just">
              <a:spcBef>
                <a:spcPts val="1200"/>
              </a:spcBef>
              <a:buFontTx/>
              <a:buChar char="-"/>
              <a:defRPr/>
            </a:pPr>
            <a:r>
              <a:rPr lang="vi-VN" altLang="en-US" sz="2600" b="0" dirty="0" smtClean="0">
                <a:solidFill>
                  <a:srgbClr val="3333FF"/>
                </a:solidFill>
                <a:latin typeface="Times New Roman" pitchFamily="18" charset="0"/>
                <a:cs typeface="Times New Roman" pitchFamily="18" charset="0"/>
              </a:rPr>
              <a:t>Cờ </a:t>
            </a:r>
            <a:r>
              <a:rPr lang="vi-VN" altLang="en-US" sz="2600" b="0" dirty="0">
                <a:solidFill>
                  <a:srgbClr val="3333FF"/>
                </a:solidFill>
                <a:latin typeface="Times New Roman" pitchFamily="18" charset="0"/>
                <a:cs typeface="Times New Roman" pitchFamily="18" charset="0"/>
              </a:rPr>
              <a:t>Thi đua của Ủy ban nhân dân Thành phố được </a:t>
            </a:r>
            <a:r>
              <a:rPr lang="vi-VN" altLang="en-US" sz="2600" b="0" dirty="0" smtClean="0">
                <a:solidFill>
                  <a:srgbClr val="3333FF"/>
                </a:solidFill>
                <a:latin typeface="Times New Roman" pitchFamily="18" charset="0"/>
                <a:cs typeface="Times New Roman" pitchFamily="18" charset="0"/>
              </a:rPr>
              <a:t>xét </a:t>
            </a:r>
            <a:r>
              <a:rPr lang="vi-VN" altLang="en-US" sz="2600" b="0" dirty="0">
                <a:solidFill>
                  <a:srgbClr val="3333FF"/>
                </a:solidFill>
                <a:latin typeface="Times New Roman" pitchFamily="18" charset="0"/>
                <a:cs typeface="Times New Roman" pitchFamily="18" charset="0"/>
              </a:rPr>
              <a:t>tặng </a:t>
            </a:r>
            <a:r>
              <a:rPr lang="en-US" altLang="en-US" sz="2600" b="0" dirty="0" smtClean="0">
                <a:solidFill>
                  <a:srgbClr val="3333FF"/>
                </a:solidFill>
                <a:latin typeface="Times New Roman" pitchFamily="18" charset="0"/>
                <a:cs typeface="Times New Roman" pitchFamily="18" charset="0"/>
              </a:rPr>
              <a:t/>
            </a:r>
            <a:br>
              <a:rPr lang="en-US" altLang="en-US" sz="2600" b="0" dirty="0" smtClean="0">
                <a:solidFill>
                  <a:srgbClr val="3333FF"/>
                </a:solidFill>
                <a:latin typeface="Times New Roman" pitchFamily="18" charset="0"/>
                <a:cs typeface="Times New Roman" pitchFamily="18" charset="0"/>
              </a:rPr>
            </a:br>
            <a:r>
              <a:rPr lang="vi-VN" altLang="en-US" sz="2600" b="0" dirty="0" smtClean="0">
                <a:solidFill>
                  <a:srgbClr val="3333FF"/>
                </a:solidFill>
                <a:latin typeface="Times New Roman" pitchFamily="18" charset="0"/>
                <a:cs typeface="Times New Roman" pitchFamily="18" charset="0"/>
              </a:rPr>
              <a:t>vào </a:t>
            </a:r>
            <a:r>
              <a:rPr lang="vi-VN" altLang="en-US" sz="2600" b="0" dirty="0">
                <a:solidFill>
                  <a:srgbClr val="3333FF"/>
                </a:solidFill>
                <a:latin typeface="Times New Roman" pitchFamily="18" charset="0"/>
                <a:cs typeface="Times New Roman" pitchFamily="18" charset="0"/>
              </a:rPr>
              <a:t>dịp tổng kết đánh giá kết quả triển khai thực hiện Đề án giai đoạn 2021 </a:t>
            </a:r>
            <a:r>
              <a:rPr lang="en-US" altLang="en-US" sz="2600" b="0" dirty="0" smtClean="0">
                <a:solidFill>
                  <a:srgbClr val="3333FF"/>
                </a:solidFill>
                <a:latin typeface="Times New Roman" pitchFamily="18" charset="0"/>
                <a:cs typeface="Times New Roman" pitchFamily="18" charset="0"/>
              </a:rPr>
              <a:t>-</a:t>
            </a:r>
            <a:r>
              <a:rPr lang="vi-VN" altLang="en-US" sz="2600" b="0" dirty="0" smtClean="0">
                <a:solidFill>
                  <a:srgbClr val="3333FF"/>
                </a:solidFill>
                <a:latin typeface="Times New Roman" pitchFamily="18" charset="0"/>
                <a:cs typeface="Times New Roman" pitchFamily="18" charset="0"/>
              </a:rPr>
              <a:t> 2025</a:t>
            </a:r>
            <a:r>
              <a:rPr lang="en-US" altLang="en-US" sz="2600" b="0" dirty="0" smtClean="0">
                <a:solidFill>
                  <a:srgbClr val="3333FF"/>
                </a:solidFill>
                <a:latin typeface="Times New Roman" pitchFamily="18" charset="0"/>
                <a:cs typeface="Times New Roman" pitchFamily="18" charset="0"/>
              </a:rPr>
              <a:t>;</a:t>
            </a:r>
          </a:p>
          <a:p>
            <a:pPr marL="342900" indent="-342900" algn="just">
              <a:spcBef>
                <a:spcPts val="1200"/>
              </a:spcBef>
              <a:buFontTx/>
              <a:buChar char="-"/>
              <a:defRPr/>
            </a:pPr>
            <a:r>
              <a:rPr lang="vi-VN" altLang="en-US" sz="2600" b="0" dirty="0">
                <a:solidFill>
                  <a:srgbClr val="3333FF"/>
                </a:solidFill>
                <a:latin typeface="Times New Roman" pitchFamily="18" charset="0"/>
                <a:cs typeface="Times New Roman" pitchFamily="18" charset="0"/>
              </a:rPr>
              <a:t>Bằng khen của Ủy ban nhân dân Thành phố được xét tặng cho các </a:t>
            </a:r>
            <a:r>
              <a:rPr lang="vi-VN" altLang="en-US" sz="2600" b="0" dirty="0" smtClean="0">
                <a:solidFill>
                  <a:srgbClr val="3333FF"/>
                </a:solidFill>
                <a:latin typeface="Times New Roman" pitchFamily="18" charset="0"/>
                <a:cs typeface="Times New Roman" pitchFamily="18" charset="0"/>
              </a:rPr>
              <a:t>tập </a:t>
            </a:r>
            <a:r>
              <a:rPr lang="vi-VN" altLang="en-US" sz="2600" b="0" dirty="0">
                <a:solidFill>
                  <a:srgbClr val="3333FF"/>
                </a:solidFill>
                <a:latin typeface="Times New Roman" pitchFamily="18" charset="0"/>
                <a:cs typeface="Times New Roman" pitchFamily="18" charset="0"/>
              </a:rPr>
              <a:t>thể, cá nhân vào dịp sơ kết, tổng kết công tác triển khai thực </a:t>
            </a:r>
            <a:r>
              <a:rPr lang="en-US" altLang="en-US" sz="2600" b="0" dirty="0" smtClean="0">
                <a:solidFill>
                  <a:srgbClr val="3333FF"/>
                </a:solidFill>
                <a:latin typeface="Times New Roman" pitchFamily="18" charset="0"/>
                <a:cs typeface="Times New Roman" pitchFamily="18" charset="0"/>
              </a:rPr>
              <a:t>h</a:t>
            </a:r>
            <a:r>
              <a:rPr lang="vi-VN" altLang="en-US" sz="2600" b="0" dirty="0" smtClean="0">
                <a:solidFill>
                  <a:srgbClr val="3333FF"/>
                </a:solidFill>
                <a:latin typeface="Times New Roman" pitchFamily="18" charset="0"/>
                <a:cs typeface="Times New Roman" pitchFamily="18" charset="0"/>
              </a:rPr>
              <a:t>iện </a:t>
            </a:r>
            <a:r>
              <a:rPr lang="vi-VN" altLang="en-US" sz="2600" b="0" dirty="0">
                <a:solidFill>
                  <a:srgbClr val="3333FF"/>
                </a:solidFill>
                <a:latin typeface="Times New Roman" pitchFamily="18" charset="0"/>
                <a:cs typeface="Times New Roman" pitchFamily="18" charset="0"/>
              </a:rPr>
              <a:t>Đề án </a:t>
            </a:r>
            <a:r>
              <a:rPr lang="vi-VN" altLang="en-US" sz="2600" b="0" dirty="0" smtClean="0">
                <a:solidFill>
                  <a:srgbClr val="3333FF"/>
                </a:solidFill>
                <a:latin typeface="Times New Roman" pitchFamily="18" charset="0"/>
                <a:cs typeface="Times New Roman" pitchFamily="18" charset="0"/>
              </a:rPr>
              <a:t>giai </a:t>
            </a:r>
            <a:r>
              <a:rPr lang="vi-VN" altLang="en-US" sz="2600" b="0" dirty="0">
                <a:solidFill>
                  <a:srgbClr val="3333FF"/>
                </a:solidFill>
                <a:latin typeface="Times New Roman" pitchFamily="18" charset="0"/>
                <a:cs typeface="Times New Roman" pitchFamily="18" charset="0"/>
              </a:rPr>
              <a:t>đoạn 2021 </a:t>
            </a:r>
            <a:r>
              <a:rPr lang="en-US" altLang="en-US" sz="2600" b="0" dirty="0">
                <a:solidFill>
                  <a:srgbClr val="3333FF"/>
                </a:solidFill>
                <a:latin typeface="Times New Roman" pitchFamily="18" charset="0"/>
                <a:cs typeface="Times New Roman" pitchFamily="18" charset="0"/>
              </a:rPr>
              <a:t>-</a:t>
            </a:r>
            <a:r>
              <a:rPr lang="vi-VN" altLang="en-US" sz="2600" b="0" dirty="0" smtClean="0">
                <a:solidFill>
                  <a:srgbClr val="3333FF"/>
                </a:solidFill>
                <a:latin typeface="Times New Roman" pitchFamily="18" charset="0"/>
                <a:cs typeface="Times New Roman" pitchFamily="18" charset="0"/>
              </a:rPr>
              <a:t> 2025</a:t>
            </a:r>
            <a:r>
              <a:rPr lang="en-US" altLang="en-US" sz="2600" b="0" dirty="0" smtClean="0">
                <a:solidFill>
                  <a:srgbClr val="3333FF"/>
                </a:solidFill>
                <a:latin typeface="Times New Roman" pitchFamily="18" charset="0"/>
                <a:cs typeface="Times New Roman" pitchFamily="18" charset="0"/>
              </a:rPr>
              <a:t>;</a:t>
            </a:r>
          </a:p>
          <a:p>
            <a:pPr marL="342900" indent="-342900" algn="just">
              <a:spcBef>
                <a:spcPts val="1200"/>
              </a:spcBef>
              <a:buFontTx/>
              <a:buChar char="-"/>
              <a:defRPr/>
            </a:pPr>
            <a:r>
              <a:rPr lang="vi-VN" altLang="en-US" sz="2600" b="0" dirty="0">
                <a:solidFill>
                  <a:srgbClr val="3333FF"/>
                </a:solidFill>
                <a:latin typeface="Times New Roman" pitchFamily="18" charset="0"/>
                <a:cs typeface="Times New Roman" pitchFamily="18" charset="0"/>
              </a:rPr>
              <a:t>Giấy khen của sở, ban, ngành, đoàn thể Thành phố, cơ quan, đơn vị, </a:t>
            </a:r>
            <a:r>
              <a:rPr lang="vi-VN" altLang="en-US" sz="2600" b="0" dirty="0" smtClean="0">
                <a:solidFill>
                  <a:srgbClr val="3333FF"/>
                </a:solidFill>
                <a:latin typeface="Times New Roman" pitchFamily="18" charset="0"/>
                <a:cs typeface="Times New Roman" pitchFamily="18" charset="0"/>
              </a:rPr>
              <a:t>tổng </a:t>
            </a:r>
            <a:r>
              <a:rPr lang="vi-VN" altLang="en-US" sz="2600" b="0" dirty="0">
                <a:solidFill>
                  <a:srgbClr val="3333FF"/>
                </a:solidFill>
                <a:latin typeface="Times New Roman" pitchFamily="18" charset="0"/>
                <a:cs typeface="Times New Roman" pitchFamily="18" charset="0"/>
              </a:rPr>
              <a:t>công ty, công ty thuộc Thành phố, Ủy ban nhân dân thành phố Thủ Đức, quận, huyện và cấp tương đương được xét tặng hằng năm.</a:t>
            </a:r>
          </a:p>
          <a:p>
            <a:pPr marL="342900" indent="-342900">
              <a:buFontTx/>
              <a:buChar char="-"/>
              <a:defRPr/>
            </a:pPr>
            <a:endParaRPr lang="vi-VN" altLang="en-US" sz="2500" b="0" dirty="0">
              <a:solidFill>
                <a:srgbClr val="3333FF"/>
              </a:solidFill>
              <a:latin typeface="Times New Roman" pitchFamily="18" charset="0"/>
              <a:cs typeface="Times New Roman" pitchFamily="18" charset="0"/>
            </a:endParaRPr>
          </a:p>
          <a:p>
            <a:pPr>
              <a:defRPr/>
            </a:pPr>
            <a:endParaRPr lang="en-US" altLang="en-US" sz="2800" dirty="0" smtClean="0">
              <a:solidFill>
                <a:srgbClr val="3333FF"/>
              </a:solidFill>
              <a:latin typeface="Times New Roman" pitchFamily="18" charset="0"/>
              <a:cs typeface="Times New Roman" pitchFamily="18" charset="0"/>
            </a:endParaRPr>
          </a:p>
          <a:p>
            <a:pPr>
              <a:defRPr/>
            </a:pPr>
            <a:endParaRPr lang="en-US" altLang="en-US" sz="2800" dirty="0" smtClean="0">
              <a:solidFill>
                <a:srgbClr val="000099"/>
              </a:solidFill>
              <a:latin typeface="Times New Roman" pitchFamily="18" charset="0"/>
              <a:cs typeface="Times New Roman" pitchFamily="18" charset="0"/>
            </a:endParaRPr>
          </a:p>
          <a:p>
            <a:pPr>
              <a:defRPr/>
            </a:pPr>
            <a:r>
              <a:rPr lang="en-US" altLang="en-US" sz="2800" dirty="0" smtClean="0">
                <a:solidFill>
                  <a:srgbClr val="000099"/>
                </a:solidFill>
                <a:latin typeface="Times New Roman" pitchFamily="18" charset="0"/>
                <a:cs typeface="Times New Roman" pitchFamily="18" charset="0"/>
              </a:rPr>
              <a:t>      </a:t>
            </a:r>
            <a:endParaRPr lang="en-US" altLang="en-US" sz="2800" dirty="0" smtClean="0"/>
          </a:p>
          <a:p>
            <a:pPr>
              <a:defRPr/>
            </a:pPr>
            <a:endParaRPr lang="en-US" altLang="en-US" sz="2800" dirty="0" smtClean="0">
              <a:solidFill>
                <a:srgbClr val="FF0000"/>
              </a:solidFill>
            </a:endParaRPr>
          </a:p>
          <a:p>
            <a:pPr>
              <a:defRPr/>
            </a:pPr>
            <a:endParaRPr lang="en-US" altLang="en-US" sz="2800" dirty="0" smtClean="0"/>
          </a:p>
        </p:txBody>
      </p:sp>
    </p:spTree>
    <p:extLst>
      <p:ext uri="{BB962C8B-B14F-4D97-AF65-F5344CB8AC3E}">
        <p14:creationId xmlns:p14="http://schemas.microsoft.com/office/powerpoint/2010/main" val="318744360"/>
      </p:ext>
    </p:extLst>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800" smtClean="0">
                <a:solidFill>
                  <a:srgbClr val="FF0000"/>
                </a:solidFill>
              </a:rPr>
              <a:t/>
            </a:r>
            <a:br>
              <a:rPr lang="en-US" altLang="en-US" sz="4800" smtClean="0">
                <a:solidFill>
                  <a:srgbClr val="FF0000"/>
                </a:solidFill>
              </a:rPr>
            </a:br>
            <a:endParaRPr lang="en-US" altLang="en-US" smtClean="0"/>
          </a:p>
        </p:txBody>
      </p:sp>
      <p:sp>
        <p:nvSpPr>
          <p:cNvPr id="35843" name="Text Placeholder 5"/>
          <p:cNvSpPr>
            <a:spLocks noGrp="1"/>
          </p:cNvSpPr>
          <p:nvPr>
            <p:ph type="body" sz="half" idx="2"/>
          </p:nvPr>
        </p:nvSpPr>
        <p:spPr>
          <a:xfrm>
            <a:off x="0" y="249238"/>
            <a:ext cx="8991600" cy="6078537"/>
          </a:xfrm>
        </p:spPr>
        <p:txBody>
          <a:bodyPr/>
          <a:lstStyle/>
          <a:p>
            <a:pPr algn="ctr">
              <a:defRPr/>
            </a:pPr>
            <a:r>
              <a:rPr lang="en-US" sz="2800" dirty="0" smtClean="0">
                <a:solidFill>
                  <a:srgbClr val="FF0000"/>
                </a:solidFill>
                <a:latin typeface="Times New Roman" pitchFamily="18" charset="0"/>
                <a:cs typeface="Times New Roman" pitchFamily="18" charset="0"/>
              </a:rPr>
              <a:t>KHEN THƯỞNG TRIỂN KHAI THỰC HIỆN ĐỀ ÁN</a:t>
            </a:r>
            <a:endParaRPr lang="en-US" sz="2800" dirty="0">
              <a:solidFill>
                <a:srgbClr val="FF0000"/>
              </a:solidFill>
              <a:latin typeface="Times New Roman" pitchFamily="18" charset="0"/>
              <a:cs typeface="Times New Roman" pitchFamily="18" charset="0"/>
            </a:endParaRPr>
          </a:p>
          <a:p>
            <a:pPr>
              <a:spcBef>
                <a:spcPts val="1800"/>
              </a:spcBef>
              <a:defRPr/>
            </a:pPr>
            <a:r>
              <a:rPr lang="en-US" altLang="en-US" sz="2800" dirty="0" smtClean="0">
                <a:solidFill>
                  <a:srgbClr val="3333FF"/>
                </a:solidFill>
                <a:latin typeface="Times New Roman" pitchFamily="18" charset="0"/>
                <a:cs typeface="Times New Roman" pitchFamily="18" charset="0"/>
              </a:rPr>
              <a:t>* </a:t>
            </a:r>
            <a:r>
              <a:rPr lang="vi-VN" altLang="en-US" sz="2800" dirty="0">
                <a:solidFill>
                  <a:srgbClr val="3333FF"/>
                </a:solidFill>
                <a:latin typeface="Times New Roman" pitchFamily="18" charset="0"/>
                <a:cs typeface="Times New Roman" pitchFamily="18" charset="0"/>
              </a:rPr>
              <a:t>Tiêu chuẩn khen thưởng</a:t>
            </a:r>
            <a:r>
              <a:rPr lang="en-US" altLang="en-US" sz="280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khoản</a:t>
            </a:r>
            <a:r>
              <a:rPr lang="en-US" altLang="en-US" sz="2800" b="0" dirty="0" smtClean="0">
                <a:solidFill>
                  <a:srgbClr val="3333FF"/>
                </a:solidFill>
                <a:latin typeface="Times New Roman" pitchFamily="18" charset="0"/>
                <a:cs typeface="Times New Roman" pitchFamily="18" charset="0"/>
              </a:rPr>
              <a:t> 3, </a:t>
            </a:r>
            <a:r>
              <a:rPr lang="en-US" altLang="en-US" sz="2800" b="0" dirty="0" err="1" smtClean="0">
                <a:solidFill>
                  <a:srgbClr val="3333FF"/>
                </a:solidFill>
                <a:latin typeface="Times New Roman" pitchFamily="18" charset="0"/>
                <a:cs typeface="Times New Roman" pitchFamily="18" charset="0"/>
              </a:rPr>
              <a:t>Mục</a:t>
            </a:r>
            <a:r>
              <a:rPr lang="en-US" altLang="en-US" sz="2800" b="0" dirty="0" smtClean="0">
                <a:solidFill>
                  <a:srgbClr val="3333FF"/>
                </a:solidFill>
                <a:latin typeface="Times New Roman" pitchFamily="18" charset="0"/>
                <a:cs typeface="Times New Roman" pitchFamily="18" charset="0"/>
              </a:rPr>
              <a:t> II, HD 1305</a:t>
            </a:r>
          </a:p>
          <a:p>
            <a:pPr>
              <a:spcBef>
                <a:spcPts val="1800"/>
              </a:spcBef>
              <a:defRPr/>
            </a:pPr>
            <a:r>
              <a:rPr lang="en-US" altLang="en-US" sz="2800" dirty="0" smtClean="0">
                <a:solidFill>
                  <a:srgbClr val="3333FF"/>
                </a:solidFill>
                <a:latin typeface="Times New Roman" pitchFamily="18" charset="0"/>
                <a:cs typeface="Times New Roman" pitchFamily="18" charset="0"/>
              </a:rPr>
              <a:t>* </a:t>
            </a:r>
            <a:r>
              <a:rPr lang="vi-VN" altLang="en-US" sz="2800" dirty="0">
                <a:solidFill>
                  <a:srgbClr val="3333FF"/>
                </a:solidFill>
                <a:latin typeface="Times New Roman" pitchFamily="18" charset="0"/>
                <a:cs typeface="Times New Roman" pitchFamily="18" charset="0"/>
              </a:rPr>
              <a:t>Quy trình, thời gian đề nghị khen thưởng</a:t>
            </a:r>
            <a:r>
              <a:rPr lang="en-US" altLang="en-US" sz="2800" dirty="0" smtClean="0">
                <a:solidFill>
                  <a:srgbClr val="3333FF"/>
                </a:solidFill>
                <a:latin typeface="Times New Roman" pitchFamily="18" charset="0"/>
                <a:cs typeface="Times New Roman" pitchFamily="18" charset="0"/>
              </a:rPr>
              <a:t>: </a:t>
            </a:r>
          </a:p>
          <a:p>
            <a:pPr marL="342900" indent="-342900" algn="just">
              <a:spcBef>
                <a:spcPts val="1800"/>
              </a:spcBef>
              <a:buFontTx/>
              <a:buChar char="-"/>
              <a:defRPr/>
            </a:pPr>
            <a:r>
              <a:rPr lang="vi-VN" altLang="en-US" sz="2800" b="0" dirty="0">
                <a:solidFill>
                  <a:srgbClr val="3333FF"/>
                </a:solidFill>
                <a:latin typeface="Times New Roman" pitchFamily="18" charset="0"/>
                <a:cs typeface="Times New Roman" pitchFamily="18" charset="0"/>
              </a:rPr>
              <a:t>Hằng năm, các cơ quan, đơn vị, địa phương </a:t>
            </a:r>
            <a:r>
              <a:rPr lang="vi-VN" altLang="en-US" sz="2800" b="0" dirty="0" smtClean="0">
                <a:solidFill>
                  <a:srgbClr val="3333FF"/>
                </a:solidFill>
                <a:latin typeface="Times New Roman" pitchFamily="18" charset="0"/>
                <a:cs typeface="Times New Roman" pitchFamily="18" charset="0"/>
              </a:rPr>
              <a:t>xem </a:t>
            </a:r>
            <a:r>
              <a:rPr lang="vi-VN" altLang="en-US" sz="2800" b="0" dirty="0">
                <a:solidFill>
                  <a:srgbClr val="3333FF"/>
                </a:solidFill>
                <a:latin typeface="Times New Roman" pitchFamily="18" charset="0"/>
                <a:cs typeface="Times New Roman" pitchFamily="18" charset="0"/>
              </a:rPr>
              <a:t>xét, tặng Giấy khen cho các tập thể, </a:t>
            </a:r>
            <a:r>
              <a:rPr lang="vi-VN" altLang="en-US" sz="2800" b="0" dirty="0" smtClean="0">
                <a:solidFill>
                  <a:srgbClr val="3333FF"/>
                </a:solidFill>
                <a:latin typeface="Times New Roman" pitchFamily="18" charset="0"/>
                <a:cs typeface="Times New Roman" pitchFamily="18" charset="0"/>
              </a:rPr>
              <a:t>cá </a:t>
            </a:r>
            <a:r>
              <a:rPr lang="vi-VN" altLang="en-US" sz="2800" b="0" dirty="0">
                <a:solidFill>
                  <a:srgbClr val="3333FF"/>
                </a:solidFill>
                <a:latin typeface="Times New Roman" pitchFamily="18" charset="0"/>
                <a:cs typeface="Times New Roman" pitchFamily="18" charset="0"/>
              </a:rPr>
              <a:t>nhân có thành tích xuất </a:t>
            </a:r>
            <a:r>
              <a:rPr lang="vi-VN" altLang="en-US" sz="2800" b="0" dirty="0" smtClean="0">
                <a:solidFill>
                  <a:srgbClr val="3333FF"/>
                </a:solidFill>
                <a:latin typeface="Times New Roman" pitchFamily="18" charset="0"/>
                <a:cs typeface="Times New Roman" pitchFamily="18" charset="0"/>
              </a:rPr>
              <a:t>sắc</a:t>
            </a:r>
            <a:r>
              <a:rPr lang="en-US" altLang="en-US" sz="2800" b="0" dirty="0" smtClean="0">
                <a:solidFill>
                  <a:srgbClr val="3333FF"/>
                </a:solidFill>
                <a:latin typeface="Times New Roman" pitchFamily="18" charset="0"/>
                <a:cs typeface="Times New Roman" pitchFamily="18" charset="0"/>
              </a:rPr>
              <a:t>.</a:t>
            </a:r>
          </a:p>
          <a:p>
            <a:pPr marL="342900" indent="-342900" algn="just">
              <a:spcBef>
                <a:spcPts val="1800"/>
              </a:spcBef>
              <a:buFontTx/>
              <a:buChar char="-"/>
              <a:defRPr/>
            </a:pPr>
            <a:r>
              <a:rPr lang="vi-VN" altLang="en-US" sz="2800" b="0" dirty="0">
                <a:solidFill>
                  <a:srgbClr val="3333FF"/>
                </a:solidFill>
                <a:latin typeface="Times New Roman" pitchFamily="18" charset="0"/>
                <a:cs typeface="Times New Roman" pitchFamily="18" charset="0"/>
              </a:rPr>
              <a:t>Tháng 6 năm 2023 (Sơ kết</a:t>
            </a:r>
            <a:r>
              <a:rPr lang="vi-VN" altLang="en-US" sz="2800" b="0" dirty="0" smtClean="0">
                <a:solidFill>
                  <a:srgbClr val="3333FF"/>
                </a:solidFill>
                <a:latin typeface="Times New Roman" pitchFamily="18" charset="0"/>
                <a:cs typeface="Times New Roman" pitchFamily="18" charset="0"/>
              </a:rPr>
              <a:t>):</a:t>
            </a:r>
            <a:r>
              <a:rPr lang="en-US" altLang="en-US" sz="2800" b="0" dirty="0">
                <a:solidFill>
                  <a:srgbClr val="3333FF"/>
                </a:solidFill>
                <a:latin typeface="Times New Roman" pitchFamily="18" charset="0"/>
                <a:cs typeface="Times New Roman" pitchFamily="18" charset="0"/>
              </a:rPr>
              <a:t> </a:t>
            </a:r>
            <a:r>
              <a:rPr lang="en-US" altLang="en-US" sz="2800" b="0" dirty="0" smtClean="0">
                <a:solidFill>
                  <a:srgbClr val="3333FF"/>
                </a:solidFill>
                <a:latin typeface="Times New Roman" pitchFamily="18" charset="0"/>
                <a:cs typeface="Times New Roman" pitchFamily="18" charset="0"/>
              </a:rPr>
              <a:t>UBNDTP </a:t>
            </a:r>
            <a:r>
              <a:rPr lang="en-US" altLang="en-US" sz="2800" b="0" dirty="0" err="1" smtClean="0">
                <a:solidFill>
                  <a:srgbClr val="3333FF"/>
                </a:solidFill>
                <a:latin typeface="Times New Roman" pitchFamily="18" charset="0"/>
                <a:cs typeface="Times New Roman" pitchFamily="18" charset="0"/>
              </a:rPr>
              <a:t>xét</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tặng</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Bằng</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khen</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cho</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các</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tập</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thể</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cá</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nhân</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có</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thành</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tích</a:t>
            </a:r>
            <a:r>
              <a:rPr lang="en-US" altLang="en-US" sz="2800" b="0" dirty="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xuất</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sắc</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tiêu</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biểu</a:t>
            </a:r>
            <a:r>
              <a:rPr lang="en-US" altLang="en-US" sz="2800" b="0" dirty="0" smtClean="0">
                <a:solidFill>
                  <a:srgbClr val="3333FF"/>
                </a:solidFill>
                <a:latin typeface="Times New Roman" pitchFamily="18" charset="0"/>
                <a:cs typeface="Times New Roman" pitchFamily="18" charset="0"/>
              </a:rPr>
              <a:t>.</a:t>
            </a:r>
          </a:p>
          <a:p>
            <a:pPr marL="342900" indent="-342900" algn="just">
              <a:spcBef>
                <a:spcPts val="1800"/>
              </a:spcBef>
              <a:buFontTx/>
              <a:buChar char="-"/>
              <a:defRPr/>
            </a:pPr>
            <a:r>
              <a:rPr lang="vi-VN" altLang="en-US" sz="2800" b="0" spc="-50" dirty="0">
                <a:solidFill>
                  <a:srgbClr val="3333FF"/>
                </a:solidFill>
                <a:latin typeface="Times New Roman" pitchFamily="18" charset="0"/>
                <a:cs typeface="Times New Roman" pitchFamily="18" charset="0"/>
              </a:rPr>
              <a:t>Tháng 6 năm 2025 (Tổng kết</a:t>
            </a:r>
            <a:r>
              <a:rPr lang="vi-VN" altLang="en-US" sz="2800" b="0" spc="-50" dirty="0" smtClean="0">
                <a:solidFill>
                  <a:srgbClr val="3333FF"/>
                </a:solidFill>
                <a:latin typeface="Times New Roman" pitchFamily="18" charset="0"/>
                <a:cs typeface="Times New Roman" pitchFamily="18" charset="0"/>
              </a:rPr>
              <a:t>):</a:t>
            </a:r>
            <a:r>
              <a:rPr lang="en-US" altLang="en-US" sz="2800" b="0" spc="-50" dirty="0" smtClean="0">
                <a:solidFill>
                  <a:srgbClr val="3333FF"/>
                </a:solidFill>
                <a:latin typeface="Times New Roman" pitchFamily="18" charset="0"/>
                <a:cs typeface="Times New Roman" pitchFamily="18" charset="0"/>
              </a:rPr>
              <a:t> UBNDTP </a:t>
            </a:r>
            <a:r>
              <a:rPr lang="en-US" altLang="en-US" sz="2800" b="0" spc="-50" dirty="0" err="1" smtClean="0">
                <a:solidFill>
                  <a:srgbClr val="3333FF"/>
                </a:solidFill>
                <a:latin typeface="Times New Roman" pitchFamily="18" charset="0"/>
                <a:cs typeface="Times New Roman" pitchFamily="18" charset="0"/>
              </a:rPr>
              <a:t>xét</a:t>
            </a:r>
            <a:r>
              <a:rPr lang="en-US" altLang="en-US" sz="2800" b="0" spc="-50" dirty="0">
                <a:solidFill>
                  <a:srgbClr val="3333FF"/>
                </a:solidFill>
                <a:latin typeface="Times New Roman" pitchFamily="18" charset="0"/>
                <a:cs typeface="Times New Roman" pitchFamily="18" charset="0"/>
              </a:rPr>
              <a:t>, </a:t>
            </a:r>
            <a:r>
              <a:rPr lang="en-US" altLang="en-US" sz="2800" b="0" spc="-50" dirty="0" err="1">
                <a:solidFill>
                  <a:srgbClr val="3333FF"/>
                </a:solidFill>
                <a:latin typeface="Times New Roman" pitchFamily="18" charset="0"/>
                <a:cs typeface="Times New Roman" pitchFamily="18" charset="0"/>
              </a:rPr>
              <a:t>tặng</a:t>
            </a:r>
            <a:r>
              <a:rPr lang="en-US" altLang="en-US" sz="2800" b="0" spc="-50" dirty="0">
                <a:solidFill>
                  <a:srgbClr val="3333FF"/>
                </a:solidFill>
                <a:latin typeface="Times New Roman" pitchFamily="18" charset="0"/>
                <a:cs typeface="Times New Roman" pitchFamily="18" charset="0"/>
              </a:rPr>
              <a:t> </a:t>
            </a:r>
            <a:r>
              <a:rPr lang="en-US" altLang="en-US" sz="2800" b="0" spc="-50" dirty="0" err="1" smtClean="0">
                <a:solidFill>
                  <a:srgbClr val="3333FF"/>
                </a:solidFill>
                <a:latin typeface="Times New Roman" pitchFamily="18" charset="0"/>
                <a:cs typeface="Times New Roman" pitchFamily="18" charset="0"/>
              </a:rPr>
              <a:t>Cờ</a:t>
            </a:r>
            <a:r>
              <a:rPr lang="en-US" altLang="en-US" sz="2800" b="0" spc="-50" dirty="0" smtClean="0">
                <a:solidFill>
                  <a:srgbClr val="3333FF"/>
                </a:solidFill>
                <a:latin typeface="Times New Roman" pitchFamily="18" charset="0"/>
                <a:cs typeface="Times New Roman" pitchFamily="18" charset="0"/>
              </a:rPr>
              <a:t> </a:t>
            </a:r>
            <a:r>
              <a:rPr lang="en-US" altLang="en-US" sz="2800" b="0" spc="-50" dirty="0" err="1" smtClean="0">
                <a:solidFill>
                  <a:srgbClr val="3333FF"/>
                </a:solidFill>
                <a:latin typeface="Times New Roman" pitchFamily="18" charset="0"/>
                <a:cs typeface="Times New Roman" pitchFamily="18" charset="0"/>
              </a:rPr>
              <a:t>Thi</a:t>
            </a:r>
            <a:r>
              <a:rPr lang="en-US" altLang="en-US" sz="2800" b="0" spc="-50" dirty="0" smtClean="0">
                <a:solidFill>
                  <a:srgbClr val="3333FF"/>
                </a:solidFill>
                <a:latin typeface="Times New Roman" pitchFamily="18" charset="0"/>
                <a:cs typeface="Times New Roman" pitchFamily="18" charset="0"/>
              </a:rPr>
              <a:t> </a:t>
            </a:r>
            <a:r>
              <a:rPr lang="en-US" altLang="en-US" sz="2800" b="0" spc="-50" dirty="0" err="1" smtClean="0">
                <a:solidFill>
                  <a:srgbClr val="3333FF"/>
                </a:solidFill>
                <a:latin typeface="Times New Roman" pitchFamily="18" charset="0"/>
                <a:cs typeface="Times New Roman" pitchFamily="18" charset="0"/>
              </a:rPr>
              <a:t>đua</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và</a:t>
            </a:r>
            <a:r>
              <a:rPr lang="en-US" altLang="en-US" sz="2800" b="0" dirty="0" smtClean="0">
                <a:solidFill>
                  <a:srgbClr val="3333FF"/>
                </a:solidFill>
                <a:latin typeface="Times New Roman" pitchFamily="18" charset="0"/>
                <a:cs typeface="Times New Roman" pitchFamily="18" charset="0"/>
              </a:rPr>
              <a:t> </a:t>
            </a:r>
            <a:r>
              <a:rPr lang="en-US" altLang="en-US" sz="2800" b="0" dirty="0" err="1" smtClean="0">
                <a:solidFill>
                  <a:srgbClr val="3333FF"/>
                </a:solidFill>
                <a:latin typeface="Times New Roman" pitchFamily="18" charset="0"/>
                <a:cs typeface="Times New Roman" pitchFamily="18" charset="0"/>
              </a:rPr>
              <a:t>Bằng</a:t>
            </a:r>
            <a:r>
              <a:rPr lang="en-US" altLang="en-US" sz="2800" b="0" dirty="0" smtClean="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khen</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cho</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các</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tập</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thể</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cá</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nhân</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có</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thành</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tích</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xuất</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sắc</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tiêu</a:t>
            </a:r>
            <a:r>
              <a:rPr lang="en-US" altLang="en-US" sz="2800" b="0" dirty="0">
                <a:solidFill>
                  <a:srgbClr val="3333FF"/>
                </a:solidFill>
                <a:latin typeface="Times New Roman" pitchFamily="18" charset="0"/>
                <a:cs typeface="Times New Roman" pitchFamily="18" charset="0"/>
              </a:rPr>
              <a:t> </a:t>
            </a:r>
            <a:r>
              <a:rPr lang="en-US" altLang="en-US" sz="2800" b="0" dirty="0" err="1">
                <a:solidFill>
                  <a:srgbClr val="3333FF"/>
                </a:solidFill>
                <a:latin typeface="Times New Roman" pitchFamily="18" charset="0"/>
                <a:cs typeface="Times New Roman" pitchFamily="18" charset="0"/>
              </a:rPr>
              <a:t>biểu</a:t>
            </a:r>
            <a:r>
              <a:rPr lang="en-US" altLang="en-US" sz="2800" b="0" dirty="0" smtClean="0">
                <a:solidFill>
                  <a:srgbClr val="3333FF"/>
                </a:solidFill>
                <a:latin typeface="Times New Roman" pitchFamily="18" charset="0"/>
                <a:cs typeface="Times New Roman" pitchFamily="18" charset="0"/>
              </a:rPr>
              <a:t>.</a:t>
            </a:r>
            <a:endParaRPr lang="en-US" altLang="en-US" sz="2800" dirty="0" smtClean="0">
              <a:solidFill>
                <a:srgbClr val="3333FF"/>
              </a:solidFill>
              <a:latin typeface="Times New Roman" pitchFamily="18" charset="0"/>
              <a:cs typeface="Times New Roman" pitchFamily="18" charset="0"/>
            </a:endParaRPr>
          </a:p>
          <a:p>
            <a:pPr>
              <a:defRPr/>
            </a:pPr>
            <a:endParaRPr lang="en-US" altLang="en-US" sz="2800" dirty="0" smtClean="0">
              <a:solidFill>
                <a:srgbClr val="000099"/>
              </a:solidFill>
              <a:latin typeface="Times New Roman" pitchFamily="18" charset="0"/>
              <a:cs typeface="Times New Roman" pitchFamily="18" charset="0"/>
            </a:endParaRPr>
          </a:p>
          <a:p>
            <a:pPr>
              <a:defRPr/>
            </a:pPr>
            <a:r>
              <a:rPr lang="en-US" altLang="en-US" sz="2800" dirty="0" smtClean="0">
                <a:solidFill>
                  <a:srgbClr val="000099"/>
                </a:solidFill>
                <a:latin typeface="Times New Roman" pitchFamily="18" charset="0"/>
                <a:cs typeface="Times New Roman" pitchFamily="18" charset="0"/>
              </a:rPr>
              <a:t>      </a:t>
            </a:r>
            <a:endParaRPr lang="en-US" altLang="en-US" sz="2800" dirty="0" smtClean="0"/>
          </a:p>
          <a:p>
            <a:pPr>
              <a:defRPr/>
            </a:pPr>
            <a:endParaRPr lang="en-US" altLang="en-US" sz="2800" dirty="0" smtClean="0">
              <a:solidFill>
                <a:srgbClr val="FF0000"/>
              </a:solidFill>
            </a:endParaRPr>
          </a:p>
          <a:p>
            <a:pPr>
              <a:defRPr/>
            </a:pPr>
            <a:endParaRPr lang="en-US" altLang="en-US" sz="2800" dirty="0" smtClean="0"/>
          </a:p>
        </p:txBody>
      </p:sp>
    </p:spTree>
    <p:extLst>
      <p:ext uri="{BB962C8B-B14F-4D97-AF65-F5344CB8AC3E}">
        <p14:creationId xmlns:p14="http://schemas.microsoft.com/office/powerpoint/2010/main" val="1067668384"/>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9925794"/>
          </a:xfrm>
        </p:spPr>
        <p:txBody>
          <a:bodyPr/>
          <a:lstStyle/>
          <a:p>
            <a:pPr marL="228600" indent="-228600" algn="just">
              <a:spcBef>
                <a:spcPts val="600"/>
              </a:spcBef>
              <a:spcAft>
                <a:spcPts val="600"/>
              </a:spcAft>
            </a:pPr>
            <a:r>
              <a:rPr lang="en-US" sz="2800" u="none" dirty="0" smtClean="0">
                <a:solidFill>
                  <a:srgbClr val="00B050"/>
                </a:solidFill>
                <a:latin typeface="Times New Roman" panose="02020603050405020304" pitchFamily="18" charset="0"/>
                <a:ea typeface="Calibri" panose="020F0502020204030204" charset="0"/>
                <a:cs typeface="Times New Roman" panose="02020603050405020304" pitchFamily="18" charset="0"/>
              </a:rPr>
              <a:t>- </a:t>
            </a:r>
            <a:r>
              <a:rPr lang="vi-VN"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Không</a:t>
            </a:r>
            <a:r>
              <a:rPr lang="vi-VN" sz="2800" u="none" dirty="0" smtClean="0">
                <a:latin typeface="Times New Roman" panose="02020603050405020304" pitchFamily="18" charset="0"/>
                <a:ea typeface="Calibri" panose="020F0502020204030204" charset="0"/>
                <a:cs typeface="Times New Roman" panose="02020603050405020304" pitchFamily="18" charset="0"/>
              </a:rPr>
              <a:t> </a:t>
            </a:r>
            <a:r>
              <a:rPr lang="vi-VN" sz="2800" u="none" dirty="0">
                <a:latin typeface="Times New Roman" panose="02020603050405020304" pitchFamily="18" charset="0"/>
                <a:ea typeface="Calibri" panose="020F0502020204030204" charset="0"/>
                <a:cs typeface="Times New Roman" panose="02020603050405020304" pitchFamily="18" charset="0"/>
              </a:rPr>
              <a:t>xét khen thưởng đột xuất đối với </a:t>
            </a:r>
            <a:r>
              <a:rPr lang="en-US" sz="2800" u="none" dirty="0" err="1">
                <a:latin typeface="Times New Roman" panose="02020603050405020304" pitchFamily="18" charset="0"/>
                <a:ea typeface="Calibri" panose="020F0502020204030204" charset="0"/>
                <a:cs typeface="Times New Roman" panose="02020603050405020304" pitchFamily="18" charset="0"/>
              </a:rPr>
              <a:t>trường</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hợp</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vi-VN" sz="2800" u="none" dirty="0">
                <a:latin typeface="Times New Roman" panose="02020603050405020304" pitchFamily="18" charset="0"/>
                <a:ea typeface="Calibri" panose="020F0502020204030204" charset="0"/>
                <a:cs typeface="Times New Roman" panose="02020603050405020304" pitchFamily="18" charset="0"/>
              </a:rPr>
              <a:t>thực hiện công việc được đảm nhận theo nhiệm vụ công tác hoặc theo chương trình, kế hoạch đã định trước</a:t>
            </a:r>
            <a:r>
              <a:rPr lang="en-US" sz="2800" u="none" dirty="0">
                <a:latin typeface="Times New Roman" panose="02020603050405020304" pitchFamily="18" charset="0"/>
                <a:ea typeface="Calibri" panose="020F0502020204030204" charset="0"/>
                <a:cs typeface="Times New Roman" panose="02020603050405020304" pitchFamily="18" charset="0"/>
              </a:rPr>
              <a:t>;</a:t>
            </a:r>
          </a:p>
          <a:p>
            <a:pPr marL="228600" indent="-228600" algn="just">
              <a:spcBef>
                <a:spcPts val="600"/>
              </a:spcBef>
              <a:spcAft>
                <a:spcPts val="600"/>
              </a:spcAft>
              <a:buFontTx/>
              <a:buChar char="-"/>
              <a:defRPr/>
            </a:pPr>
            <a:r>
              <a:rPr lang="vi-VN" sz="2800" u="none" dirty="0" smtClean="0">
                <a:solidFill>
                  <a:srgbClr val="FF0000"/>
                </a:solidFill>
                <a:ea typeface="Calibri" panose="020F0502020204030204" charset="0"/>
              </a:rPr>
              <a:t>Chưa</a:t>
            </a:r>
            <a:r>
              <a:rPr lang="vi-VN" sz="2800" u="none" dirty="0" smtClean="0">
                <a:ea typeface="Calibri" panose="020F0502020204030204" charset="0"/>
              </a:rPr>
              <a:t> </a:t>
            </a:r>
            <a:r>
              <a:rPr lang="vi-VN" sz="2800" u="none" dirty="0">
                <a:ea typeface="Calibri" panose="020F0502020204030204" charset="0"/>
              </a:rPr>
              <a:t>khen thưởng hoặc đề nghị cấp trên khen thưởng </a:t>
            </a:r>
            <a:r>
              <a:rPr lang="en-US" sz="2800" u="none" dirty="0" err="1">
                <a:ea typeface="Calibri" panose="020F0502020204030204" charset="0"/>
              </a:rPr>
              <a:t>cá</a:t>
            </a:r>
            <a:r>
              <a:rPr lang="en-US" sz="2800" u="none" dirty="0">
                <a:ea typeface="Calibri" panose="020F0502020204030204" charset="0"/>
              </a:rPr>
              <a:t> </a:t>
            </a:r>
            <a:r>
              <a:rPr lang="en-US" sz="2800" u="none" dirty="0" err="1">
                <a:ea typeface="Calibri" panose="020F0502020204030204" charset="0"/>
              </a:rPr>
              <a:t>nhân</a:t>
            </a:r>
            <a:r>
              <a:rPr lang="vi-VN" sz="2800" u="none" dirty="0">
                <a:ea typeface="Calibri" panose="020F0502020204030204" charset="0"/>
              </a:rPr>
              <a:t>, </a:t>
            </a:r>
            <a:r>
              <a:rPr lang="en-US" sz="2800" u="none" dirty="0" err="1">
                <a:ea typeface="Calibri" panose="020F0502020204030204" charset="0"/>
              </a:rPr>
              <a:t>tập</a:t>
            </a:r>
            <a:r>
              <a:rPr lang="en-US" sz="2800" u="none" dirty="0">
                <a:ea typeface="Calibri" panose="020F0502020204030204" charset="0"/>
              </a:rPr>
              <a:t> </a:t>
            </a:r>
            <a:r>
              <a:rPr lang="en-US" sz="2800" u="none" dirty="0" err="1">
                <a:ea typeface="Calibri" panose="020F0502020204030204" charset="0"/>
              </a:rPr>
              <a:t>thể</a:t>
            </a:r>
            <a:r>
              <a:rPr lang="vi-VN" sz="2800" u="none" dirty="0">
                <a:ea typeface="Calibri" panose="020F0502020204030204" charset="0"/>
              </a:rPr>
              <a:t> đang trong thời gian xem xét thi hành kỷ luật hoặc đang điều tra, thanh tra, kiểm tra</a:t>
            </a:r>
            <a:r>
              <a:rPr lang="en-US" sz="2800" u="none" dirty="0">
                <a:ea typeface="Calibri" panose="020F0502020204030204" charset="0"/>
              </a:rPr>
              <a:t>.</a:t>
            </a:r>
            <a:endParaRPr lang="en-US" sz="2800" u="none" spc="-20" dirty="0"/>
          </a:p>
          <a:p>
            <a:pPr marL="228600" indent="-228600" algn="just">
              <a:spcBef>
                <a:spcPts val="600"/>
              </a:spcBef>
              <a:spcAft>
                <a:spcPts val="600"/>
              </a:spcAft>
            </a:pPr>
            <a:r>
              <a:rPr lang="en-US" sz="2800" u="none" spc="-20" dirty="0" smtClean="0"/>
              <a:t>- </a:t>
            </a:r>
            <a:r>
              <a:rPr lang="en-US" sz="2800" u="none" spc="-20" dirty="0" err="1" smtClean="0"/>
              <a:t>Đối</a:t>
            </a:r>
            <a:r>
              <a:rPr lang="en-US" sz="2800" u="none" spc="-20" dirty="0" smtClean="0"/>
              <a:t> </a:t>
            </a:r>
            <a:r>
              <a:rPr lang="en-US" sz="2800" u="none" spc="-20" dirty="0" err="1"/>
              <a:t>với</a:t>
            </a:r>
            <a:r>
              <a:rPr lang="en-US" sz="2800" u="none" spc="-20" dirty="0"/>
              <a:t> </a:t>
            </a:r>
            <a:r>
              <a:rPr lang="en-US" sz="2800" u="none" spc="-20" dirty="0" err="1"/>
              <a:t>khen</a:t>
            </a:r>
            <a:r>
              <a:rPr lang="en-US" sz="2800" u="none" spc="-20" dirty="0"/>
              <a:t> </a:t>
            </a:r>
            <a:r>
              <a:rPr lang="en-US" sz="2800" u="none" spc="-20" dirty="0" err="1"/>
              <a:t>thưởng</a:t>
            </a:r>
            <a:r>
              <a:rPr lang="en-US" sz="2800" u="none" spc="-20" dirty="0"/>
              <a:t> </a:t>
            </a:r>
            <a:r>
              <a:rPr lang="en-US" sz="2800" u="none" spc="-20" dirty="0" err="1"/>
              <a:t>thành</a:t>
            </a:r>
            <a:r>
              <a:rPr lang="en-US" sz="2800" u="none" spc="-20" dirty="0"/>
              <a:t> </a:t>
            </a:r>
            <a:r>
              <a:rPr lang="en-US" sz="2800" u="none" spc="-20" dirty="0" err="1"/>
              <a:t>tích</a:t>
            </a:r>
            <a:r>
              <a:rPr lang="en-US" sz="2800" u="none" spc="-20" dirty="0"/>
              <a:t> </a:t>
            </a:r>
            <a:r>
              <a:rPr lang="en-US" sz="2800" u="none" spc="-20" dirty="0" err="1"/>
              <a:t>thực</a:t>
            </a:r>
            <a:r>
              <a:rPr lang="en-US" sz="2800" u="none" spc="-20" dirty="0"/>
              <a:t> </a:t>
            </a:r>
            <a:r>
              <a:rPr lang="en-US" sz="2800" u="none" spc="-20" dirty="0" err="1"/>
              <a:t>hiện</a:t>
            </a:r>
            <a:r>
              <a:rPr lang="en-US" sz="2800" u="none" spc="-20" dirty="0"/>
              <a:t> </a:t>
            </a:r>
            <a:r>
              <a:rPr lang="en-US" sz="2800" u="none" spc="-20" dirty="0" err="1"/>
              <a:t>nhiệm</a:t>
            </a:r>
            <a:r>
              <a:rPr lang="en-US" sz="2800" u="none" spc="-20" dirty="0"/>
              <a:t> </a:t>
            </a:r>
            <a:r>
              <a:rPr lang="en-US" sz="2800" u="none" spc="-20" dirty="0" err="1"/>
              <a:t>vụ</a:t>
            </a:r>
            <a:r>
              <a:rPr lang="en-US" sz="2800" u="none" spc="-20" dirty="0"/>
              <a:t> </a:t>
            </a:r>
            <a:r>
              <a:rPr lang="en-US" sz="2800" u="none" spc="-20" dirty="0" err="1"/>
              <a:t>kinh</a:t>
            </a:r>
            <a:r>
              <a:rPr lang="en-US" sz="2800" u="none" spc="-20" dirty="0"/>
              <a:t> </a:t>
            </a:r>
            <a:r>
              <a:rPr lang="en-US" sz="2800" u="none" spc="-20" dirty="0" err="1"/>
              <a:t>tế</a:t>
            </a:r>
            <a:r>
              <a:rPr lang="en-US" sz="2800" u="none" spc="-20" dirty="0"/>
              <a:t> - </a:t>
            </a:r>
            <a:r>
              <a:rPr lang="en-US" sz="2800" u="none" spc="-20" dirty="0" err="1"/>
              <a:t>xã</a:t>
            </a:r>
            <a:r>
              <a:rPr lang="en-US" sz="2800" u="none" spc="-20" dirty="0"/>
              <a:t> </a:t>
            </a:r>
            <a:r>
              <a:rPr lang="en-US" sz="2800" u="none" spc="-20" dirty="0" err="1"/>
              <a:t>hội</a:t>
            </a:r>
            <a:r>
              <a:rPr lang="en-US" sz="2800" u="none" spc="-20" dirty="0"/>
              <a:t>, k</a:t>
            </a:r>
            <a:r>
              <a:rPr lang="vi-VN" sz="2800" u="none" spc="-20" dirty="0"/>
              <a:t>hi có nhiều cá nhân, tập thể cùng đủ </a:t>
            </a:r>
            <a:r>
              <a:rPr lang="vi-VN" sz="2800" u="none" spc="-20" dirty="0">
                <a:solidFill>
                  <a:srgbClr val="002060"/>
                </a:solidFill>
              </a:rPr>
              <a:t>điều kiện, tiêu chuẩn </a:t>
            </a:r>
            <a:r>
              <a:rPr lang="vi-VN" sz="2800" u="none" spc="-20" dirty="0">
                <a:solidFill>
                  <a:srgbClr val="FF0000"/>
                </a:solidFill>
              </a:rPr>
              <a:t>th</a:t>
            </a:r>
            <a:r>
              <a:rPr lang="en-US" sz="2800" u="none" spc="-20" dirty="0">
                <a:solidFill>
                  <a:srgbClr val="FF0000"/>
                </a:solidFill>
              </a:rPr>
              <a:t>ì </a:t>
            </a:r>
            <a:r>
              <a:rPr lang="vi-VN" sz="2800" u="none" spc="-20" dirty="0">
                <a:solidFill>
                  <a:srgbClr val="FF0000"/>
                </a:solidFill>
              </a:rPr>
              <a:t>lựa chọn cá nhân nữ hoặc tập thể có tỷ lệ nữ từ 70% trở lên để xét khen thưởng </a:t>
            </a:r>
            <a:endParaRPr lang="en-US" sz="2800" u="none" spc="-20" dirty="0">
              <a:solidFill>
                <a:srgbClr val="FF0000"/>
              </a:solidFill>
            </a:endParaRPr>
          </a:p>
          <a:p>
            <a:pPr marL="228600" indent="-228600" algn="just">
              <a:spcBef>
                <a:spcPts val="600"/>
              </a:spcBef>
              <a:spcAft>
                <a:spcPts val="600"/>
              </a:spcAft>
            </a:pPr>
            <a:r>
              <a:rPr lang="vi-VN" sz="2800" u="none" dirty="0" smtClean="0">
                <a:latin typeface="Times New Roman" panose="02020603050405020304" pitchFamily="18" charset="0"/>
                <a:ea typeface="Calibri" panose="020F0502020204030204" charset="0"/>
                <a:cs typeface="Times New Roman" panose="02020603050405020304" pitchFamily="18" charset="0"/>
              </a:rPr>
              <a:t>- </a:t>
            </a:r>
            <a:r>
              <a:rPr lang="en-US" sz="2800" u="none" dirty="0" err="1">
                <a:solidFill>
                  <a:srgbClr val="FF0000"/>
                </a:solidFill>
                <a:latin typeface="Times New Roman" panose="02020603050405020304" pitchFamily="18" charset="0"/>
                <a:ea typeface="Calibri" panose="020F0502020204030204" charset="0"/>
                <a:cs typeface="Times New Roman" panose="02020603050405020304" pitchFamily="18" charset="0"/>
              </a:rPr>
              <a:t>Chú</a:t>
            </a:r>
            <a:r>
              <a:rPr lang="en-US" sz="2800" u="none"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US" sz="2800" u="none" dirty="0" err="1">
                <a:solidFill>
                  <a:srgbClr val="FF0000"/>
                </a:solidFill>
                <a:latin typeface="Times New Roman" panose="02020603050405020304" pitchFamily="18" charset="0"/>
                <a:ea typeface="Calibri" panose="020F0502020204030204" charset="0"/>
                <a:cs typeface="Times New Roman" panose="02020603050405020304" pitchFamily="18" charset="0"/>
              </a:rPr>
              <a:t>trọng</a:t>
            </a:r>
            <a:r>
              <a:rPr lang="en-US" sz="2800" u="none"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US" sz="2800" u="none" dirty="0">
                <a:latin typeface="Times New Roman" panose="02020603050405020304" pitchFamily="18" charset="0"/>
                <a:ea typeface="Calibri" panose="020F0502020204030204" charset="0"/>
                <a:cs typeface="Times New Roman" panose="02020603050405020304" pitchFamily="18" charset="0"/>
              </a:rPr>
              <a:t>k</a:t>
            </a:r>
            <a:r>
              <a:rPr lang="vi-VN" sz="2800" u="none" dirty="0">
                <a:latin typeface="Times New Roman" panose="02020603050405020304" pitchFamily="18" charset="0"/>
                <a:ea typeface="Calibri" panose="020F0502020204030204" charset="0"/>
                <a:cs typeface="Times New Roman" panose="02020603050405020304" pitchFamily="18" charset="0"/>
              </a:rPr>
              <a:t>hen thưởng </a:t>
            </a:r>
            <a:r>
              <a:rPr lang="en-US" sz="2800" u="none" dirty="0" err="1" smtClean="0">
                <a:solidFill>
                  <a:srgbClr val="FF0000"/>
                </a:solidFill>
                <a:latin typeface="Times New Roman" panose="02020603050405020304" pitchFamily="18" charset="0"/>
                <a:ea typeface="Calibri" panose="020F0502020204030204" charset="0"/>
                <a:cs typeface="Times New Roman" panose="02020603050405020304" pitchFamily="18" charset="0"/>
              </a:rPr>
              <a:t>tập</a:t>
            </a:r>
            <a:r>
              <a:rPr lang="en-US"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US" sz="2800" u="none" dirty="0" err="1" smtClean="0">
                <a:solidFill>
                  <a:srgbClr val="FF0000"/>
                </a:solidFill>
                <a:latin typeface="Times New Roman" panose="02020603050405020304" pitchFamily="18" charset="0"/>
                <a:ea typeface="Calibri" panose="020F0502020204030204" charset="0"/>
                <a:cs typeface="Times New Roman" panose="02020603050405020304" pitchFamily="18" charset="0"/>
              </a:rPr>
              <a:t>thể</a:t>
            </a:r>
            <a:r>
              <a:rPr lang="en-US"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US" sz="2800" u="none" dirty="0" err="1" smtClean="0">
                <a:solidFill>
                  <a:srgbClr val="FF0000"/>
                </a:solidFill>
                <a:latin typeface="Times New Roman" panose="02020603050405020304" pitchFamily="18" charset="0"/>
                <a:ea typeface="Calibri" panose="020F0502020204030204" charset="0"/>
                <a:cs typeface="Times New Roman" panose="02020603050405020304" pitchFamily="18" charset="0"/>
              </a:rPr>
              <a:t>nhỏ</a:t>
            </a:r>
            <a:r>
              <a:rPr lang="en-US" sz="2800" u="none"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vi-VN" sz="2800" u="none" dirty="0" smtClean="0">
                <a:latin typeface="Times New Roman" panose="02020603050405020304" pitchFamily="18" charset="0"/>
                <a:ea typeface="Calibri" panose="020F0502020204030204" charset="0"/>
                <a:cs typeface="Times New Roman" panose="02020603050405020304" pitchFamily="18" charset="0"/>
              </a:rPr>
              <a:t>và </a:t>
            </a:r>
            <a:r>
              <a:rPr lang="vi-VN" sz="2800" u="none" dirty="0">
                <a:latin typeface="Times New Roman" panose="02020603050405020304" pitchFamily="18" charset="0"/>
                <a:ea typeface="Calibri" panose="020F0502020204030204" charset="0"/>
                <a:cs typeface="Times New Roman" panose="02020603050405020304" pitchFamily="18" charset="0"/>
              </a:rPr>
              <a:t>cá nhân là người trực tiếp lao động</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sản</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xuất</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học</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tập</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công</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tác</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hoặc</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chiến</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đấu</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phục</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vụ</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chiến</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en-US" sz="2800" u="none" dirty="0" err="1">
                <a:latin typeface="Times New Roman" panose="02020603050405020304" pitchFamily="18" charset="0"/>
                <a:ea typeface="Calibri" panose="020F0502020204030204" charset="0"/>
                <a:cs typeface="Times New Roman" panose="02020603050405020304" pitchFamily="18" charset="0"/>
              </a:rPr>
              <a:t>đấu</a:t>
            </a:r>
            <a:r>
              <a:rPr lang="en-US" sz="2800" u="none" dirty="0">
                <a:latin typeface="Times New Roman" panose="02020603050405020304" pitchFamily="18" charset="0"/>
                <a:ea typeface="Calibri" panose="020F0502020204030204" charset="0"/>
                <a:cs typeface="Times New Roman" panose="02020603050405020304" pitchFamily="18" charset="0"/>
              </a:rPr>
              <a:t> </a:t>
            </a:r>
            <a:r>
              <a:rPr lang="vi-VN" sz="2800" u="none" dirty="0">
                <a:latin typeface="Times New Roman" panose="02020603050405020304" pitchFamily="18" charset="0"/>
                <a:ea typeface="Calibri" panose="020F0502020204030204" charset="0"/>
                <a:cs typeface="Times New Roman" panose="02020603050405020304" pitchFamily="18" charset="0"/>
              </a:rPr>
              <a:t>(phấn đấu đạt tỷ lệ từ 50% trở lên)</a:t>
            </a:r>
            <a:r>
              <a:rPr lang="en-US" sz="2800" u="none" dirty="0">
                <a:latin typeface="Times New Roman" panose="02020603050405020304" pitchFamily="18" charset="0"/>
                <a:ea typeface="Calibri" panose="020F0502020204030204" charset="0"/>
                <a:cs typeface="Times New Roman" panose="02020603050405020304" pitchFamily="18" charset="0"/>
              </a:rPr>
              <a:t>;</a:t>
            </a:r>
          </a:p>
          <a:p>
            <a:pPr algn="just">
              <a:spcBef>
                <a:spcPts val="600"/>
              </a:spcBef>
              <a:spcAft>
                <a:spcPts val="600"/>
              </a:spcAft>
            </a:pPr>
            <a:endParaRPr lang="en-US" sz="2800" u="none" dirty="0" smtClean="0">
              <a:latin typeface="Times New Roman" panose="02020603050405020304" pitchFamily="18" charset="0"/>
              <a:ea typeface="Calibri" panose="020F0502020204030204" charset="0"/>
              <a:cs typeface="Times New Roman" panose="02020603050405020304" pitchFamily="18" charset="0"/>
            </a:endParaRPr>
          </a:p>
          <a:p>
            <a:pPr algn="just">
              <a:lnSpc>
                <a:spcPct val="120000"/>
              </a:lnSpc>
              <a:buNone/>
              <a:defRPr/>
            </a:pPr>
            <a:endParaRPr lang="en-US" sz="2500" dirty="0" smtClean="0"/>
          </a:p>
          <a:p>
            <a:pPr algn="just">
              <a:lnSpc>
                <a:spcPct val="120000"/>
              </a:lnSpc>
              <a:buNone/>
              <a:defRPr/>
            </a:pPr>
            <a:endParaRPr lang="en-US" sz="2500" dirty="0" smtClean="0"/>
          </a:p>
          <a:p>
            <a:pPr algn="just">
              <a:lnSpc>
                <a:spcPct val="120000"/>
              </a:lnSpc>
              <a:buFont typeface="Wingdings" panose="05000000000000000000" pitchFamily="2" charset="2"/>
              <a:buNone/>
              <a:defRPr/>
            </a:pPr>
            <a:endParaRPr lang="en-US" sz="2500" dirty="0" smtClean="0">
              <a:latin typeface="+mj-lt"/>
            </a:endParaRPr>
          </a:p>
          <a:p>
            <a:pPr algn="just">
              <a:lnSpc>
                <a:spcPct val="120000"/>
              </a:lnSpc>
              <a:buFont typeface="Wingdings" panose="05000000000000000000" pitchFamily="2" charset="2"/>
              <a:buNone/>
              <a:defRPr/>
            </a:pPr>
            <a:endParaRPr lang="en-US" sz="2500" dirty="0" smtClean="0">
              <a:latin typeface="+mj-lt"/>
            </a:endParaRPr>
          </a:p>
          <a:p>
            <a:pPr algn="just">
              <a:lnSpc>
                <a:spcPct val="120000"/>
              </a:lnSpc>
              <a:buFont typeface="Wingdings" panose="05000000000000000000" pitchFamily="2" charset="2"/>
              <a:buNone/>
              <a:defRPr/>
            </a:pPr>
            <a:endParaRPr lang="en-US" sz="2500" dirty="0" smtClean="0">
              <a:latin typeface="+mj-lt"/>
            </a:endParaRPr>
          </a:p>
          <a:p>
            <a:pPr algn="just">
              <a:lnSpc>
                <a:spcPct val="120000"/>
              </a:lnSpc>
              <a:buFont typeface="Wingdings" panose="05000000000000000000" pitchFamily="2" charset="2"/>
              <a:buNone/>
              <a:defRPr/>
            </a:pPr>
            <a:endParaRPr lang="en-US" sz="2500" dirty="0">
              <a:latin typeface="+mj-lt"/>
            </a:endParaRPr>
          </a:p>
        </p:txBody>
      </p:sp>
    </p:spTree>
    <p:extLst>
      <p:ext uri="{BB962C8B-B14F-4D97-AF65-F5344CB8AC3E}">
        <p14:creationId xmlns:p14="http://schemas.microsoft.com/office/powerpoint/2010/main" val="10313451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4800" smtClean="0">
                <a:solidFill>
                  <a:srgbClr val="FF0000"/>
                </a:solidFill>
              </a:rPr>
              <a:t/>
            </a:r>
            <a:br>
              <a:rPr lang="en-US" altLang="en-US" sz="4800" smtClean="0">
                <a:solidFill>
                  <a:srgbClr val="FF0000"/>
                </a:solidFill>
              </a:rPr>
            </a:br>
            <a:endParaRPr lang="en-US" altLang="en-US" smtClean="0"/>
          </a:p>
        </p:txBody>
      </p:sp>
      <p:sp>
        <p:nvSpPr>
          <p:cNvPr id="36867" name="Text Placeholder 5"/>
          <p:cNvSpPr>
            <a:spLocks noGrp="1"/>
          </p:cNvSpPr>
          <p:nvPr>
            <p:ph type="body" sz="half" idx="2"/>
          </p:nvPr>
        </p:nvSpPr>
        <p:spPr>
          <a:xfrm>
            <a:off x="0" y="249238"/>
            <a:ext cx="8991600" cy="6078537"/>
          </a:xfrm>
        </p:spPr>
        <p:txBody>
          <a:bodyPr/>
          <a:lstStyle/>
          <a:p>
            <a:pPr algn="ctr"/>
            <a:r>
              <a:rPr lang="en-US" altLang="en-US" sz="2800" smtClean="0">
                <a:solidFill>
                  <a:srgbClr val="FF0000"/>
                </a:solidFill>
                <a:latin typeface="Times New Roman" panose="02020603050405020304" pitchFamily="18" charset="0"/>
                <a:cs typeface="Times New Roman" panose="02020603050405020304" pitchFamily="18" charset="0"/>
              </a:rPr>
              <a:t>KHEN THƯỞNG TRIỂN KHAI THỰC HIỆN ĐỀ ÁN</a:t>
            </a:r>
          </a:p>
          <a:p>
            <a:pPr algn="just">
              <a:spcBef>
                <a:spcPts val="1200"/>
              </a:spcBef>
            </a:pPr>
            <a:r>
              <a:rPr lang="en-US" altLang="en-US" sz="2600" smtClean="0">
                <a:solidFill>
                  <a:srgbClr val="3333FF"/>
                </a:solidFill>
                <a:latin typeface="Times New Roman" panose="02020603050405020304" pitchFamily="18" charset="0"/>
                <a:cs typeface="Times New Roman" panose="02020603050405020304" pitchFamily="18" charset="0"/>
              </a:rPr>
              <a:t>* Thủ tục hồ sơ: </a:t>
            </a:r>
            <a:r>
              <a:rPr lang="vi-VN" altLang="en-US" sz="2600" b="0" smtClean="0">
                <a:solidFill>
                  <a:srgbClr val="3333FF"/>
                </a:solidFill>
                <a:latin typeface="Times New Roman" panose="02020603050405020304" pitchFamily="18" charset="0"/>
                <a:cs typeface="Times New Roman" panose="02020603050405020304" pitchFamily="18" charset="0"/>
              </a:rPr>
              <a:t>02 bộ bản chính, gồm:</a:t>
            </a:r>
          </a:p>
          <a:p>
            <a:pPr algn="just">
              <a:spcBef>
                <a:spcPts val="1200"/>
              </a:spcBef>
            </a:pPr>
            <a:r>
              <a:rPr lang="vi-VN" altLang="en-US" sz="2600" b="0" smtClean="0">
                <a:solidFill>
                  <a:srgbClr val="3333FF"/>
                </a:solidFill>
                <a:latin typeface="Times New Roman" panose="02020603050405020304" pitchFamily="18" charset="0"/>
                <a:cs typeface="Times New Roman" panose="02020603050405020304" pitchFamily="18" charset="0"/>
              </a:rPr>
              <a:t>- Văn bản đề nghị khen thưởng của các cơ quan, đơn vị, địa phương thuộc Thành phố;</a:t>
            </a:r>
          </a:p>
          <a:p>
            <a:pPr algn="just">
              <a:spcBef>
                <a:spcPts val="1200"/>
              </a:spcBef>
            </a:pPr>
            <a:r>
              <a:rPr lang="vi-VN" altLang="en-US" sz="2600" b="0" smtClean="0">
                <a:solidFill>
                  <a:srgbClr val="3333FF"/>
                </a:solidFill>
                <a:latin typeface="Times New Roman" panose="02020603050405020304" pitchFamily="18" charset="0"/>
                <a:cs typeface="Times New Roman" panose="02020603050405020304" pitchFamily="18" charset="0"/>
              </a:rPr>
              <a:t>- Biên bản của Hội đồng Thi đua - Khen thưởng cấp đề nghị;</a:t>
            </a:r>
          </a:p>
          <a:p>
            <a:pPr algn="just">
              <a:spcBef>
                <a:spcPts val="1200"/>
              </a:spcBef>
            </a:pPr>
            <a:r>
              <a:rPr lang="vi-VN" altLang="en-US" sz="2600" b="0" smtClean="0">
                <a:solidFill>
                  <a:srgbClr val="3333FF"/>
                </a:solidFill>
                <a:latin typeface="Times New Roman" panose="02020603050405020304" pitchFamily="18" charset="0"/>
                <a:cs typeface="Times New Roman" panose="02020603050405020304" pitchFamily="18" charset="0"/>
              </a:rPr>
              <a:t>- Báo cáo tóm tắt thành tích của các tập thể, cá nhân được đề nghị khen thưởng;</a:t>
            </a:r>
          </a:p>
          <a:p>
            <a:pPr algn="just">
              <a:spcBef>
                <a:spcPts val="1200"/>
              </a:spcBef>
            </a:pPr>
            <a:r>
              <a:rPr lang="vi-VN" altLang="en-US" sz="2600" b="0" smtClean="0">
                <a:solidFill>
                  <a:srgbClr val="3333FF"/>
                </a:solidFill>
                <a:latin typeface="Times New Roman" panose="02020603050405020304" pitchFamily="18" charset="0"/>
                <a:cs typeface="Times New Roman" panose="02020603050405020304" pitchFamily="18" charset="0"/>
              </a:rPr>
              <a:t>- Các văn bản tài liệu chứng minh, xác nhận về kết quả đạt Giải thưởng của Thành phố hoặc sản phẩm, dự án, ý tưởng mới có tính sáng tạo được Thành phố và các sở, ngành ghi nhận;</a:t>
            </a:r>
          </a:p>
          <a:p>
            <a:pPr algn="just">
              <a:spcBef>
                <a:spcPts val="1200"/>
              </a:spcBef>
            </a:pPr>
            <a:r>
              <a:rPr lang="vi-VN" altLang="en-US" sz="2600" b="0" smtClean="0">
                <a:solidFill>
                  <a:srgbClr val="3333FF"/>
                </a:solidFill>
                <a:latin typeface="Times New Roman" panose="02020603050405020304" pitchFamily="18" charset="0"/>
                <a:cs typeface="Times New Roman" panose="02020603050405020304" pitchFamily="18" charset="0"/>
              </a:rPr>
              <a:t>- Xác nhận của cơ quan quản lý thuế (đối với tập thể là doanh nghiệp hoặc cá nhân là người đứng đầu doanh nghiệp).</a:t>
            </a:r>
          </a:p>
          <a:p>
            <a:r>
              <a:rPr lang="en-US" altLang="en-US" sz="2800" smtClean="0">
                <a:solidFill>
                  <a:srgbClr val="000099"/>
                </a:solidFill>
                <a:latin typeface="Times New Roman" panose="02020603050405020304" pitchFamily="18" charset="0"/>
                <a:cs typeface="Times New Roman" panose="02020603050405020304" pitchFamily="18" charset="0"/>
              </a:rPr>
              <a:t>      </a:t>
            </a:r>
            <a:endParaRPr lang="en-US" altLang="en-US" sz="2800" smtClean="0"/>
          </a:p>
          <a:p>
            <a:endParaRPr lang="en-US" altLang="en-US" sz="2800" smtClean="0">
              <a:solidFill>
                <a:srgbClr val="FF0000"/>
              </a:solidFill>
            </a:endParaRPr>
          </a:p>
          <a:p>
            <a:endParaRPr lang="en-US" altLang="en-US" sz="2800" smtClean="0"/>
          </a:p>
        </p:txBody>
      </p:sp>
    </p:spTree>
    <p:extLst>
      <p:ext uri="{BB962C8B-B14F-4D97-AF65-F5344CB8AC3E}">
        <p14:creationId xmlns:p14="http://schemas.microsoft.com/office/powerpoint/2010/main" val="2833310963"/>
      </p:ext>
    </p:extLst>
  </p:cSld>
  <p:clrMapOvr>
    <a:masterClrMapping/>
  </p:clrMapOvr>
  <p:transition spd="slow">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43114" y="2434782"/>
            <a:ext cx="3124200" cy="3048000"/>
            <a:chOff x="2086" y="1314"/>
            <a:chExt cx="1691" cy="845"/>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grpSpPr>
        <p:sp>
          <p:nvSpPr>
            <p:cNvPr id="7" name="Oval 13"/>
            <p:cNvSpPr>
              <a:spLocks noChangeArrowheads="1"/>
            </p:cNvSpPr>
            <p:nvPr/>
          </p:nvSpPr>
          <p:spPr bwMode="gray">
            <a:xfrm>
              <a:off x="2086" y="1314"/>
              <a:ext cx="1691" cy="845"/>
            </a:xfrm>
            <a:prstGeom prst="ellipse">
              <a:avLst/>
            </a:prstGeom>
            <a:grp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8" name="Oval 14"/>
            <p:cNvSpPr>
              <a:spLocks noChangeArrowheads="1"/>
            </p:cNvSpPr>
            <p:nvPr/>
          </p:nvSpPr>
          <p:spPr bwMode="gray">
            <a:xfrm>
              <a:off x="2108" y="1319"/>
              <a:ext cx="1650" cy="824"/>
            </a:xfrm>
            <a:prstGeom prst="ellipse">
              <a:avLst/>
            </a:prstGeom>
            <a:solidFill>
              <a:srgbClr val="3333FF"/>
            </a:solid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9" name="Oval 15"/>
            <p:cNvSpPr>
              <a:spLocks noChangeArrowheads="1"/>
            </p:cNvSpPr>
            <p:nvPr/>
          </p:nvSpPr>
          <p:spPr bwMode="gray">
            <a:xfrm>
              <a:off x="2125" y="1327"/>
              <a:ext cx="1570" cy="770"/>
            </a:xfrm>
            <a:prstGeom prst="ellipse">
              <a:avLst/>
            </a:prstGeom>
            <a:solidFill>
              <a:srgbClr val="3333FF"/>
            </a:solid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sp>
          <p:nvSpPr>
            <p:cNvPr id="10" name="Oval 16"/>
            <p:cNvSpPr>
              <a:spLocks noChangeArrowheads="1"/>
            </p:cNvSpPr>
            <p:nvPr/>
          </p:nvSpPr>
          <p:spPr bwMode="gray">
            <a:xfrm>
              <a:off x="2208" y="1344"/>
              <a:ext cx="1415" cy="796"/>
            </a:xfrm>
            <a:prstGeom prst="ellipse">
              <a:avLst/>
            </a:prstGeom>
            <a:grp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grpSp>
      <p:grpSp>
        <p:nvGrpSpPr>
          <p:cNvPr id="3" name="Group 36"/>
          <p:cNvGrpSpPr>
            <a:grpSpLocks/>
          </p:cNvGrpSpPr>
          <p:nvPr/>
        </p:nvGrpSpPr>
        <p:grpSpPr bwMode="auto">
          <a:xfrm>
            <a:off x="4201890" y="1981218"/>
            <a:ext cx="4637310" cy="4419582"/>
            <a:chOff x="2086" y="1314"/>
            <a:chExt cx="1691" cy="845"/>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p:grpSpPr>
        <p:sp>
          <p:nvSpPr>
            <p:cNvPr id="15" name="Oval 40"/>
            <p:cNvSpPr>
              <a:spLocks noChangeArrowheads="1"/>
            </p:cNvSpPr>
            <p:nvPr/>
          </p:nvSpPr>
          <p:spPr bwMode="gray">
            <a:xfrm>
              <a:off x="2086" y="1314"/>
              <a:ext cx="1691" cy="845"/>
            </a:xfrm>
            <a:prstGeom prst="ellipse">
              <a:avLst/>
            </a:prstGeom>
            <a:grp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16" name="Oval 41"/>
            <p:cNvSpPr>
              <a:spLocks noChangeArrowheads="1"/>
            </p:cNvSpPr>
            <p:nvPr/>
          </p:nvSpPr>
          <p:spPr bwMode="gray">
            <a:xfrm>
              <a:off x="2108" y="1319"/>
              <a:ext cx="1650" cy="824"/>
            </a:xfrm>
            <a:prstGeom prst="ellipse">
              <a:avLst/>
            </a:prstGeom>
            <a:solidFill>
              <a:srgbClr val="3333FF"/>
            </a:solidFill>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defRPr/>
              </a:pPr>
              <a:endParaRPr lang="en-US"/>
            </a:p>
          </p:txBody>
        </p:sp>
        <p:sp>
          <p:nvSpPr>
            <p:cNvPr id="17" name="Oval 42"/>
            <p:cNvSpPr>
              <a:spLocks noChangeArrowheads="1"/>
            </p:cNvSpPr>
            <p:nvPr/>
          </p:nvSpPr>
          <p:spPr bwMode="gray">
            <a:xfrm>
              <a:off x="2125" y="1327"/>
              <a:ext cx="1570" cy="770"/>
            </a:xfrm>
            <a:prstGeom prst="ellipse">
              <a:avLst/>
            </a:prstGeom>
            <a:solidFill>
              <a:srgbClr val="3333FF"/>
            </a:solid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sp>
          <p:nvSpPr>
            <p:cNvPr id="18" name="Oval 43"/>
            <p:cNvSpPr>
              <a:spLocks noChangeArrowheads="1"/>
            </p:cNvSpPr>
            <p:nvPr/>
          </p:nvSpPr>
          <p:spPr bwMode="gray">
            <a:xfrm>
              <a:off x="2208" y="1344"/>
              <a:ext cx="1382" cy="624"/>
            </a:xfrm>
            <a:prstGeom prst="ellipse">
              <a:avLst/>
            </a:prstGeom>
            <a:grpFill/>
            <a:ln>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defRPr/>
              </a:pPr>
              <a:endParaRPr lang="en-US"/>
            </a:p>
          </p:txBody>
        </p:sp>
      </p:grpSp>
      <p:sp>
        <p:nvSpPr>
          <p:cNvPr id="37892" name="Rounded Rectangle 20"/>
          <p:cNvSpPr>
            <a:spLocks noChangeArrowheads="1"/>
          </p:cNvSpPr>
          <p:nvPr/>
        </p:nvSpPr>
        <p:spPr bwMode="auto">
          <a:xfrm>
            <a:off x="609600" y="228600"/>
            <a:ext cx="8001000" cy="1524000"/>
          </a:xfrm>
          <a:prstGeom prst="roundRect">
            <a:avLst>
              <a:gd name="adj" fmla="val 16667"/>
            </a:avLst>
          </a:prstGeom>
          <a:gradFill rotWithShape="1">
            <a:gsLst>
              <a:gs pos="0">
                <a:srgbClr val="97B8FF"/>
              </a:gs>
              <a:gs pos="50000">
                <a:srgbClr val="BFD2FF"/>
              </a:gs>
              <a:gs pos="100000">
                <a:srgbClr val="DFE8FF"/>
              </a:gs>
            </a:gsLst>
            <a:lin ang="10800000" scaled="1"/>
          </a:gradFill>
          <a:ln w="57150">
            <a:solidFill>
              <a:srgbClr val="3333FF"/>
            </a:solidFill>
            <a:round/>
            <a:headEnd/>
            <a:tailEnd/>
          </a:ln>
        </p:spPr>
        <p:txBody>
          <a:bodyPr wrap="none" anchor="ct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000">
                <a:solidFill>
                  <a:srgbClr val="FF0000"/>
                </a:solidFill>
              </a:rPr>
              <a:t>TRIỂN KHAI, THỰC HIỆN TỐT ĐỀ ÁN TỔ CHỨC PHONG TRÀO </a:t>
            </a:r>
            <a:br>
              <a:rPr lang="en-US" altLang="en-US" sz="2000">
                <a:solidFill>
                  <a:srgbClr val="FF0000"/>
                </a:solidFill>
              </a:rPr>
            </a:br>
            <a:r>
              <a:rPr lang="en-US" altLang="en-US" sz="2000">
                <a:solidFill>
                  <a:srgbClr val="FF0000"/>
                </a:solidFill>
              </a:rPr>
              <a:t>THI ĐUA SÁNG TẠO VÀ CÁC GIẢI THƯỞNG SÁNG TẠO TP.HCM </a:t>
            </a:r>
            <a:br>
              <a:rPr lang="en-US" altLang="en-US" sz="2000">
                <a:solidFill>
                  <a:srgbClr val="FF0000"/>
                </a:solidFill>
              </a:rPr>
            </a:br>
            <a:r>
              <a:rPr lang="en-US" altLang="en-US" sz="2000">
                <a:solidFill>
                  <a:srgbClr val="FF0000"/>
                </a:solidFill>
              </a:rPr>
              <a:t>GIAI ĐOẠN 2021 - 2030</a:t>
            </a:r>
            <a:r>
              <a:rPr lang="en-US" altLang="en-US" sz="2000">
                <a:solidFill>
                  <a:schemeClr val="tx2"/>
                </a:solidFill>
                <a:latin typeface="Times New Roman" panose="02020603050405020304" pitchFamily="18" charset="0"/>
                <a:cs typeface="Times New Roman" panose="02020603050405020304" pitchFamily="18" charset="0"/>
              </a:rPr>
              <a:t> </a:t>
            </a:r>
          </a:p>
        </p:txBody>
      </p:sp>
      <p:sp>
        <p:nvSpPr>
          <p:cNvPr id="37893" name="Rectangle 21"/>
          <p:cNvSpPr>
            <a:spLocks noChangeArrowheads="1"/>
          </p:cNvSpPr>
          <p:nvPr/>
        </p:nvSpPr>
        <p:spPr bwMode="auto">
          <a:xfrm>
            <a:off x="776288" y="3062288"/>
            <a:ext cx="2133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Được tuyên dương khen thưởng định kỳ, khi sơ kết, tổng kết</a:t>
            </a:r>
            <a:endParaRPr lang="en-US" altLang="en-US" sz="2400" b="0">
              <a:solidFill>
                <a:srgbClr val="002060"/>
              </a:solidFill>
              <a:latin typeface="Times New Roman" panose="02020603050405020304" pitchFamily="18" charset="0"/>
              <a:cs typeface="Times New Roman" panose="02020603050405020304" pitchFamily="18" charset="0"/>
            </a:endParaRPr>
          </a:p>
        </p:txBody>
      </p:sp>
      <p:sp>
        <p:nvSpPr>
          <p:cNvPr id="37894" name="Rectangle 22"/>
          <p:cNvSpPr>
            <a:spLocks noChangeArrowheads="1"/>
          </p:cNvSpPr>
          <p:nvPr/>
        </p:nvSpPr>
        <p:spPr bwMode="auto">
          <a:xfrm>
            <a:off x="4727575" y="2808288"/>
            <a:ext cx="3525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2"/>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2"/>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Các mô hình, giải pháp, sáng kiến, đề tài đạt Giải thưởng chuyên ngành được giới thiệu tham gia xét Giải thưởng sáng tạo TPHCM</a:t>
            </a:r>
            <a:endParaRPr lang="en-US" altLang="en-US" sz="2400" b="0">
              <a:solidFill>
                <a:srgbClr val="002060"/>
              </a:solidFill>
              <a:latin typeface="Times New Roman" panose="02020603050405020304" pitchFamily="18" charset="0"/>
              <a:cs typeface="Times New Roman" panose="02020603050405020304" pitchFamily="18" charset="0"/>
            </a:endParaRPr>
          </a:p>
        </p:txBody>
      </p:sp>
      <p:sp>
        <p:nvSpPr>
          <p:cNvPr id="37895" name="Freeform 7"/>
          <p:cNvSpPr>
            <a:spLocks/>
          </p:cNvSpPr>
          <p:nvPr/>
        </p:nvSpPr>
        <p:spPr bwMode="gray">
          <a:xfrm>
            <a:off x="2743200" y="1828800"/>
            <a:ext cx="823913" cy="1193800"/>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9"/>
          <p:cNvSpPr>
            <a:spLocks/>
          </p:cNvSpPr>
          <p:nvPr/>
        </p:nvSpPr>
        <p:spPr bwMode="gray">
          <a:xfrm flipH="1">
            <a:off x="3792538" y="1752600"/>
            <a:ext cx="666750" cy="1524000"/>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3613554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67" y="396951"/>
            <a:ext cx="8005064" cy="1000274"/>
          </a:xfrm>
        </p:spPr>
        <p:txBody>
          <a:bodyPr/>
          <a:lstStyle/>
          <a:p>
            <a:pPr algn="ctr"/>
            <a:r>
              <a:rPr lang="en-US" dirty="0" smtClean="0"/>
              <a:t>GIỚI THIỆU NHỮNG </a:t>
            </a:r>
            <a:r>
              <a:rPr lang="en-US" dirty="0"/>
              <a:t>ĐIỂM MỚI CƠ </a:t>
            </a:r>
            <a:r>
              <a:rPr lang="en-US" dirty="0" smtClean="0"/>
              <a:t>BẢN</a:t>
            </a:r>
            <a:br>
              <a:rPr lang="en-US" dirty="0" smtClean="0"/>
            </a:br>
            <a:r>
              <a:rPr lang="en-US" dirty="0" smtClean="0"/>
              <a:t>CỦA </a:t>
            </a:r>
            <a:r>
              <a:rPr lang="en-US" dirty="0"/>
              <a:t>LUẬT THI ĐUA, KHEN THƯỞNG NĂM </a:t>
            </a:r>
            <a:r>
              <a:rPr lang="en-US" dirty="0" smtClean="0"/>
              <a:t>2022</a:t>
            </a:r>
            <a:br>
              <a:rPr lang="en-US" dirty="0" smtClean="0"/>
            </a:br>
            <a:r>
              <a:rPr lang="en-US" sz="2500" dirty="0" smtClean="0"/>
              <a:t>C</a:t>
            </a:r>
            <a:r>
              <a:rPr lang="es-MX" sz="2500" dirty="0" err="1" smtClean="0"/>
              <a:t>ó</a:t>
            </a:r>
            <a:r>
              <a:rPr lang="es-MX" sz="2500" dirty="0" smtClean="0"/>
              <a:t> </a:t>
            </a:r>
            <a:r>
              <a:rPr lang="es-MX" sz="2500" dirty="0"/>
              <a:t>08 </a:t>
            </a:r>
            <a:r>
              <a:rPr lang="es-MX" sz="2500" dirty="0" err="1"/>
              <a:t>nhóm</a:t>
            </a:r>
            <a:r>
              <a:rPr lang="es-MX" sz="2500" dirty="0"/>
              <a:t> </a:t>
            </a:r>
            <a:r>
              <a:rPr lang="es-MX" sz="2500" dirty="0" err="1"/>
              <a:t>điểm</a:t>
            </a:r>
            <a:r>
              <a:rPr lang="es-MX" sz="2500" dirty="0"/>
              <a:t> </a:t>
            </a:r>
            <a:r>
              <a:rPr lang="es-MX" sz="2500" dirty="0" err="1"/>
              <a:t>mới</a:t>
            </a:r>
            <a:r>
              <a:rPr lang="es-MX" sz="2500" dirty="0"/>
              <a:t> </a:t>
            </a:r>
            <a:r>
              <a:rPr lang="es-MX" sz="2500" dirty="0" err="1"/>
              <a:t>chủ</a:t>
            </a:r>
            <a:r>
              <a:rPr lang="es-MX" sz="2500" dirty="0"/>
              <a:t> </a:t>
            </a:r>
            <a:r>
              <a:rPr lang="es-MX" sz="2500" dirty="0" err="1"/>
              <a:t>yếu</a:t>
            </a:r>
            <a:r>
              <a:rPr lang="es-MX" sz="2500" dirty="0"/>
              <a:t> </a:t>
            </a:r>
            <a:r>
              <a:rPr lang="es-MX" sz="2500" dirty="0" err="1"/>
              <a:t>sau</a:t>
            </a:r>
            <a:r>
              <a:rPr lang="es-MX" sz="2500" dirty="0"/>
              <a:t> </a:t>
            </a:r>
            <a:r>
              <a:rPr lang="es-MX" sz="2500" dirty="0" err="1"/>
              <a:t>đây</a:t>
            </a:r>
            <a:r>
              <a:rPr lang="es-MX" sz="2500" dirty="0"/>
              <a:t>:</a:t>
            </a:r>
            <a:endParaRPr lang="en-US" sz="2500" dirty="0"/>
          </a:p>
        </p:txBody>
      </p:sp>
      <p:sp>
        <p:nvSpPr>
          <p:cNvPr id="3" name="Text Placeholder 2"/>
          <p:cNvSpPr>
            <a:spLocks noGrp="1"/>
          </p:cNvSpPr>
          <p:nvPr>
            <p:ph type="body" idx="1"/>
          </p:nvPr>
        </p:nvSpPr>
        <p:spPr>
          <a:xfrm>
            <a:off x="94614" y="1600200"/>
            <a:ext cx="8954770" cy="4801314"/>
          </a:xfrm>
        </p:spPr>
        <p:txBody>
          <a:bodyPr/>
          <a:lstStyle/>
          <a:p>
            <a:pPr marL="457200" indent="-457200" algn="just">
              <a:buAutoNum type="arabicParenBoth"/>
            </a:pPr>
            <a:r>
              <a:rPr lang="en-US" i="1" u="none" dirty="0" err="1" smtClean="0">
                <a:solidFill>
                  <a:srgbClr val="FF0000"/>
                </a:solidFill>
              </a:rPr>
              <a:t>Thực</a:t>
            </a:r>
            <a:r>
              <a:rPr lang="en-US" i="1" u="none" dirty="0" smtClean="0">
                <a:solidFill>
                  <a:srgbClr val="FF0000"/>
                </a:solidFill>
              </a:rPr>
              <a:t> </a:t>
            </a:r>
            <a:r>
              <a:rPr lang="en-US" i="1" u="none" dirty="0" err="1">
                <a:solidFill>
                  <a:srgbClr val="FF0000"/>
                </a:solidFill>
              </a:rPr>
              <a:t>hiện</a:t>
            </a:r>
            <a:r>
              <a:rPr lang="en-US" i="1" u="none" dirty="0">
                <a:solidFill>
                  <a:srgbClr val="FF0000"/>
                </a:solidFill>
              </a:rPr>
              <a:t> </a:t>
            </a:r>
            <a:r>
              <a:rPr lang="en-US" i="1" u="none" dirty="0" err="1">
                <a:solidFill>
                  <a:srgbClr val="FF0000"/>
                </a:solidFill>
              </a:rPr>
              <a:t>phân</a:t>
            </a:r>
            <a:r>
              <a:rPr lang="en-US" i="1" u="none" dirty="0">
                <a:solidFill>
                  <a:srgbClr val="FF0000"/>
                </a:solidFill>
              </a:rPr>
              <a:t> </a:t>
            </a:r>
            <a:r>
              <a:rPr lang="en-US" i="1" u="none" dirty="0" err="1">
                <a:solidFill>
                  <a:srgbClr val="FF0000"/>
                </a:solidFill>
              </a:rPr>
              <a:t>cấp</a:t>
            </a:r>
            <a:r>
              <a:rPr lang="en-US" i="1" u="none" dirty="0">
                <a:solidFill>
                  <a:srgbClr val="FF0000"/>
                </a:solidFill>
              </a:rPr>
              <a:t>, </a:t>
            </a:r>
            <a:r>
              <a:rPr lang="en-US" i="1" u="none" dirty="0" err="1">
                <a:solidFill>
                  <a:srgbClr val="FF0000"/>
                </a:solidFill>
              </a:rPr>
              <a:t>phân</a:t>
            </a:r>
            <a:r>
              <a:rPr lang="en-US" i="1" u="none" dirty="0">
                <a:solidFill>
                  <a:srgbClr val="FF0000"/>
                </a:solidFill>
              </a:rPr>
              <a:t> </a:t>
            </a:r>
            <a:r>
              <a:rPr lang="en-US" i="1" u="none" dirty="0" err="1">
                <a:solidFill>
                  <a:srgbClr val="FF0000"/>
                </a:solidFill>
              </a:rPr>
              <a:t>quyền</a:t>
            </a:r>
            <a:r>
              <a:rPr lang="en-US" i="1" u="none" dirty="0">
                <a:solidFill>
                  <a:srgbClr val="FF0000"/>
                </a:solidFill>
              </a:rPr>
              <a:t> </a:t>
            </a:r>
            <a:r>
              <a:rPr lang="en-US" i="1" u="none" dirty="0" err="1">
                <a:solidFill>
                  <a:srgbClr val="FF0000"/>
                </a:solidFill>
              </a:rPr>
              <a:t>mạnh</a:t>
            </a:r>
            <a:r>
              <a:rPr lang="en-US" i="1" u="none" dirty="0">
                <a:solidFill>
                  <a:srgbClr val="FF0000"/>
                </a:solidFill>
              </a:rPr>
              <a:t> </a:t>
            </a:r>
            <a:r>
              <a:rPr lang="en-US" i="1" u="none" dirty="0" err="1">
                <a:solidFill>
                  <a:srgbClr val="FF0000"/>
                </a:solidFill>
              </a:rPr>
              <a:t>hơn</a:t>
            </a:r>
            <a:r>
              <a:rPr lang="en-US" i="1" u="none" dirty="0">
                <a:solidFill>
                  <a:srgbClr val="FF0000"/>
                </a:solidFill>
              </a:rPr>
              <a:t> </a:t>
            </a:r>
            <a:r>
              <a:rPr lang="en-US" i="1" u="none" dirty="0" err="1">
                <a:solidFill>
                  <a:srgbClr val="FF0000"/>
                </a:solidFill>
              </a:rPr>
              <a:t>trong</a:t>
            </a:r>
            <a:r>
              <a:rPr lang="en-US" i="1" u="none" dirty="0">
                <a:solidFill>
                  <a:srgbClr val="FF0000"/>
                </a:solidFill>
              </a:rPr>
              <a:t> </a:t>
            </a:r>
            <a:r>
              <a:rPr lang="en-US" i="1" u="none" dirty="0" err="1">
                <a:solidFill>
                  <a:srgbClr val="FF0000"/>
                </a:solidFill>
              </a:rPr>
              <a:t>công</a:t>
            </a:r>
            <a:r>
              <a:rPr lang="en-US" i="1" u="none" dirty="0">
                <a:solidFill>
                  <a:srgbClr val="FF0000"/>
                </a:solidFill>
              </a:rPr>
              <a:t> </a:t>
            </a:r>
            <a:r>
              <a:rPr lang="en-US" i="1" u="none" dirty="0" err="1">
                <a:solidFill>
                  <a:srgbClr val="FF0000"/>
                </a:solidFill>
              </a:rPr>
              <a:t>tác</a:t>
            </a:r>
            <a:r>
              <a:rPr lang="en-US" i="1" u="none" dirty="0">
                <a:solidFill>
                  <a:srgbClr val="FF0000"/>
                </a:solidFill>
              </a:rPr>
              <a:t> </a:t>
            </a:r>
            <a:r>
              <a:rPr lang="en-US" i="1" u="none" dirty="0" err="1">
                <a:solidFill>
                  <a:srgbClr val="FF0000"/>
                </a:solidFill>
              </a:rPr>
              <a:t>thi</a:t>
            </a:r>
            <a:r>
              <a:rPr lang="en-US" i="1" u="none" dirty="0">
                <a:solidFill>
                  <a:srgbClr val="FF0000"/>
                </a:solidFill>
              </a:rPr>
              <a:t> </a:t>
            </a:r>
            <a:r>
              <a:rPr lang="en-US" i="1" u="none" dirty="0" err="1">
                <a:solidFill>
                  <a:srgbClr val="FF0000"/>
                </a:solidFill>
              </a:rPr>
              <a:t>đua</a:t>
            </a:r>
            <a:r>
              <a:rPr lang="en-US" i="1" u="none" dirty="0">
                <a:solidFill>
                  <a:srgbClr val="FF0000"/>
                </a:solidFill>
              </a:rPr>
              <a:t>, </a:t>
            </a:r>
            <a:r>
              <a:rPr lang="en-US" i="1" u="none" dirty="0" err="1">
                <a:solidFill>
                  <a:srgbClr val="FF0000"/>
                </a:solidFill>
              </a:rPr>
              <a:t>khen</a:t>
            </a:r>
            <a:r>
              <a:rPr lang="en-US" i="1" u="none" dirty="0">
                <a:solidFill>
                  <a:srgbClr val="FF0000"/>
                </a:solidFill>
              </a:rPr>
              <a:t> </a:t>
            </a:r>
            <a:r>
              <a:rPr lang="en-US" i="1" u="none" dirty="0" err="1">
                <a:solidFill>
                  <a:srgbClr val="FF0000"/>
                </a:solidFill>
              </a:rPr>
              <a:t>thưởng</a:t>
            </a:r>
            <a:r>
              <a:rPr lang="en-US" i="1" u="none" dirty="0">
                <a:solidFill>
                  <a:srgbClr val="FF0000"/>
                </a:solidFill>
              </a:rPr>
              <a:t>:</a:t>
            </a:r>
            <a:r>
              <a:rPr lang="en-US" u="none" dirty="0">
                <a:solidFill>
                  <a:srgbClr val="FF0000"/>
                </a:solidFill>
              </a:rPr>
              <a:t> </a:t>
            </a:r>
            <a:endParaRPr lang="en-US" u="none" dirty="0" smtClean="0">
              <a:solidFill>
                <a:srgbClr val="FF0000"/>
              </a:solidFill>
            </a:endParaRPr>
          </a:p>
          <a:p>
            <a:pPr algn="just"/>
            <a:r>
              <a:rPr lang="en-US" u="none" dirty="0"/>
              <a:t>	</a:t>
            </a:r>
            <a:r>
              <a:rPr lang="en-US" u="none" dirty="0" smtClean="0"/>
              <a:t>(</a:t>
            </a:r>
            <a:r>
              <a:rPr lang="en-US" u="none" dirty="0" err="1"/>
              <a:t>i</a:t>
            </a:r>
            <a:r>
              <a:rPr lang="en-US" u="none" dirty="0"/>
              <a:t>) </a:t>
            </a:r>
            <a:r>
              <a:rPr lang="en-US" u="none" dirty="0" err="1"/>
              <a:t>Bổ</a:t>
            </a:r>
            <a:r>
              <a:rPr lang="en-US" u="none" dirty="0"/>
              <a:t> sung </a:t>
            </a:r>
            <a:r>
              <a:rPr lang="en-US" u="none" dirty="0" err="1"/>
              <a:t>quy</a:t>
            </a:r>
            <a:r>
              <a:rPr lang="en-US" u="none" dirty="0"/>
              <a:t> </a:t>
            </a:r>
            <a:r>
              <a:rPr lang="en-US" u="none" dirty="0" err="1"/>
              <a:t>định</a:t>
            </a:r>
            <a:r>
              <a:rPr lang="en-US" u="none" dirty="0"/>
              <a:t> </a:t>
            </a:r>
            <a:r>
              <a:rPr lang="en-US" u="none" dirty="0" err="1"/>
              <a:t>Bộ</a:t>
            </a:r>
            <a:r>
              <a:rPr lang="en-US" u="none" dirty="0"/>
              <a:t> </a:t>
            </a:r>
            <a:r>
              <a:rPr lang="en-US" u="none" dirty="0" err="1"/>
              <a:t>Quốc</a:t>
            </a:r>
            <a:r>
              <a:rPr lang="en-US" u="none" dirty="0"/>
              <a:t> </a:t>
            </a:r>
            <a:r>
              <a:rPr lang="en-US" u="none" dirty="0" err="1"/>
              <a:t>phòng</a:t>
            </a:r>
            <a:r>
              <a:rPr lang="en-US" u="none" dirty="0"/>
              <a:t>, </a:t>
            </a:r>
            <a:r>
              <a:rPr lang="en-US" u="none" dirty="0" err="1"/>
              <a:t>Bộ</a:t>
            </a:r>
            <a:r>
              <a:rPr lang="en-US" u="none" dirty="0"/>
              <a:t> </a:t>
            </a:r>
            <a:r>
              <a:rPr lang="en-US" u="none" dirty="0" err="1"/>
              <a:t>Công</a:t>
            </a:r>
            <a:r>
              <a:rPr lang="en-US" u="none" dirty="0"/>
              <a:t> an </a:t>
            </a:r>
            <a:r>
              <a:rPr lang="en-US" u="none" dirty="0" err="1"/>
              <a:t>quy</a:t>
            </a:r>
            <a:r>
              <a:rPr lang="en-US" u="none" dirty="0"/>
              <a:t> </a:t>
            </a:r>
            <a:r>
              <a:rPr lang="en-US" u="none" dirty="0" err="1"/>
              <a:t>định</a:t>
            </a:r>
            <a:r>
              <a:rPr lang="en-US" u="none" dirty="0"/>
              <a:t> </a:t>
            </a:r>
            <a:r>
              <a:rPr lang="en-US" u="none" dirty="0" err="1"/>
              <a:t>thẩm</a:t>
            </a:r>
            <a:r>
              <a:rPr lang="en-US" u="none" dirty="0"/>
              <a:t> </a:t>
            </a:r>
            <a:r>
              <a:rPr lang="en-US" u="none" dirty="0" err="1"/>
              <a:t>quyền</a:t>
            </a:r>
            <a:r>
              <a:rPr lang="en-US" u="none" dirty="0"/>
              <a:t> </a:t>
            </a:r>
            <a:r>
              <a:rPr lang="en-US" u="none" dirty="0" err="1"/>
              <a:t>công</a:t>
            </a:r>
            <a:r>
              <a:rPr lang="en-US" u="none" dirty="0"/>
              <a:t> </a:t>
            </a:r>
            <a:r>
              <a:rPr lang="en-US" u="none" dirty="0" err="1"/>
              <a:t>nhận</a:t>
            </a:r>
            <a:r>
              <a:rPr lang="en-US" u="none" dirty="0"/>
              <a:t> </a:t>
            </a:r>
            <a:r>
              <a:rPr lang="en-US" u="none" dirty="0" err="1"/>
              <a:t>danh</a:t>
            </a:r>
            <a:r>
              <a:rPr lang="en-US" u="none" dirty="0"/>
              <a:t> </a:t>
            </a:r>
            <a:r>
              <a:rPr lang="en-US" u="none" dirty="0" err="1"/>
              <a:t>hiệu</a:t>
            </a:r>
            <a:r>
              <a:rPr lang="en-US" u="none" dirty="0"/>
              <a:t> “Lao </a:t>
            </a:r>
            <a:r>
              <a:rPr lang="en-US" u="none" dirty="0" err="1"/>
              <a:t>động</a:t>
            </a:r>
            <a:r>
              <a:rPr lang="en-US" u="none" dirty="0"/>
              <a:t> </a:t>
            </a:r>
            <a:r>
              <a:rPr lang="en-US" u="none" dirty="0" err="1"/>
              <a:t>tiên</a:t>
            </a:r>
            <a:r>
              <a:rPr lang="en-US" u="none" dirty="0"/>
              <a:t> </a:t>
            </a:r>
            <a:r>
              <a:rPr lang="en-US" u="none" dirty="0" err="1"/>
              <a:t>tiến</a:t>
            </a:r>
            <a:r>
              <a:rPr lang="en-US" u="none" dirty="0"/>
              <a:t>”, “</a:t>
            </a:r>
            <a:r>
              <a:rPr lang="en-US" u="none" dirty="0" err="1"/>
              <a:t>Chiến</a:t>
            </a:r>
            <a:r>
              <a:rPr lang="en-US" u="none" dirty="0"/>
              <a:t> </a:t>
            </a:r>
            <a:r>
              <a:rPr lang="en-US" u="none" dirty="0" err="1"/>
              <a:t>sĩ</a:t>
            </a:r>
            <a:r>
              <a:rPr lang="en-US" u="none" dirty="0"/>
              <a:t> </a:t>
            </a:r>
            <a:r>
              <a:rPr lang="en-US" u="none" dirty="0" err="1"/>
              <a:t>tiên</a:t>
            </a:r>
            <a:r>
              <a:rPr lang="en-US" u="none" dirty="0"/>
              <a:t> </a:t>
            </a:r>
            <a:r>
              <a:rPr lang="en-US" u="none" dirty="0" err="1"/>
              <a:t>tiến</a:t>
            </a:r>
            <a:r>
              <a:rPr lang="en-US" u="none" dirty="0"/>
              <a:t>” (</a:t>
            </a:r>
            <a:r>
              <a:rPr lang="en-US" u="none" dirty="0" err="1"/>
              <a:t>Điều</a:t>
            </a:r>
            <a:r>
              <a:rPr lang="en-US" u="none" dirty="0"/>
              <a:t> 24), “</a:t>
            </a:r>
            <a:r>
              <a:rPr lang="en-US" u="none" dirty="0" err="1"/>
              <a:t>Tập</a:t>
            </a:r>
            <a:r>
              <a:rPr lang="en-US" u="none" dirty="0"/>
              <a:t> </a:t>
            </a:r>
            <a:r>
              <a:rPr lang="en-US" u="none" dirty="0" err="1"/>
              <a:t>thể</a:t>
            </a:r>
            <a:r>
              <a:rPr lang="en-US" u="none" dirty="0"/>
              <a:t> </a:t>
            </a:r>
            <a:r>
              <a:rPr lang="en-US" u="none" dirty="0" err="1"/>
              <a:t>lao</a:t>
            </a:r>
            <a:r>
              <a:rPr lang="en-US" u="none" dirty="0"/>
              <a:t> </a:t>
            </a:r>
            <a:r>
              <a:rPr lang="en-US" u="none" dirty="0" err="1"/>
              <a:t>động</a:t>
            </a:r>
            <a:r>
              <a:rPr lang="en-US" u="none" dirty="0"/>
              <a:t> </a:t>
            </a:r>
            <a:r>
              <a:rPr lang="en-US" u="none" dirty="0" err="1"/>
              <a:t>tiên</a:t>
            </a:r>
            <a:r>
              <a:rPr lang="en-US" u="none" dirty="0"/>
              <a:t> </a:t>
            </a:r>
            <a:r>
              <a:rPr lang="en-US" u="none" dirty="0" err="1"/>
              <a:t>tiến</a:t>
            </a:r>
            <a:r>
              <a:rPr lang="en-US" u="none" dirty="0"/>
              <a:t>”, “</a:t>
            </a:r>
            <a:r>
              <a:rPr lang="en-US" u="none" dirty="0" err="1"/>
              <a:t>Đơn</a:t>
            </a:r>
            <a:r>
              <a:rPr lang="en-US" u="none" dirty="0"/>
              <a:t> </a:t>
            </a:r>
            <a:r>
              <a:rPr lang="en-US" u="none" dirty="0" err="1"/>
              <a:t>vị</a:t>
            </a:r>
            <a:r>
              <a:rPr lang="en-US" u="none" dirty="0"/>
              <a:t> </a:t>
            </a:r>
            <a:r>
              <a:rPr lang="en-US" u="none" dirty="0" err="1"/>
              <a:t>tiên</a:t>
            </a:r>
            <a:r>
              <a:rPr lang="en-US" u="none" dirty="0"/>
              <a:t> </a:t>
            </a:r>
            <a:r>
              <a:rPr lang="en-US" u="none" dirty="0" err="1"/>
              <a:t>tiến</a:t>
            </a:r>
            <a:r>
              <a:rPr lang="en-US" u="none" dirty="0"/>
              <a:t>” (</a:t>
            </a:r>
            <a:r>
              <a:rPr lang="en-US" u="none" dirty="0" err="1"/>
              <a:t>Điều</a:t>
            </a:r>
            <a:r>
              <a:rPr lang="en-US" u="none" dirty="0"/>
              <a:t> 28); </a:t>
            </a:r>
            <a:endParaRPr lang="en-US" u="none" dirty="0" smtClean="0"/>
          </a:p>
          <a:p>
            <a:pPr algn="just"/>
            <a:r>
              <a:rPr lang="en-US" u="none" dirty="0" smtClean="0"/>
              <a:t>	(</a:t>
            </a:r>
            <a:r>
              <a:rPr lang="en-US" u="none" dirty="0"/>
              <a:t>ii) </a:t>
            </a:r>
            <a:r>
              <a:rPr lang="en-US" u="none" dirty="0" err="1"/>
              <a:t>Bổ</a:t>
            </a:r>
            <a:r>
              <a:rPr lang="en-US" u="none" dirty="0"/>
              <a:t> sung </a:t>
            </a:r>
            <a:r>
              <a:rPr lang="en-US" u="none" dirty="0" err="1"/>
              <a:t>quy</a:t>
            </a:r>
            <a:r>
              <a:rPr lang="en-US" u="none" dirty="0"/>
              <a:t> </a:t>
            </a:r>
            <a:r>
              <a:rPr lang="en-US" u="none" dirty="0" err="1"/>
              <a:t>định</a:t>
            </a:r>
            <a:r>
              <a:rPr lang="en-US" u="none" dirty="0"/>
              <a:t> </a:t>
            </a:r>
            <a:r>
              <a:rPr lang="en-US" u="none" dirty="0" err="1"/>
              <a:t>cụ</a:t>
            </a:r>
            <a:r>
              <a:rPr lang="en-US" u="none" dirty="0"/>
              <a:t> </a:t>
            </a:r>
            <a:r>
              <a:rPr lang="en-US" u="none" dirty="0" err="1"/>
              <a:t>thể</a:t>
            </a:r>
            <a:r>
              <a:rPr lang="en-US" u="none" dirty="0"/>
              <a:t> </a:t>
            </a:r>
            <a:r>
              <a:rPr lang="en-US" u="none" dirty="0" err="1"/>
              <a:t>thẩm</a:t>
            </a:r>
            <a:r>
              <a:rPr lang="en-US" u="none" dirty="0"/>
              <a:t> </a:t>
            </a:r>
            <a:r>
              <a:rPr lang="en-US" u="none" dirty="0" err="1"/>
              <a:t>quyền</a:t>
            </a:r>
            <a:r>
              <a:rPr lang="en-US" u="none" dirty="0"/>
              <a:t> </a:t>
            </a:r>
            <a:r>
              <a:rPr lang="en-US" u="none" dirty="0" err="1"/>
              <a:t>của</a:t>
            </a:r>
            <a:r>
              <a:rPr lang="en-US" u="none" dirty="0"/>
              <a:t> </a:t>
            </a:r>
            <a:r>
              <a:rPr lang="en-US" u="none" dirty="0" err="1"/>
              <a:t>Bộ</a:t>
            </a:r>
            <a:r>
              <a:rPr lang="en-US" u="none" dirty="0"/>
              <a:t> </a:t>
            </a:r>
            <a:r>
              <a:rPr lang="en-US" u="none" dirty="0" err="1"/>
              <a:t>trưởng</a:t>
            </a:r>
            <a:r>
              <a:rPr lang="en-US" u="none" dirty="0"/>
              <a:t>, </a:t>
            </a:r>
            <a:r>
              <a:rPr lang="en-US" u="none" dirty="0" err="1"/>
              <a:t>Thủ</a:t>
            </a:r>
            <a:r>
              <a:rPr lang="en-US" u="none" dirty="0"/>
              <a:t> </a:t>
            </a:r>
            <a:r>
              <a:rPr lang="en-US" u="none" dirty="0" err="1"/>
              <a:t>trưởng</a:t>
            </a:r>
            <a:r>
              <a:rPr lang="en-US" u="none" dirty="0"/>
              <a:t> </a:t>
            </a:r>
            <a:r>
              <a:rPr lang="en-US" u="none" dirty="0" err="1"/>
              <a:t>các</a:t>
            </a:r>
            <a:r>
              <a:rPr lang="en-US" u="none" dirty="0"/>
              <a:t> </a:t>
            </a:r>
            <a:r>
              <a:rPr lang="en-US" u="none" dirty="0" err="1"/>
              <a:t>bộ</a:t>
            </a:r>
            <a:r>
              <a:rPr lang="en-US" u="none" dirty="0"/>
              <a:t>, ban, </a:t>
            </a:r>
            <a:r>
              <a:rPr lang="en-US" u="none" dirty="0" err="1"/>
              <a:t>ngành</a:t>
            </a:r>
            <a:r>
              <a:rPr lang="en-US" u="none" dirty="0"/>
              <a:t> </a:t>
            </a:r>
            <a:r>
              <a:rPr lang="en-US" u="none" dirty="0" err="1"/>
              <a:t>tặng</a:t>
            </a:r>
            <a:r>
              <a:rPr lang="en-US" u="none" dirty="0"/>
              <a:t> </a:t>
            </a:r>
            <a:r>
              <a:rPr lang="en-US" u="none" dirty="0" err="1"/>
              <a:t>danh</a:t>
            </a:r>
            <a:r>
              <a:rPr lang="en-US" u="none" dirty="0"/>
              <a:t> </a:t>
            </a:r>
            <a:r>
              <a:rPr lang="en-US" u="none" dirty="0" err="1"/>
              <a:t>hiệu</a:t>
            </a:r>
            <a:r>
              <a:rPr lang="en-US" u="none" dirty="0"/>
              <a:t> “</a:t>
            </a:r>
            <a:r>
              <a:rPr lang="en-US" u="none" dirty="0" err="1"/>
              <a:t>Tập</a:t>
            </a:r>
            <a:r>
              <a:rPr lang="en-US" u="none" dirty="0"/>
              <a:t> </a:t>
            </a:r>
            <a:r>
              <a:rPr lang="en-US" u="none" dirty="0" err="1"/>
              <a:t>thể</a:t>
            </a:r>
            <a:r>
              <a:rPr lang="en-US" u="none" dirty="0"/>
              <a:t> </a:t>
            </a:r>
            <a:r>
              <a:rPr lang="en-US" u="none" dirty="0" err="1"/>
              <a:t>lao</a:t>
            </a:r>
            <a:r>
              <a:rPr lang="en-US" u="none" dirty="0"/>
              <a:t> </a:t>
            </a:r>
            <a:r>
              <a:rPr lang="en-US" u="none" dirty="0" err="1"/>
              <a:t>động</a:t>
            </a:r>
            <a:r>
              <a:rPr lang="en-US" u="none" dirty="0"/>
              <a:t> </a:t>
            </a:r>
            <a:r>
              <a:rPr lang="en-US" u="none" dirty="0" err="1"/>
              <a:t>tiên</a:t>
            </a:r>
            <a:r>
              <a:rPr lang="en-US" u="none" dirty="0"/>
              <a:t> </a:t>
            </a:r>
            <a:r>
              <a:rPr lang="en-US" u="none" dirty="0" err="1"/>
              <a:t>tiến</a:t>
            </a:r>
            <a:r>
              <a:rPr lang="en-US" u="none" dirty="0"/>
              <a:t>”, “</a:t>
            </a:r>
            <a:r>
              <a:rPr lang="en-US" u="none" dirty="0" err="1"/>
              <a:t>Chiến</a:t>
            </a:r>
            <a:r>
              <a:rPr lang="en-US" u="none" dirty="0"/>
              <a:t> </a:t>
            </a:r>
            <a:r>
              <a:rPr lang="en-US" u="none" dirty="0" err="1"/>
              <a:t>sĩ</a:t>
            </a:r>
            <a:r>
              <a:rPr lang="en-US" u="none" dirty="0"/>
              <a:t> </a:t>
            </a:r>
            <a:r>
              <a:rPr lang="en-US" u="none" dirty="0" err="1"/>
              <a:t>thi</a:t>
            </a:r>
            <a:r>
              <a:rPr lang="en-US" u="none" dirty="0"/>
              <a:t> </a:t>
            </a:r>
            <a:r>
              <a:rPr lang="en-US" u="none" dirty="0" err="1"/>
              <a:t>đua</a:t>
            </a:r>
            <a:r>
              <a:rPr lang="en-US" u="none" dirty="0"/>
              <a:t> </a:t>
            </a:r>
            <a:r>
              <a:rPr lang="en-US" u="none" dirty="0" err="1"/>
              <a:t>cơ</a:t>
            </a:r>
            <a:r>
              <a:rPr lang="en-US" u="none" dirty="0"/>
              <a:t> </a:t>
            </a:r>
            <a:r>
              <a:rPr lang="en-US" u="none" dirty="0" err="1"/>
              <a:t>sở</a:t>
            </a:r>
            <a:r>
              <a:rPr lang="en-US" u="none" dirty="0"/>
              <a:t>”, “Lao </a:t>
            </a:r>
            <a:r>
              <a:rPr lang="en-US" u="none" dirty="0" err="1"/>
              <a:t>động</a:t>
            </a:r>
            <a:r>
              <a:rPr lang="en-US" u="none" dirty="0"/>
              <a:t> </a:t>
            </a:r>
            <a:r>
              <a:rPr lang="en-US" u="none" dirty="0" err="1"/>
              <a:t>tiên</a:t>
            </a:r>
            <a:r>
              <a:rPr lang="en-US" u="none" dirty="0"/>
              <a:t> </a:t>
            </a:r>
            <a:r>
              <a:rPr lang="en-US" u="none" dirty="0" err="1"/>
              <a:t>tiến</a:t>
            </a:r>
            <a:r>
              <a:rPr lang="en-US" u="none" dirty="0"/>
              <a:t>” </a:t>
            </a:r>
            <a:r>
              <a:rPr lang="en-US" u="none" dirty="0" err="1"/>
              <a:t>hoặc</a:t>
            </a:r>
            <a:r>
              <a:rPr lang="en-US" u="none" dirty="0"/>
              <a:t> </a:t>
            </a:r>
            <a:r>
              <a:rPr lang="en-US" u="none" dirty="0" err="1"/>
              <a:t>ủy</a:t>
            </a:r>
            <a:r>
              <a:rPr lang="en-US" u="none" dirty="0"/>
              <a:t> </a:t>
            </a:r>
            <a:r>
              <a:rPr lang="en-US" u="none" dirty="0" err="1"/>
              <a:t>quyền</a:t>
            </a:r>
            <a:r>
              <a:rPr lang="en-US" u="none" dirty="0"/>
              <a:t> </a:t>
            </a:r>
            <a:r>
              <a:rPr lang="en-US" u="none" dirty="0" err="1"/>
              <a:t>công</a:t>
            </a:r>
            <a:r>
              <a:rPr lang="en-US" u="none" dirty="0"/>
              <a:t> </a:t>
            </a:r>
            <a:r>
              <a:rPr lang="en-US" u="none" dirty="0" err="1"/>
              <a:t>nhận</a:t>
            </a:r>
            <a:r>
              <a:rPr lang="en-US" u="none" dirty="0"/>
              <a:t> </a:t>
            </a:r>
            <a:r>
              <a:rPr lang="en-US" u="none" dirty="0" err="1"/>
              <a:t>danh</a:t>
            </a:r>
            <a:r>
              <a:rPr lang="en-US" u="none" dirty="0"/>
              <a:t> </a:t>
            </a:r>
            <a:r>
              <a:rPr lang="en-US" u="none" dirty="0" err="1"/>
              <a:t>hiệu</a:t>
            </a:r>
            <a:r>
              <a:rPr lang="en-US" u="none" dirty="0"/>
              <a:t> “</a:t>
            </a:r>
            <a:r>
              <a:rPr lang="en-US" u="none" dirty="0" err="1"/>
              <a:t>Tập</a:t>
            </a:r>
            <a:r>
              <a:rPr lang="en-US" u="none" dirty="0"/>
              <a:t> </a:t>
            </a:r>
            <a:r>
              <a:rPr lang="en-US" u="none" dirty="0" err="1"/>
              <a:t>thể</a:t>
            </a:r>
            <a:r>
              <a:rPr lang="en-US" u="none" dirty="0"/>
              <a:t> </a:t>
            </a:r>
            <a:r>
              <a:rPr lang="en-US" u="none" dirty="0" err="1"/>
              <a:t>lao</a:t>
            </a:r>
            <a:r>
              <a:rPr lang="en-US" u="none" dirty="0"/>
              <a:t> </a:t>
            </a:r>
            <a:r>
              <a:rPr lang="en-US" u="none" dirty="0" err="1"/>
              <a:t>động</a:t>
            </a:r>
            <a:r>
              <a:rPr lang="en-US" u="none" dirty="0"/>
              <a:t> </a:t>
            </a:r>
            <a:r>
              <a:rPr lang="en-US" u="none" dirty="0" err="1"/>
              <a:t>tiên</a:t>
            </a:r>
            <a:r>
              <a:rPr lang="en-US" u="none" dirty="0"/>
              <a:t> </a:t>
            </a:r>
            <a:r>
              <a:rPr lang="en-US" u="none" dirty="0" err="1"/>
              <a:t>tiến</a:t>
            </a:r>
            <a:r>
              <a:rPr lang="en-US" u="none" dirty="0"/>
              <a:t>”, “</a:t>
            </a:r>
            <a:r>
              <a:rPr lang="en-US" u="none" dirty="0" err="1"/>
              <a:t>Chiến</a:t>
            </a:r>
            <a:r>
              <a:rPr lang="en-US" u="none" dirty="0"/>
              <a:t> </a:t>
            </a:r>
            <a:r>
              <a:rPr lang="en-US" u="none" dirty="0" err="1"/>
              <a:t>sĩ</a:t>
            </a:r>
            <a:r>
              <a:rPr lang="en-US" u="none" dirty="0"/>
              <a:t> </a:t>
            </a:r>
            <a:r>
              <a:rPr lang="en-US" u="none" dirty="0" err="1"/>
              <a:t>thi</a:t>
            </a:r>
            <a:r>
              <a:rPr lang="en-US" u="none" dirty="0"/>
              <a:t> </a:t>
            </a:r>
            <a:r>
              <a:rPr lang="en-US" u="none" dirty="0" err="1"/>
              <a:t>đua</a:t>
            </a:r>
            <a:r>
              <a:rPr lang="en-US" u="none" dirty="0"/>
              <a:t> </a:t>
            </a:r>
            <a:r>
              <a:rPr lang="en-US" u="none" dirty="0" err="1"/>
              <a:t>cơ</a:t>
            </a:r>
            <a:r>
              <a:rPr lang="en-US" u="none" dirty="0"/>
              <a:t> </a:t>
            </a:r>
            <a:r>
              <a:rPr lang="en-US" u="none" dirty="0" err="1"/>
              <a:t>sở</a:t>
            </a:r>
            <a:r>
              <a:rPr lang="en-US" u="none" dirty="0"/>
              <a:t>”, “Lao </a:t>
            </a:r>
            <a:r>
              <a:rPr lang="en-US" u="none" dirty="0" err="1"/>
              <a:t>động</a:t>
            </a:r>
            <a:r>
              <a:rPr lang="en-US" u="none" dirty="0"/>
              <a:t> </a:t>
            </a:r>
            <a:r>
              <a:rPr lang="en-US" u="none" dirty="0" err="1"/>
              <a:t>tiên</a:t>
            </a:r>
            <a:r>
              <a:rPr lang="en-US" u="none" dirty="0"/>
              <a:t> </a:t>
            </a:r>
            <a:r>
              <a:rPr lang="en-US" u="none" dirty="0" err="1"/>
              <a:t>tiến”cho</a:t>
            </a:r>
            <a:r>
              <a:rPr lang="en-US" u="none" dirty="0"/>
              <a:t> </a:t>
            </a:r>
            <a:r>
              <a:rPr lang="en-US" u="none" dirty="0" err="1"/>
              <a:t>cá</a:t>
            </a:r>
            <a:r>
              <a:rPr lang="en-US" u="none" dirty="0"/>
              <a:t> </a:t>
            </a:r>
            <a:r>
              <a:rPr lang="en-US" u="none" dirty="0" err="1"/>
              <a:t>nhân</a:t>
            </a:r>
            <a:r>
              <a:rPr lang="en-US" u="none" dirty="0"/>
              <a:t>, </a:t>
            </a:r>
            <a:r>
              <a:rPr lang="en-US" u="none" dirty="0" err="1"/>
              <a:t>tập</a:t>
            </a:r>
            <a:r>
              <a:rPr lang="en-US" u="none" dirty="0"/>
              <a:t> </a:t>
            </a:r>
            <a:r>
              <a:rPr lang="en-US" u="none" dirty="0" err="1"/>
              <a:t>thể</a:t>
            </a:r>
            <a:r>
              <a:rPr lang="en-US" u="none" dirty="0"/>
              <a:t> </a:t>
            </a:r>
            <a:r>
              <a:rPr lang="en-US" u="none" dirty="0" err="1"/>
              <a:t>thuộc</a:t>
            </a:r>
            <a:r>
              <a:rPr lang="en-US" u="none" dirty="0"/>
              <a:t> </a:t>
            </a:r>
            <a:r>
              <a:rPr lang="en-US" u="none" dirty="0" err="1"/>
              <a:t>cơ</a:t>
            </a:r>
            <a:r>
              <a:rPr lang="en-US" u="none" dirty="0"/>
              <a:t> </a:t>
            </a:r>
            <a:r>
              <a:rPr lang="en-US" u="none" dirty="0" err="1"/>
              <a:t>quan</a:t>
            </a:r>
            <a:r>
              <a:rPr lang="en-US" u="none" dirty="0"/>
              <a:t>, </a:t>
            </a:r>
            <a:r>
              <a:rPr lang="en-US" u="none" dirty="0" err="1"/>
              <a:t>tổ</a:t>
            </a:r>
            <a:r>
              <a:rPr lang="en-US" u="none" dirty="0"/>
              <a:t> </a:t>
            </a:r>
            <a:r>
              <a:rPr lang="en-US" u="none" dirty="0" err="1"/>
              <a:t>chức</a:t>
            </a:r>
            <a:r>
              <a:rPr lang="en-US" u="none" dirty="0"/>
              <a:t>, </a:t>
            </a:r>
            <a:r>
              <a:rPr lang="en-US" u="none" dirty="0" err="1"/>
              <a:t>đơn</a:t>
            </a:r>
            <a:r>
              <a:rPr lang="en-US" u="none" dirty="0"/>
              <a:t> </a:t>
            </a:r>
            <a:r>
              <a:rPr lang="en-US" u="none" dirty="0" err="1"/>
              <a:t>vị</a:t>
            </a:r>
            <a:r>
              <a:rPr lang="en-US" u="none" dirty="0"/>
              <a:t> </a:t>
            </a:r>
            <a:r>
              <a:rPr lang="en-US" u="none" dirty="0" err="1"/>
              <a:t>thuộc</a:t>
            </a:r>
            <a:r>
              <a:rPr lang="en-US" u="none" dirty="0"/>
              <a:t> </a:t>
            </a:r>
            <a:r>
              <a:rPr lang="en-US" u="none" dirty="0" err="1"/>
              <a:t>bộ</a:t>
            </a:r>
            <a:r>
              <a:rPr lang="en-US" u="none" dirty="0"/>
              <a:t>, ban, </a:t>
            </a:r>
            <a:r>
              <a:rPr lang="en-US" u="none" dirty="0" err="1"/>
              <a:t>ngành</a:t>
            </a:r>
            <a:r>
              <a:rPr lang="en-US" u="none" dirty="0"/>
              <a:t> </a:t>
            </a:r>
            <a:r>
              <a:rPr lang="en-US" u="none" dirty="0" err="1">
                <a:solidFill>
                  <a:srgbClr val="FF0000"/>
                </a:solidFill>
              </a:rPr>
              <a:t>không</a:t>
            </a:r>
            <a:r>
              <a:rPr lang="en-US" u="none" dirty="0">
                <a:solidFill>
                  <a:srgbClr val="FF0000"/>
                </a:solidFill>
              </a:rPr>
              <a:t> </a:t>
            </a:r>
            <a:r>
              <a:rPr lang="en-US" u="none" dirty="0" err="1">
                <a:solidFill>
                  <a:srgbClr val="FF0000"/>
                </a:solidFill>
              </a:rPr>
              <a:t>có</a:t>
            </a:r>
            <a:r>
              <a:rPr lang="en-US" u="none" dirty="0">
                <a:solidFill>
                  <a:srgbClr val="FF0000"/>
                </a:solidFill>
              </a:rPr>
              <a:t> </a:t>
            </a:r>
            <a:r>
              <a:rPr lang="en-US" u="none" dirty="0" err="1">
                <a:solidFill>
                  <a:srgbClr val="FF0000"/>
                </a:solidFill>
              </a:rPr>
              <a:t>tư</a:t>
            </a:r>
            <a:r>
              <a:rPr lang="en-US" u="none" dirty="0">
                <a:solidFill>
                  <a:srgbClr val="FF0000"/>
                </a:solidFill>
              </a:rPr>
              <a:t> </a:t>
            </a:r>
            <a:r>
              <a:rPr lang="en-US" u="none" dirty="0" err="1">
                <a:solidFill>
                  <a:srgbClr val="FF0000"/>
                </a:solidFill>
              </a:rPr>
              <a:t>cách</a:t>
            </a:r>
            <a:r>
              <a:rPr lang="en-US" u="none" dirty="0">
                <a:solidFill>
                  <a:srgbClr val="FF0000"/>
                </a:solidFill>
              </a:rPr>
              <a:t> </a:t>
            </a:r>
            <a:r>
              <a:rPr lang="en-US" u="none" dirty="0" err="1">
                <a:solidFill>
                  <a:srgbClr val="FF0000"/>
                </a:solidFill>
              </a:rPr>
              <a:t>pháp</a:t>
            </a:r>
            <a:r>
              <a:rPr lang="en-US" u="none" dirty="0">
                <a:solidFill>
                  <a:srgbClr val="FF0000"/>
                </a:solidFill>
              </a:rPr>
              <a:t> </a:t>
            </a:r>
            <a:r>
              <a:rPr lang="en-US" u="none" dirty="0" err="1">
                <a:solidFill>
                  <a:srgbClr val="FF0000"/>
                </a:solidFill>
              </a:rPr>
              <a:t>nhân</a:t>
            </a:r>
            <a:r>
              <a:rPr lang="en-US" u="none" dirty="0"/>
              <a:t> (</a:t>
            </a:r>
            <a:r>
              <a:rPr lang="en-US" u="none" dirty="0" err="1"/>
              <a:t>khoản</a:t>
            </a:r>
            <a:r>
              <a:rPr lang="en-US" u="none" dirty="0"/>
              <a:t> 3 </a:t>
            </a:r>
            <a:r>
              <a:rPr lang="en-US" u="none" dirty="0" err="1"/>
              <a:t>Điều</a:t>
            </a:r>
            <a:r>
              <a:rPr lang="en-US" u="none" dirty="0"/>
              <a:t> 79); </a:t>
            </a:r>
          </a:p>
        </p:txBody>
      </p:sp>
    </p:spTree>
    <p:extLst>
      <p:ext uri="{BB962C8B-B14F-4D97-AF65-F5344CB8AC3E}">
        <p14:creationId xmlns:p14="http://schemas.microsoft.com/office/powerpoint/2010/main" val="14016279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685800"/>
            <a:ext cx="8610600" cy="5539978"/>
          </a:xfrm>
        </p:spPr>
        <p:txBody>
          <a:bodyPr/>
          <a:lstStyle/>
          <a:p>
            <a:pPr algn="just"/>
            <a:r>
              <a:rPr lang="en-US" b="0" u="none" dirty="0" smtClean="0"/>
              <a:t>	(</a:t>
            </a:r>
            <a:r>
              <a:rPr lang="en-US" b="0" u="none" dirty="0"/>
              <a:t>iii) </a:t>
            </a:r>
            <a:r>
              <a:rPr lang="en-US" b="0" u="none" dirty="0" err="1"/>
              <a:t>Bổ</a:t>
            </a:r>
            <a:r>
              <a:rPr lang="en-US" b="0" u="none" dirty="0"/>
              <a:t> sung </a:t>
            </a:r>
            <a:r>
              <a:rPr lang="en-US" b="0" u="none" dirty="0" err="1"/>
              <a:t>quy</a:t>
            </a:r>
            <a:r>
              <a:rPr lang="en-US" b="0" u="none" dirty="0"/>
              <a:t> </a:t>
            </a:r>
            <a:r>
              <a:rPr lang="en-US" b="0" u="none" dirty="0" err="1"/>
              <a:t>định</a:t>
            </a:r>
            <a:r>
              <a:rPr lang="en-US" b="0" u="none" dirty="0"/>
              <a:t> </a:t>
            </a:r>
            <a:r>
              <a:rPr lang="en-US" b="0" u="none" dirty="0" err="1"/>
              <a:t>về</a:t>
            </a:r>
            <a:r>
              <a:rPr lang="en-US" b="0" u="none" dirty="0"/>
              <a:t> </a:t>
            </a:r>
            <a:r>
              <a:rPr lang="en-US" b="0" u="none" dirty="0" err="1"/>
              <a:t>thẩm</a:t>
            </a:r>
            <a:r>
              <a:rPr lang="en-US" b="0" u="none" dirty="0"/>
              <a:t> </a:t>
            </a:r>
            <a:r>
              <a:rPr lang="en-US" b="0" u="none" dirty="0" err="1"/>
              <a:t>quyền</a:t>
            </a:r>
            <a:r>
              <a:rPr lang="en-US" b="0" u="none" dirty="0"/>
              <a:t> </a:t>
            </a:r>
            <a:r>
              <a:rPr lang="en-US" b="0" u="none" dirty="0" err="1"/>
              <a:t>của</a:t>
            </a:r>
            <a:r>
              <a:rPr lang="en-US" b="0" u="none" dirty="0"/>
              <a:t> </a:t>
            </a:r>
            <a:r>
              <a:rPr lang="en-US" b="0" u="none" dirty="0" err="1"/>
              <a:t>người</a:t>
            </a:r>
            <a:r>
              <a:rPr lang="en-US" b="0" u="none" dirty="0"/>
              <a:t> </a:t>
            </a:r>
            <a:r>
              <a:rPr lang="en-US" b="0" u="none" dirty="0" err="1"/>
              <a:t>đứng</a:t>
            </a:r>
            <a:r>
              <a:rPr lang="en-US" b="0" u="none" dirty="0"/>
              <a:t> </a:t>
            </a:r>
            <a:r>
              <a:rPr lang="en-US" b="0" u="none" dirty="0" err="1"/>
              <a:t>đầu</a:t>
            </a:r>
            <a:r>
              <a:rPr lang="en-US" b="0" u="none" dirty="0"/>
              <a:t> </a:t>
            </a:r>
            <a:r>
              <a:rPr lang="en-US" b="0" u="none" dirty="0" err="1"/>
              <a:t>cơ</a:t>
            </a:r>
            <a:r>
              <a:rPr lang="en-US" b="0" u="none" dirty="0"/>
              <a:t> </a:t>
            </a:r>
            <a:r>
              <a:rPr lang="en-US" b="0" u="none" dirty="0" err="1"/>
              <a:t>quan</a:t>
            </a:r>
            <a:r>
              <a:rPr lang="en-US" b="0" u="none" dirty="0"/>
              <a:t> </a:t>
            </a:r>
            <a:r>
              <a:rPr lang="en-US" b="0" u="none" dirty="0" err="1"/>
              <a:t>được</a:t>
            </a:r>
            <a:r>
              <a:rPr lang="en-US" b="0" u="none" dirty="0"/>
              <a:t> </a:t>
            </a:r>
            <a:r>
              <a:rPr lang="en-US" b="0" u="none" dirty="0" err="1"/>
              <a:t>Ủy</a:t>
            </a:r>
            <a:r>
              <a:rPr lang="en-US" b="0" u="none" dirty="0"/>
              <a:t> ban </a:t>
            </a:r>
            <a:r>
              <a:rPr lang="en-US" b="0" u="none" dirty="0" err="1"/>
              <a:t>Thường</a:t>
            </a:r>
            <a:r>
              <a:rPr lang="en-US" b="0" u="none" dirty="0"/>
              <a:t> </a:t>
            </a:r>
            <a:r>
              <a:rPr lang="en-US" b="0" u="none" dirty="0" err="1"/>
              <a:t>vụ</a:t>
            </a:r>
            <a:r>
              <a:rPr lang="en-US" b="0" u="none" dirty="0"/>
              <a:t> </a:t>
            </a:r>
            <a:r>
              <a:rPr lang="en-US" b="0" u="none" dirty="0" err="1"/>
              <a:t>Quốc</a:t>
            </a:r>
            <a:r>
              <a:rPr lang="en-US" b="0" u="none" dirty="0"/>
              <a:t> </a:t>
            </a:r>
            <a:r>
              <a:rPr lang="en-US" b="0" u="none" dirty="0" err="1"/>
              <a:t>hội</a:t>
            </a:r>
            <a:r>
              <a:rPr lang="en-US" b="0" u="none" dirty="0"/>
              <a:t> </a:t>
            </a:r>
            <a:r>
              <a:rPr lang="en-US" b="0" u="none" dirty="0" err="1"/>
              <a:t>phân</a:t>
            </a:r>
            <a:r>
              <a:rPr lang="en-US" b="0" u="none" dirty="0"/>
              <a:t> </a:t>
            </a:r>
            <a:r>
              <a:rPr lang="en-US" b="0" u="none" dirty="0" err="1"/>
              <a:t>công</a:t>
            </a:r>
            <a:r>
              <a:rPr lang="en-US" b="0" u="none" dirty="0"/>
              <a:t> </a:t>
            </a:r>
            <a:r>
              <a:rPr lang="en-US" b="0" u="none" dirty="0" err="1"/>
              <a:t>tham</a:t>
            </a:r>
            <a:r>
              <a:rPr lang="en-US" b="0" u="none" dirty="0"/>
              <a:t> </a:t>
            </a:r>
            <a:r>
              <a:rPr lang="en-US" b="0" u="none" dirty="0" err="1"/>
              <a:t>mưu</a:t>
            </a:r>
            <a:r>
              <a:rPr lang="en-US" b="0" u="none" dirty="0"/>
              <a:t>, </a:t>
            </a:r>
            <a:r>
              <a:rPr lang="en-US" b="0" u="none" dirty="0" err="1"/>
              <a:t>giúp</a:t>
            </a:r>
            <a:r>
              <a:rPr lang="en-US" b="0" u="none" dirty="0"/>
              <a:t> </a:t>
            </a:r>
            <a:r>
              <a:rPr lang="en-US" b="0" u="none" dirty="0" err="1"/>
              <a:t>về</a:t>
            </a:r>
            <a:r>
              <a:rPr lang="en-US" b="0" u="none" dirty="0"/>
              <a:t> </a:t>
            </a:r>
            <a:r>
              <a:rPr lang="en-US" b="0" u="none" dirty="0" err="1"/>
              <a:t>thi</a:t>
            </a:r>
            <a:r>
              <a:rPr lang="en-US" b="0" u="none" dirty="0"/>
              <a:t> </a:t>
            </a:r>
            <a:r>
              <a:rPr lang="en-US" b="0" u="none" dirty="0" err="1"/>
              <a:t>đua</a:t>
            </a:r>
            <a:r>
              <a:rPr lang="en-US" b="0" u="none" dirty="0"/>
              <a:t>, </a:t>
            </a:r>
            <a:r>
              <a:rPr lang="en-US" b="0" u="none" dirty="0" err="1"/>
              <a:t>khen</a:t>
            </a:r>
            <a:r>
              <a:rPr lang="en-US" b="0" u="none" dirty="0"/>
              <a:t> </a:t>
            </a:r>
            <a:r>
              <a:rPr lang="en-US" b="0" u="none" dirty="0" err="1"/>
              <a:t>thưởng</a:t>
            </a:r>
            <a:r>
              <a:rPr lang="en-US" b="0" u="none" dirty="0"/>
              <a:t> (</a:t>
            </a:r>
            <a:r>
              <a:rPr lang="en-US" b="0" u="none" dirty="0" err="1"/>
              <a:t>khoản</a:t>
            </a:r>
            <a:r>
              <a:rPr lang="en-US" b="0" u="none" dirty="0"/>
              <a:t> 3 </a:t>
            </a:r>
            <a:r>
              <a:rPr lang="en-US" b="0" u="none" dirty="0" err="1"/>
              <a:t>và</a:t>
            </a:r>
            <a:r>
              <a:rPr lang="en-US" b="0" u="none" dirty="0"/>
              <a:t> </a:t>
            </a:r>
            <a:r>
              <a:rPr lang="en-US" b="0" u="none" dirty="0" err="1"/>
              <a:t>khoản</a:t>
            </a:r>
            <a:r>
              <a:rPr lang="en-US" b="0" u="none" dirty="0"/>
              <a:t> 5 </a:t>
            </a:r>
            <a:r>
              <a:rPr lang="en-US" b="0" u="none" dirty="0" err="1"/>
              <a:t>Điều</a:t>
            </a:r>
            <a:r>
              <a:rPr lang="en-US" b="0" u="none" dirty="0"/>
              <a:t> 83); </a:t>
            </a:r>
            <a:endParaRPr lang="en-US" b="0" u="none" dirty="0" smtClean="0"/>
          </a:p>
          <a:p>
            <a:pPr algn="just"/>
            <a:endParaRPr lang="en-US" b="0" u="none" dirty="0" smtClean="0"/>
          </a:p>
          <a:p>
            <a:pPr algn="just"/>
            <a:r>
              <a:rPr lang="en-US" b="0" u="none" dirty="0" smtClean="0"/>
              <a:t>	(</a:t>
            </a:r>
            <a:r>
              <a:rPr lang="en-US" b="0" u="none" dirty="0"/>
              <a:t>iv) </a:t>
            </a:r>
            <a:r>
              <a:rPr lang="en-US" b="0" u="none" dirty="0" err="1">
                <a:solidFill>
                  <a:srgbClr val="FF0000"/>
                </a:solidFill>
              </a:rPr>
              <a:t>Bổ</a:t>
            </a:r>
            <a:r>
              <a:rPr lang="en-US" b="0" u="none" dirty="0">
                <a:solidFill>
                  <a:srgbClr val="FF0000"/>
                </a:solidFill>
              </a:rPr>
              <a:t> sung </a:t>
            </a:r>
            <a:r>
              <a:rPr lang="en-US" b="0" u="none" dirty="0" err="1">
                <a:solidFill>
                  <a:srgbClr val="FF0000"/>
                </a:solidFill>
              </a:rPr>
              <a:t>trách</a:t>
            </a:r>
            <a:r>
              <a:rPr lang="en-US" b="0" u="none" dirty="0">
                <a:solidFill>
                  <a:srgbClr val="FF0000"/>
                </a:solidFill>
              </a:rPr>
              <a:t> </a:t>
            </a:r>
            <a:r>
              <a:rPr lang="en-US" b="0" u="none" dirty="0" err="1">
                <a:solidFill>
                  <a:srgbClr val="FF0000"/>
                </a:solidFill>
              </a:rPr>
              <a:t>nhiệm</a:t>
            </a:r>
            <a:r>
              <a:rPr lang="en-US" b="0" u="none" dirty="0">
                <a:solidFill>
                  <a:srgbClr val="FF0000"/>
                </a:solidFill>
              </a:rPr>
              <a:t> </a:t>
            </a:r>
            <a:r>
              <a:rPr lang="en-US" b="0" u="none" dirty="0" err="1">
                <a:solidFill>
                  <a:srgbClr val="FF0000"/>
                </a:solidFill>
              </a:rPr>
              <a:t>Người</a:t>
            </a:r>
            <a:r>
              <a:rPr lang="en-US" b="0" u="none" dirty="0">
                <a:solidFill>
                  <a:srgbClr val="FF0000"/>
                </a:solidFill>
              </a:rPr>
              <a:t> </a:t>
            </a:r>
            <a:r>
              <a:rPr lang="en-US" b="0" u="none" dirty="0" err="1">
                <a:solidFill>
                  <a:srgbClr val="FF0000"/>
                </a:solidFill>
              </a:rPr>
              <a:t>đứng</a:t>
            </a:r>
            <a:r>
              <a:rPr lang="en-US" b="0" u="none" dirty="0">
                <a:solidFill>
                  <a:srgbClr val="FF0000"/>
                </a:solidFill>
              </a:rPr>
              <a:t> </a:t>
            </a:r>
            <a:r>
              <a:rPr lang="en-US" b="0" u="none" dirty="0" err="1">
                <a:solidFill>
                  <a:srgbClr val="FF0000"/>
                </a:solidFill>
              </a:rPr>
              <a:t>đầu</a:t>
            </a:r>
            <a:r>
              <a:rPr lang="en-US" b="0" u="none" dirty="0">
                <a:solidFill>
                  <a:srgbClr val="FF0000"/>
                </a:solidFill>
              </a:rPr>
              <a:t> </a:t>
            </a:r>
            <a:r>
              <a:rPr lang="en-US" b="0" u="none" dirty="0" err="1">
                <a:solidFill>
                  <a:srgbClr val="FF0000"/>
                </a:solidFill>
              </a:rPr>
              <a:t>phát</a:t>
            </a:r>
            <a:r>
              <a:rPr lang="en-US" b="0" u="none" dirty="0">
                <a:solidFill>
                  <a:srgbClr val="FF0000"/>
                </a:solidFill>
              </a:rPr>
              <a:t> </a:t>
            </a:r>
            <a:r>
              <a:rPr lang="en-US" b="0" u="none" dirty="0" err="1">
                <a:solidFill>
                  <a:srgbClr val="FF0000"/>
                </a:solidFill>
              </a:rPr>
              <a:t>hiện</a:t>
            </a:r>
            <a:r>
              <a:rPr lang="en-US" b="0" u="none" dirty="0">
                <a:solidFill>
                  <a:srgbClr val="FF0000"/>
                </a:solidFill>
              </a:rPr>
              <a:t> </a:t>
            </a:r>
            <a:r>
              <a:rPr lang="en-US" b="0" u="none" dirty="0" err="1"/>
              <a:t>cá</a:t>
            </a:r>
            <a:r>
              <a:rPr lang="en-US" b="0" u="none" dirty="0"/>
              <a:t> </a:t>
            </a:r>
            <a:r>
              <a:rPr lang="en-US" b="0" u="none" dirty="0" err="1"/>
              <a:t>nhân</a:t>
            </a:r>
            <a:r>
              <a:rPr lang="en-US" b="0" u="none" dirty="0"/>
              <a:t>, </a:t>
            </a:r>
            <a:r>
              <a:rPr lang="en-US" b="0" u="none" dirty="0" err="1"/>
              <a:t>tập</a:t>
            </a:r>
            <a:r>
              <a:rPr lang="en-US" b="0" u="none" dirty="0"/>
              <a:t> </a:t>
            </a:r>
            <a:r>
              <a:rPr lang="en-US" b="0" u="none" dirty="0" err="1"/>
              <a:t>thể</a:t>
            </a:r>
            <a:r>
              <a:rPr lang="en-US" b="0" u="none" dirty="0"/>
              <a:t>, </a:t>
            </a:r>
            <a:r>
              <a:rPr lang="en-US" b="0" u="none" dirty="0" err="1"/>
              <a:t>hộ</a:t>
            </a:r>
            <a:r>
              <a:rPr lang="en-US" b="0" u="none" dirty="0"/>
              <a:t> </a:t>
            </a:r>
            <a:r>
              <a:rPr lang="en-US" b="0" u="none" dirty="0" err="1"/>
              <a:t>gia</a:t>
            </a:r>
            <a:r>
              <a:rPr lang="en-US" b="0" u="none" dirty="0"/>
              <a:t> </a:t>
            </a:r>
            <a:r>
              <a:rPr lang="en-US" b="0" u="none" dirty="0" err="1"/>
              <a:t>đình</a:t>
            </a:r>
            <a:r>
              <a:rPr lang="en-US" b="0" u="none" dirty="0"/>
              <a:t> </a:t>
            </a:r>
            <a:r>
              <a:rPr lang="en-US" b="0" u="none" dirty="0" err="1"/>
              <a:t>có</a:t>
            </a:r>
            <a:r>
              <a:rPr lang="en-US" b="0" u="none" dirty="0"/>
              <a:t> </a:t>
            </a:r>
            <a:r>
              <a:rPr lang="en-US" b="0" u="none" dirty="0" err="1"/>
              <a:t>thành</a:t>
            </a:r>
            <a:r>
              <a:rPr lang="en-US" b="0" u="none" dirty="0"/>
              <a:t> </a:t>
            </a:r>
            <a:r>
              <a:rPr lang="en-US" b="0" u="none" dirty="0" err="1"/>
              <a:t>tích</a:t>
            </a:r>
            <a:r>
              <a:rPr lang="en-US" b="0" u="none" dirty="0"/>
              <a:t> </a:t>
            </a:r>
            <a:r>
              <a:rPr lang="en-US" b="0" u="none" dirty="0" err="1"/>
              <a:t>để</a:t>
            </a:r>
            <a:r>
              <a:rPr lang="en-US" b="0" u="none" dirty="0"/>
              <a:t> </a:t>
            </a:r>
            <a:r>
              <a:rPr lang="en-US" b="0" u="none" dirty="0" err="1"/>
              <a:t>khen</a:t>
            </a:r>
            <a:r>
              <a:rPr lang="en-US" b="0" u="none" dirty="0"/>
              <a:t> </a:t>
            </a:r>
            <a:r>
              <a:rPr lang="en-US" b="0" u="none" dirty="0" err="1"/>
              <a:t>thưởng</a:t>
            </a:r>
            <a:r>
              <a:rPr lang="en-US" b="0" u="none" dirty="0"/>
              <a:t> </a:t>
            </a:r>
            <a:r>
              <a:rPr lang="en-US" b="0" u="none" dirty="0" err="1"/>
              <a:t>và</a:t>
            </a:r>
            <a:r>
              <a:rPr lang="en-US" b="0" u="none" dirty="0"/>
              <a:t> </a:t>
            </a:r>
            <a:r>
              <a:rPr lang="en-US" b="0" u="none" dirty="0" err="1"/>
              <a:t>đề</a:t>
            </a:r>
            <a:r>
              <a:rPr lang="en-US" b="0" u="none" dirty="0"/>
              <a:t> </a:t>
            </a:r>
            <a:r>
              <a:rPr lang="en-US" b="0" u="none" dirty="0" err="1"/>
              <a:t>nghị</a:t>
            </a:r>
            <a:r>
              <a:rPr lang="en-US" b="0" u="none" dirty="0"/>
              <a:t> </a:t>
            </a:r>
            <a:r>
              <a:rPr lang="en-US" b="0" u="none" dirty="0" err="1"/>
              <a:t>cấp</a:t>
            </a:r>
            <a:r>
              <a:rPr lang="en-US" b="0" u="none" dirty="0"/>
              <a:t> </a:t>
            </a:r>
            <a:r>
              <a:rPr lang="en-US" b="0" u="none" dirty="0" err="1"/>
              <a:t>trên</a:t>
            </a:r>
            <a:r>
              <a:rPr lang="en-US" b="0" u="none" dirty="0"/>
              <a:t> </a:t>
            </a:r>
            <a:r>
              <a:rPr lang="en-US" b="0" u="none" dirty="0" err="1"/>
              <a:t>khen</a:t>
            </a:r>
            <a:r>
              <a:rPr lang="en-US" b="0" u="none" dirty="0"/>
              <a:t> </a:t>
            </a:r>
            <a:r>
              <a:rPr lang="en-US" b="0" u="none" dirty="0" err="1"/>
              <a:t>thưởng</a:t>
            </a:r>
            <a:r>
              <a:rPr lang="en-US" b="0" u="none" dirty="0"/>
              <a:t> (</a:t>
            </a:r>
            <a:r>
              <a:rPr lang="en-US" b="0" u="none" dirty="0" err="1"/>
              <a:t>khoản</a:t>
            </a:r>
            <a:r>
              <a:rPr lang="en-US" b="0" u="none" dirty="0"/>
              <a:t> 1 </a:t>
            </a:r>
            <a:r>
              <a:rPr lang="en-US" b="0" u="none" dirty="0" err="1"/>
              <a:t>Điều</a:t>
            </a:r>
            <a:r>
              <a:rPr lang="en-US" b="0" u="none" dirty="0"/>
              <a:t> 13), </a:t>
            </a:r>
            <a:r>
              <a:rPr lang="en-US" b="0" u="none" dirty="0" err="1"/>
              <a:t>Cơ</a:t>
            </a:r>
            <a:r>
              <a:rPr lang="en-US" b="0" u="none" dirty="0"/>
              <a:t> </a:t>
            </a:r>
            <a:r>
              <a:rPr lang="en-US" b="0" u="none" dirty="0" err="1"/>
              <a:t>quan</a:t>
            </a:r>
            <a:r>
              <a:rPr lang="en-US" b="0" u="none" dirty="0"/>
              <a:t> </a:t>
            </a:r>
            <a:r>
              <a:rPr lang="en-US" b="0" u="none" dirty="0" err="1"/>
              <a:t>làm</a:t>
            </a:r>
            <a:r>
              <a:rPr lang="en-US" b="0" u="none" dirty="0"/>
              <a:t> </a:t>
            </a:r>
            <a:r>
              <a:rPr lang="en-US" b="0" u="none" dirty="0" err="1"/>
              <a:t>công</a:t>
            </a:r>
            <a:r>
              <a:rPr lang="en-US" b="0" u="none" dirty="0"/>
              <a:t> </a:t>
            </a:r>
            <a:r>
              <a:rPr lang="en-US" b="0" u="none" dirty="0" err="1"/>
              <a:t>tác</a:t>
            </a:r>
            <a:r>
              <a:rPr lang="en-US" b="0" u="none" dirty="0"/>
              <a:t> </a:t>
            </a:r>
            <a:r>
              <a:rPr lang="en-US" b="0" u="none" dirty="0" err="1"/>
              <a:t>thi</a:t>
            </a:r>
            <a:r>
              <a:rPr lang="en-US" b="0" u="none" dirty="0"/>
              <a:t> </a:t>
            </a:r>
            <a:r>
              <a:rPr lang="en-US" b="0" u="none" dirty="0" err="1"/>
              <a:t>đua</a:t>
            </a:r>
            <a:r>
              <a:rPr lang="en-US" b="0" u="none" dirty="0"/>
              <a:t>, </a:t>
            </a:r>
            <a:r>
              <a:rPr lang="en-US" b="0" u="none" dirty="0" err="1"/>
              <a:t>khen</a:t>
            </a:r>
            <a:r>
              <a:rPr lang="en-US" b="0" u="none" dirty="0"/>
              <a:t> </a:t>
            </a:r>
            <a:r>
              <a:rPr lang="en-US" b="0" u="none" dirty="0" err="1"/>
              <a:t>thưởng</a:t>
            </a:r>
            <a:r>
              <a:rPr lang="en-US" b="0" u="none" dirty="0"/>
              <a:t> (</a:t>
            </a:r>
            <a:r>
              <a:rPr lang="en-US" b="0" u="none" dirty="0" err="1"/>
              <a:t>khoản</a:t>
            </a:r>
            <a:r>
              <a:rPr lang="en-US" b="0" u="none" dirty="0"/>
              <a:t> 6 </a:t>
            </a:r>
            <a:r>
              <a:rPr lang="en-US" b="0" u="none" dirty="0" err="1"/>
              <a:t>Điều</a:t>
            </a:r>
            <a:r>
              <a:rPr lang="en-US" b="0" u="none" dirty="0"/>
              <a:t> 83), </a:t>
            </a:r>
            <a:r>
              <a:rPr lang="en-US" b="0" u="none" dirty="0" err="1"/>
              <a:t>Cơ</a:t>
            </a:r>
            <a:r>
              <a:rPr lang="en-US" b="0" u="none" dirty="0"/>
              <a:t> </a:t>
            </a:r>
            <a:r>
              <a:rPr lang="en-US" b="0" u="none" dirty="0" err="1"/>
              <a:t>quan</a:t>
            </a:r>
            <a:r>
              <a:rPr lang="en-US" b="0" u="none" dirty="0"/>
              <a:t> </a:t>
            </a:r>
            <a:r>
              <a:rPr lang="en-US" b="0" u="none" dirty="0" err="1"/>
              <a:t>báo</a:t>
            </a:r>
            <a:r>
              <a:rPr lang="en-US" b="0" u="none" dirty="0"/>
              <a:t> </a:t>
            </a:r>
            <a:r>
              <a:rPr lang="en-US" b="0" u="none" dirty="0" err="1"/>
              <a:t>chí</a:t>
            </a:r>
            <a:r>
              <a:rPr lang="en-US" b="0" u="none" dirty="0"/>
              <a:t> (</a:t>
            </a:r>
            <a:r>
              <a:rPr lang="en-US" b="0" u="none" dirty="0" err="1"/>
              <a:t>khoản</a:t>
            </a:r>
            <a:r>
              <a:rPr lang="en-US" b="0" u="none" dirty="0"/>
              <a:t> 4 </a:t>
            </a:r>
            <a:r>
              <a:rPr lang="en-US" b="0" u="none" dirty="0" err="1"/>
              <a:t>Điều</a:t>
            </a:r>
            <a:r>
              <a:rPr lang="en-US" b="0" u="none" dirty="0"/>
              <a:t> 13</a:t>
            </a:r>
            <a:r>
              <a:rPr lang="en-US" b="0" u="none" dirty="0" smtClean="0"/>
              <a:t>);</a:t>
            </a:r>
          </a:p>
          <a:p>
            <a:pPr algn="just"/>
            <a:r>
              <a:rPr lang="en-US" b="0" u="none" dirty="0"/>
              <a:t>	</a:t>
            </a:r>
            <a:endParaRPr lang="en-US" b="0" u="none" dirty="0" smtClean="0"/>
          </a:p>
          <a:p>
            <a:pPr algn="just"/>
            <a:r>
              <a:rPr lang="en-US" b="0" u="none" dirty="0"/>
              <a:t>	</a:t>
            </a:r>
            <a:r>
              <a:rPr lang="en-US" b="0" u="none" dirty="0" smtClean="0"/>
              <a:t>(</a:t>
            </a:r>
            <a:r>
              <a:rPr lang="en-US" b="0" u="none" dirty="0"/>
              <a:t>v) </a:t>
            </a:r>
            <a:r>
              <a:rPr lang="en-US" b="0" u="none" dirty="0" err="1">
                <a:solidFill>
                  <a:srgbClr val="FF0000"/>
                </a:solidFill>
              </a:rPr>
              <a:t>Phân</a:t>
            </a:r>
            <a:r>
              <a:rPr lang="en-US" b="0" u="none" dirty="0">
                <a:solidFill>
                  <a:srgbClr val="FF0000"/>
                </a:solidFill>
              </a:rPr>
              <a:t> </a:t>
            </a:r>
            <a:r>
              <a:rPr lang="en-US" b="0" u="none" dirty="0" err="1">
                <a:solidFill>
                  <a:srgbClr val="FF0000"/>
                </a:solidFill>
              </a:rPr>
              <a:t>cấp</a:t>
            </a:r>
            <a:r>
              <a:rPr lang="en-US" b="0" u="none" dirty="0">
                <a:solidFill>
                  <a:srgbClr val="FF0000"/>
                </a:solidFill>
              </a:rPr>
              <a:t> </a:t>
            </a:r>
            <a:r>
              <a:rPr lang="en-US" b="0" u="none" dirty="0" err="1">
                <a:solidFill>
                  <a:srgbClr val="FF0000"/>
                </a:solidFill>
              </a:rPr>
              <a:t>cho</a:t>
            </a:r>
            <a:r>
              <a:rPr lang="en-US" b="0" u="none" dirty="0">
                <a:solidFill>
                  <a:srgbClr val="FF0000"/>
                </a:solidFill>
              </a:rPr>
              <a:t> </a:t>
            </a:r>
            <a:r>
              <a:rPr lang="en-US" b="0" u="none" dirty="0" err="1">
                <a:solidFill>
                  <a:srgbClr val="FF0000"/>
                </a:solidFill>
              </a:rPr>
              <a:t>Bộ</a:t>
            </a:r>
            <a:r>
              <a:rPr lang="en-US" b="0" u="none" dirty="0">
                <a:solidFill>
                  <a:srgbClr val="FF0000"/>
                </a:solidFill>
              </a:rPr>
              <a:t>, ban, </a:t>
            </a:r>
            <a:r>
              <a:rPr lang="en-US" b="0" u="none" dirty="0" err="1">
                <a:solidFill>
                  <a:srgbClr val="FF0000"/>
                </a:solidFill>
              </a:rPr>
              <a:t>ngành</a:t>
            </a:r>
            <a:r>
              <a:rPr lang="en-US" b="0" u="none" dirty="0">
                <a:solidFill>
                  <a:srgbClr val="FF0000"/>
                </a:solidFill>
              </a:rPr>
              <a:t>, </a:t>
            </a:r>
            <a:r>
              <a:rPr lang="en-US" b="0" u="none" dirty="0" err="1">
                <a:solidFill>
                  <a:srgbClr val="FF0000"/>
                </a:solidFill>
              </a:rPr>
              <a:t>tỉnh</a:t>
            </a:r>
            <a:r>
              <a:rPr lang="en-US" b="0" u="none" dirty="0">
                <a:solidFill>
                  <a:srgbClr val="FF0000"/>
                </a:solidFill>
              </a:rPr>
              <a:t> </a:t>
            </a:r>
            <a:r>
              <a:rPr lang="en-US" b="0" u="none" dirty="0" err="1"/>
              <a:t>theo</a:t>
            </a:r>
            <a:r>
              <a:rPr lang="en-US" b="0" u="none" dirty="0"/>
              <a:t> </a:t>
            </a:r>
            <a:r>
              <a:rPr lang="en-US" b="0" u="none" dirty="0" err="1"/>
              <a:t>hướng</a:t>
            </a:r>
            <a:r>
              <a:rPr lang="en-US" b="0" u="none" dirty="0"/>
              <a:t> </a:t>
            </a:r>
            <a:r>
              <a:rPr lang="en-US" b="0" u="none" dirty="0" err="1"/>
              <a:t>Luật</a:t>
            </a:r>
            <a:r>
              <a:rPr lang="en-US" b="0" u="none" dirty="0"/>
              <a:t> </a:t>
            </a:r>
            <a:r>
              <a:rPr lang="en-US" b="0" u="none" dirty="0" err="1"/>
              <a:t>quy</a:t>
            </a:r>
            <a:r>
              <a:rPr lang="en-US" b="0" u="none" dirty="0"/>
              <a:t> </a:t>
            </a:r>
            <a:r>
              <a:rPr lang="en-US" b="0" u="none" dirty="0" err="1"/>
              <a:t>định</a:t>
            </a:r>
            <a:r>
              <a:rPr lang="en-US" b="0" u="none" dirty="0"/>
              <a:t> </a:t>
            </a:r>
            <a:r>
              <a:rPr lang="en-US" b="0" u="none" dirty="0" err="1"/>
              <a:t>tiêu</a:t>
            </a:r>
            <a:r>
              <a:rPr lang="en-US" b="0" u="none" dirty="0"/>
              <a:t> </a:t>
            </a:r>
            <a:r>
              <a:rPr lang="en-US" b="0" u="none" dirty="0" err="1"/>
              <a:t>chuẩn</a:t>
            </a:r>
            <a:r>
              <a:rPr lang="en-US" b="0" u="none" dirty="0"/>
              <a:t> </a:t>
            </a:r>
            <a:r>
              <a:rPr lang="en-US" b="0" u="none" dirty="0" err="1"/>
              <a:t>chung</a:t>
            </a:r>
            <a:r>
              <a:rPr lang="en-US" b="0" u="none" dirty="0"/>
              <a:t> </a:t>
            </a:r>
            <a:r>
              <a:rPr lang="en-US" b="0" u="none" dirty="0" err="1"/>
              <a:t>đối</a:t>
            </a:r>
            <a:r>
              <a:rPr lang="en-US" b="0" u="none" dirty="0"/>
              <a:t> </a:t>
            </a:r>
            <a:r>
              <a:rPr lang="en-US" b="0" u="none" dirty="0" err="1"/>
              <a:t>với</a:t>
            </a:r>
            <a:r>
              <a:rPr lang="en-US" b="0" u="none" dirty="0"/>
              <a:t> </a:t>
            </a:r>
            <a:r>
              <a:rPr lang="en-US" b="0" u="none" dirty="0" err="1"/>
              <a:t>các</a:t>
            </a:r>
            <a:r>
              <a:rPr lang="en-US" b="0" u="none" dirty="0"/>
              <a:t> </a:t>
            </a:r>
            <a:r>
              <a:rPr lang="en-US" b="0" u="none" dirty="0" err="1"/>
              <a:t>danh</a:t>
            </a:r>
            <a:r>
              <a:rPr lang="en-US" b="0" u="none" dirty="0"/>
              <a:t> </a:t>
            </a:r>
            <a:r>
              <a:rPr lang="en-US" b="0" u="none" dirty="0" err="1"/>
              <a:t>hiệu</a:t>
            </a:r>
            <a:r>
              <a:rPr lang="en-US" b="0" u="none" dirty="0"/>
              <a:t> </a:t>
            </a:r>
            <a:r>
              <a:rPr lang="en-US" b="0" u="none" dirty="0" err="1"/>
              <a:t>thi</a:t>
            </a:r>
            <a:r>
              <a:rPr lang="en-US" b="0" u="none" dirty="0"/>
              <a:t> </a:t>
            </a:r>
            <a:r>
              <a:rPr lang="en-US" b="0" u="none" dirty="0" err="1"/>
              <a:t>đua</a:t>
            </a:r>
            <a:r>
              <a:rPr lang="en-US" b="0" u="none" dirty="0"/>
              <a:t>, </a:t>
            </a:r>
            <a:r>
              <a:rPr lang="en-US" b="0" u="none" dirty="0" err="1"/>
              <a:t>hình</a:t>
            </a:r>
            <a:r>
              <a:rPr lang="en-US" b="0" u="none" dirty="0"/>
              <a:t> </a:t>
            </a:r>
            <a:r>
              <a:rPr lang="en-US" b="0" u="none" dirty="0" err="1"/>
              <a:t>thức</a:t>
            </a:r>
            <a:r>
              <a:rPr lang="en-US" b="0" u="none" dirty="0"/>
              <a:t> </a:t>
            </a:r>
            <a:r>
              <a:rPr lang="en-US" b="0" u="none" dirty="0" err="1"/>
              <a:t>khen</a:t>
            </a:r>
            <a:r>
              <a:rPr lang="en-US" b="0" u="none" dirty="0"/>
              <a:t> </a:t>
            </a:r>
            <a:r>
              <a:rPr lang="en-US" b="0" u="none" dirty="0" err="1"/>
              <a:t>thưởng</a:t>
            </a:r>
            <a:r>
              <a:rPr lang="en-US" b="0" u="none" dirty="0"/>
              <a:t>; </a:t>
            </a:r>
            <a:r>
              <a:rPr lang="en-US" b="0" u="none" dirty="0" err="1">
                <a:solidFill>
                  <a:srgbClr val="FF0000"/>
                </a:solidFill>
              </a:rPr>
              <a:t>đồng</a:t>
            </a:r>
            <a:r>
              <a:rPr lang="en-US" b="0" u="none" dirty="0">
                <a:solidFill>
                  <a:srgbClr val="FF0000"/>
                </a:solidFill>
              </a:rPr>
              <a:t> </a:t>
            </a:r>
            <a:r>
              <a:rPr lang="en-US" b="0" u="none" dirty="0" err="1">
                <a:solidFill>
                  <a:srgbClr val="FF0000"/>
                </a:solidFill>
              </a:rPr>
              <a:t>thời</a:t>
            </a:r>
            <a:r>
              <a:rPr lang="en-US" b="0" u="none" dirty="0">
                <a:solidFill>
                  <a:srgbClr val="FF0000"/>
                </a:solidFill>
              </a:rPr>
              <a:t> </a:t>
            </a:r>
            <a:r>
              <a:rPr lang="en-US" b="0" u="none" dirty="0" err="1">
                <a:solidFill>
                  <a:srgbClr val="FF0000"/>
                </a:solidFill>
              </a:rPr>
              <a:t>giao</a:t>
            </a:r>
            <a:r>
              <a:rPr lang="en-US" b="0" u="none" dirty="0">
                <a:solidFill>
                  <a:srgbClr val="FF0000"/>
                </a:solidFill>
              </a:rPr>
              <a:t> </a:t>
            </a:r>
            <a:r>
              <a:rPr lang="en-US" b="0" u="none" dirty="0" err="1">
                <a:solidFill>
                  <a:srgbClr val="FF0000"/>
                </a:solidFill>
              </a:rPr>
              <a:t>Bộ</a:t>
            </a:r>
            <a:r>
              <a:rPr lang="en-US" b="0" u="none" dirty="0">
                <a:solidFill>
                  <a:srgbClr val="FF0000"/>
                </a:solidFill>
              </a:rPr>
              <a:t>, ban, </a:t>
            </a:r>
            <a:r>
              <a:rPr lang="en-US" b="0" u="none" dirty="0" err="1">
                <a:solidFill>
                  <a:srgbClr val="FF0000"/>
                </a:solidFill>
              </a:rPr>
              <a:t>ngành</a:t>
            </a:r>
            <a:r>
              <a:rPr lang="en-US" b="0" u="none" dirty="0">
                <a:solidFill>
                  <a:srgbClr val="FF0000"/>
                </a:solidFill>
              </a:rPr>
              <a:t>, </a:t>
            </a:r>
            <a:r>
              <a:rPr lang="en-US" b="0" u="none" dirty="0" err="1">
                <a:solidFill>
                  <a:srgbClr val="FF0000"/>
                </a:solidFill>
              </a:rPr>
              <a:t>tỉnh</a:t>
            </a:r>
            <a:r>
              <a:rPr lang="en-US" b="0" u="none" dirty="0">
                <a:solidFill>
                  <a:srgbClr val="FF0000"/>
                </a:solidFill>
              </a:rPr>
              <a:t> </a:t>
            </a:r>
            <a:r>
              <a:rPr lang="en-US" b="0" u="none" dirty="0" err="1"/>
              <a:t>trên</a:t>
            </a:r>
            <a:r>
              <a:rPr lang="en-US" b="0" u="none" dirty="0"/>
              <a:t> </a:t>
            </a:r>
            <a:r>
              <a:rPr lang="en-US" b="0" u="none" dirty="0" err="1"/>
              <a:t>cơ</a:t>
            </a:r>
            <a:r>
              <a:rPr lang="en-US" b="0" u="none" dirty="0"/>
              <a:t> </a:t>
            </a:r>
            <a:r>
              <a:rPr lang="en-US" b="0" u="none" dirty="0" err="1"/>
              <a:t>sở</a:t>
            </a:r>
            <a:r>
              <a:rPr lang="en-US" b="0" u="none" dirty="0"/>
              <a:t> </a:t>
            </a:r>
            <a:r>
              <a:rPr lang="en-US" b="0" u="none" dirty="0" err="1"/>
              <a:t>quy</a:t>
            </a:r>
            <a:r>
              <a:rPr lang="en-US" b="0" u="none" dirty="0"/>
              <a:t> </a:t>
            </a:r>
            <a:r>
              <a:rPr lang="en-US" b="0" u="none" dirty="0" err="1"/>
              <a:t>định</a:t>
            </a:r>
            <a:r>
              <a:rPr lang="en-US" b="0" u="none" dirty="0"/>
              <a:t> </a:t>
            </a:r>
            <a:r>
              <a:rPr lang="en-US" b="0" u="none" dirty="0" err="1"/>
              <a:t>chung</a:t>
            </a:r>
            <a:r>
              <a:rPr lang="en-US" b="0" u="none" dirty="0"/>
              <a:t> </a:t>
            </a:r>
            <a:r>
              <a:rPr lang="en-US" b="0" u="none" dirty="0" err="1"/>
              <a:t>của</a:t>
            </a:r>
            <a:r>
              <a:rPr lang="en-US" b="0" u="none" dirty="0"/>
              <a:t> </a:t>
            </a:r>
            <a:r>
              <a:rPr lang="en-US" b="0" u="none" dirty="0" err="1"/>
              <a:t>Luật</a:t>
            </a:r>
            <a:r>
              <a:rPr lang="en-US" b="0" u="none" dirty="0"/>
              <a:t>, </a:t>
            </a:r>
            <a:r>
              <a:rPr lang="en-US" b="0" u="none" dirty="0" err="1"/>
              <a:t>căn</a:t>
            </a:r>
            <a:r>
              <a:rPr lang="en-US" b="0" u="none" dirty="0"/>
              <a:t> </a:t>
            </a:r>
            <a:r>
              <a:rPr lang="en-US" b="0" u="none" dirty="0" err="1"/>
              <a:t>cứ</a:t>
            </a:r>
            <a:r>
              <a:rPr lang="en-US" b="0" u="none" dirty="0"/>
              <a:t> </a:t>
            </a:r>
            <a:r>
              <a:rPr lang="en-US" b="0" u="none" dirty="0" err="1"/>
              <a:t>đặc</a:t>
            </a:r>
            <a:r>
              <a:rPr lang="en-US" b="0" u="none" dirty="0"/>
              <a:t> </a:t>
            </a:r>
            <a:r>
              <a:rPr lang="en-US" b="0" u="none" dirty="0" err="1"/>
              <a:t>điểm</a:t>
            </a:r>
            <a:r>
              <a:rPr lang="en-US" b="0" u="none" dirty="0"/>
              <a:t>, </a:t>
            </a:r>
            <a:r>
              <a:rPr lang="en-US" b="0" u="none" dirty="0" err="1"/>
              <a:t>tình</a:t>
            </a:r>
            <a:r>
              <a:rPr lang="en-US" b="0" u="none" dirty="0"/>
              <a:t> </a:t>
            </a:r>
            <a:r>
              <a:rPr lang="en-US" b="0" u="none" dirty="0" err="1"/>
              <a:t>hình</a:t>
            </a:r>
            <a:r>
              <a:rPr lang="en-US" b="0" u="none" dirty="0"/>
              <a:t> </a:t>
            </a:r>
            <a:r>
              <a:rPr lang="en-US" b="0" u="none" dirty="0" err="1"/>
              <a:t>của</a:t>
            </a:r>
            <a:r>
              <a:rPr lang="en-US" b="0" u="none" dirty="0"/>
              <a:t> </a:t>
            </a:r>
            <a:r>
              <a:rPr lang="en-US" b="0" u="none" dirty="0" err="1"/>
              <a:t>từng</a:t>
            </a:r>
            <a:r>
              <a:rPr lang="en-US" b="0" u="none" dirty="0"/>
              <a:t> </a:t>
            </a:r>
            <a:r>
              <a:rPr lang="en-US" b="0" u="none" dirty="0" err="1"/>
              <a:t>đối</a:t>
            </a:r>
            <a:r>
              <a:rPr lang="en-US" b="0" u="none" dirty="0"/>
              <a:t> </a:t>
            </a:r>
            <a:r>
              <a:rPr lang="en-US" b="0" u="none" dirty="0" err="1"/>
              <a:t>tượng</a:t>
            </a:r>
            <a:r>
              <a:rPr lang="en-US" b="0" u="none" dirty="0"/>
              <a:t>, </a:t>
            </a:r>
            <a:r>
              <a:rPr lang="en-US" b="0" u="none" dirty="0" err="1"/>
              <a:t>lĩnh</a:t>
            </a:r>
            <a:r>
              <a:rPr lang="en-US" b="0" u="none" dirty="0"/>
              <a:t> </a:t>
            </a:r>
            <a:r>
              <a:rPr lang="en-US" b="0" u="none" dirty="0" err="1"/>
              <a:t>vực</a:t>
            </a:r>
            <a:r>
              <a:rPr lang="en-US" b="0" u="none" dirty="0"/>
              <a:t>, </a:t>
            </a:r>
            <a:r>
              <a:rPr lang="en-US" b="0" u="none" dirty="0" err="1"/>
              <a:t>ngành</a:t>
            </a:r>
            <a:r>
              <a:rPr lang="en-US" b="0" u="none" dirty="0"/>
              <a:t> </a:t>
            </a:r>
            <a:r>
              <a:rPr lang="en-US" b="0" u="none" dirty="0" err="1"/>
              <a:t>nghề</a:t>
            </a:r>
            <a:r>
              <a:rPr lang="en-US" b="0" u="none" dirty="0"/>
              <a:t> </a:t>
            </a:r>
            <a:r>
              <a:rPr lang="en-US" b="0" u="none" dirty="0" err="1"/>
              <a:t>để</a:t>
            </a:r>
            <a:r>
              <a:rPr lang="en-US" b="0" u="none" dirty="0"/>
              <a:t> </a:t>
            </a:r>
            <a:r>
              <a:rPr lang="en-US" b="0" u="none" dirty="0" err="1"/>
              <a:t>quy</a:t>
            </a:r>
            <a:r>
              <a:rPr lang="en-US" b="0" u="none" dirty="0"/>
              <a:t> </a:t>
            </a:r>
            <a:r>
              <a:rPr lang="en-US" b="0" u="none" dirty="0" err="1"/>
              <a:t>định</a:t>
            </a:r>
            <a:r>
              <a:rPr lang="en-US" b="0" u="none" dirty="0"/>
              <a:t> </a:t>
            </a:r>
            <a:r>
              <a:rPr lang="en-US" b="0" u="none" dirty="0" err="1"/>
              <a:t>cụ</a:t>
            </a:r>
            <a:r>
              <a:rPr lang="en-US" b="0" u="none" dirty="0"/>
              <a:t> </a:t>
            </a:r>
            <a:r>
              <a:rPr lang="en-US" b="0" u="none" dirty="0" err="1"/>
              <a:t>thể</a:t>
            </a:r>
            <a:r>
              <a:rPr lang="en-US" b="0" u="none" dirty="0"/>
              <a:t> </a:t>
            </a:r>
            <a:r>
              <a:rPr lang="en-US" b="0" u="none" dirty="0" err="1"/>
              <a:t>một</a:t>
            </a:r>
            <a:r>
              <a:rPr lang="en-US" b="0" u="none" dirty="0"/>
              <a:t> </a:t>
            </a:r>
            <a:r>
              <a:rPr lang="en-US" b="0" u="none" dirty="0" err="1"/>
              <a:t>số</a:t>
            </a:r>
            <a:r>
              <a:rPr lang="en-US" b="0" u="none" dirty="0"/>
              <a:t> </a:t>
            </a:r>
            <a:r>
              <a:rPr lang="en-US" b="0" u="none" dirty="0" err="1"/>
              <a:t>nội</a:t>
            </a:r>
            <a:r>
              <a:rPr lang="en-US" b="0" u="none" dirty="0"/>
              <a:t> dung </a:t>
            </a:r>
            <a:r>
              <a:rPr lang="en-US" b="0" u="none" dirty="0" err="1"/>
              <a:t>được</a:t>
            </a:r>
            <a:r>
              <a:rPr lang="en-US" b="0" u="none" dirty="0"/>
              <a:t> </a:t>
            </a:r>
            <a:r>
              <a:rPr lang="en-US" b="0" u="none" dirty="0" err="1"/>
              <a:t>giao</a:t>
            </a:r>
            <a:r>
              <a:rPr lang="en-US" b="0" u="none" dirty="0"/>
              <a:t> </a:t>
            </a:r>
            <a:r>
              <a:rPr lang="en-US" b="0" u="none" dirty="0" err="1"/>
              <a:t>trong</a:t>
            </a:r>
            <a:r>
              <a:rPr lang="en-US" b="0" u="none" dirty="0"/>
              <a:t> </a:t>
            </a:r>
            <a:r>
              <a:rPr lang="en-US" b="0" u="none" dirty="0" err="1"/>
              <a:t>Luật</a:t>
            </a:r>
            <a:r>
              <a:rPr lang="en-US" b="0" u="none" dirty="0"/>
              <a:t>, </a:t>
            </a:r>
            <a:r>
              <a:rPr lang="en-US" b="0" u="none" dirty="0" err="1"/>
              <a:t>phù</a:t>
            </a:r>
            <a:r>
              <a:rPr lang="en-US" b="0" u="none" dirty="0"/>
              <a:t> </a:t>
            </a:r>
            <a:r>
              <a:rPr lang="en-US" b="0" u="none" dirty="0" err="1"/>
              <a:t>hợp</a:t>
            </a:r>
            <a:r>
              <a:rPr lang="en-US" b="0" u="none" dirty="0"/>
              <a:t> </a:t>
            </a:r>
            <a:r>
              <a:rPr lang="en-US" b="0" u="none" dirty="0" err="1"/>
              <a:t>với</a:t>
            </a:r>
            <a:r>
              <a:rPr lang="en-US" b="0" u="none" dirty="0"/>
              <a:t> </a:t>
            </a:r>
            <a:r>
              <a:rPr lang="en-US" b="0" u="none" dirty="0" err="1"/>
              <a:t>từng</a:t>
            </a:r>
            <a:r>
              <a:rPr lang="en-US" b="0" u="none" dirty="0"/>
              <a:t> </a:t>
            </a:r>
            <a:r>
              <a:rPr lang="en-US" b="0" u="none" dirty="0" err="1"/>
              <a:t>vùng</a:t>
            </a:r>
            <a:r>
              <a:rPr lang="en-US" b="0" u="none" dirty="0"/>
              <a:t> </a:t>
            </a:r>
            <a:r>
              <a:rPr lang="en-US" b="0" u="none" dirty="0" err="1"/>
              <a:t>miền</a:t>
            </a:r>
            <a:r>
              <a:rPr lang="en-US" b="0" u="none" dirty="0"/>
              <a:t>, </a:t>
            </a:r>
            <a:r>
              <a:rPr lang="en-US" b="0" u="none" dirty="0" err="1"/>
              <a:t>ngành</a:t>
            </a:r>
            <a:r>
              <a:rPr lang="en-US" b="0" u="none" dirty="0"/>
              <a:t> </a:t>
            </a:r>
            <a:r>
              <a:rPr lang="en-US" b="0" u="none" dirty="0" err="1"/>
              <a:t>nghề</a:t>
            </a:r>
            <a:r>
              <a:rPr lang="en-US" b="0" u="none" dirty="0"/>
              <a:t> </a:t>
            </a:r>
            <a:r>
              <a:rPr lang="en-US" b="0" u="none" dirty="0" err="1"/>
              <a:t>lĩnh</a:t>
            </a:r>
            <a:r>
              <a:rPr lang="en-US" b="0" u="none" dirty="0"/>
              <a:t> </a:t>
            </a:r>
            <a:r>
              <a:rPr lang="en-US" b="0" u="none" dirty="0" err="1"/>
              <a:t>vực</a:t>
            </a:r>
            <a:r>
              <a:rPr lang="en-US" b="0" u="none" dirty="0"/>
              <a:t>.</a:t>
            </a:r>
            <a:r>
              <a:rPr lang="en-US" b="0" u="none" dirty="0" smtClean="0"/>
              <a:t> </a:t>
            </a:r>
            <a:endParaRPr lang="en-US" b="0" u="none" dirty="0"/>
          </a:p>
        </p:txBody>
      </p:sp>
    </p:spTree>
    <p:extLst>
      <p:ext uri="{BB962C8B-B14F-4D97-AF65-F5344CB8AC3E}">
        <p14:creationId xmlns:p14="http://schemas.microsoft.com/office/powerpoint/2010/main" val="16770886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57200"/>
            <a:ext cx="8363584" cy="6032421"/>
          </a:xfrm>
        </p:spPr>
        <p:txBody>
          <a:bodyPr/>
          <a:lstStyle/>
          <a:p>
            <a:pPr algn="just"/>
            <a:r>
              <a:rPr lang="en-US" sz="2800" b="0" u="none" dirty="0" smtClean="0"/>
              <a:t>	</a:t>
            </a:r>
            <a:r>
              <a:rPr lang="en-US" sz="2800" b="0" i="1" u="none" dirty="0"/>
              <a:t>(2) </a:t>
            </a:r>
            <a:r>
              <a:rPr lang="en-US" sz="2800" b="0" i="1" u="none" dirty="0" err="1"/>
              <a:t>Thể</a:t>
            </a:r>
            <a:r>
              <a:rPr lang="en-US" sz="2800" b="0" i="1" u="none" dirty="0"/>
              <a:t> </a:t>
            </a:r>
            <a:r>
              <a:rPr lang="en-US" sz="2800" b="0" i="1" u="none" dirty="0" err="1"/>
              <a:t>hiện</a:t>
            </a:r>
            <a:r>
              <a:rPr lang="en-US" sz="2800" b="0" i="1" u="none" dirty="0"/>
              <a:t> </a:t>
            </a:r>
            <a:r>
              <a:rPr lang="en-US" sz="2800" b="0" i="1" u="none" dirty="0" err="1"/>
              <a:t>rõ</a:t>
            </a:r>
            <a:r>
              <a:rPr lang="en-US" sz="2800" b="0" i="1" u="none" dirty="0"/>
              <a:t> </a:t>
            </a:r>
            <a:r>
              <a:rPr lang="en-US" sz="2800" b="0" i="1" u="none" dirty="0" err="1"/>
              <a:t>nguyên</a:t>
            </a:r>
            <a:r>
              <a:rPr lang="en-US" sz="2800" b="0" i="1" u="none" dirty="0"/>
              <a:t> </a:t>
            </a:r>
            <a:r>
              <a:rPr lang="en-US" sz="2800" b="0" i="1" u="none" dirty="0" err="1"/>
              <a:t>tắc</a:t>
            </a:r>
            <a:r>
              <a:rPr lang="en-US" sz="2800" b="0" i="1" u="none" dirty="0"/>
              <a:t> </a:t>
            </a:r>
            <a:r>
              <a:rPr lang="en-US" sz="2800" b="0" i="1" u="none" dirty="0" err="1"/>
              <a:t>thành</a:t>
            </a:r>
            <a:r>
              <a:rPr lang="en-US" sz="2800" b="0" i="1" u="none" dirty="0"/>
              <a:t> </a:t>
            </a:r>
            <a:r>
              <a:rPr lang="en-US" sz="2800" b="0" i="1" u="none" dirty="0" err="1"/>
              <a:t>tích</a:t>
            </a:r>
            <a:r>
              <a:rPr lang="en-US" sz="2800" b="0" i="1" u="none" dirty="0"/>
              <a:t> </a:t>
            </a:r>
            <a:r>
              <a:rPr lang="en-US" sz="2800" b="0" i="1" u="none" dirty="0" err="1"/>
              <a:t>đến</a:t>
            </a:r>
            <a:r>
              <a:rPr lang="en-US" sz="2800" b="0" i="1" u="none" dirty="0"/>
              <a:t> </a:t>
            </a:r>
            <a:r>
              <a:rPr lang="en-US" sz="2800" b="0" i="1" u="none" dirty="0" err="1"/>
              <a:t>đâu</a:t>
            </a:r>
            <a:r>
              <a:rPr lang="en-US" sz="2800" b="0" i="1" u="none" dirty="0"/>
              <a:t>, </a:t>
            </a:r>
            <a:r>
              <a:rPr lang="en-US" sz="2800" b="0" i="1" u="none" dirty="0" err="1"/>
              <a:t>khen</a:t>
            </a:r>
            <a:r>
              <a:rPr lang="en-US" sz="2800" b="0" i="1" u="none" dirty="0"/>
              <a:t> </a:t>
            </a:r>
            <a:r>
              <a:rPr lang="en-US" sz="2800" b="0" i="1" u="none" dirty="0" err="1"/>
              <a:t>đến</a:t>
            </a:r>
            <a:r>
              <a:rPr lang="en-US" sz="2800" b="0" i="1" u="none" dirty="0"/>
              <a:t> </a:t>
            </a:r>
            <a:r>
              <a:rPr lang="en-US" sz="2800" b="0" i="1" u="none" dirty="0" err="1"/>
              <a:t>đó</a:t>
            </a:r>
            <a:r>
              <a:rPr lang="en-US" sz="2800" b="0" i="1" u="none" dirty="0"/>
              <a:t> </a:t>
            </a:r>
            <a:r>
              <a:rPr lang="en-US" sz="2800" b="0" i="1" u="none" dirty="0" err="1"/>
              <a:t>và</a:t>
            </a:r>
            <a:r>
              <a:rPr lang="en-US" sz="2800" b="0" i="1" u="none" dirty="0"/>
              <a:t> </a:t>
            </a:r>
            <a:r>
              <a:rPr lang="en-US" sz="2800" b="0" i="1" u="none" dirty="0" err="1"/>
              <a:t>đề</a:t>
            </a:r>
            <a:r>
              <a:rPr lang="en-US" sz="2800" b="0" i="1" u="none" dirty="0"/>
              <a:t> </a:t>
            </a:r>
            <a:r>
              <a:rPr lang="en-US" sz="2800" b="0" i="1" u="none" dirty="0" err="1"/>
              <a:t>cao</a:t>
            </a:r>
            <a:r>
              <a:rPr lang="en-US" sz="2800" b="0" i="1" u="none" dirty="0"/>
              <a:t> </a:t>
            </a:r>
            <a:r>
              <a:rPr lang="en-US" sz="2800" b="0" i="1" u="none" dirty="0" err="1"/>
              <a:t>tính</a:t>
            </a:r>
            <a:r>
              <a:rPr lang="en-US" sz="2800" b="0" i="1" u="none" dirty="0"/>
              <a:t> </a:t>
            </a:r>
            <a:r>
              <a:rPr lang="en-US" sz="2800" b="0" i="1" u="none" dirty="0" err="1"/>
              <a:t>kịp</a:t>
            </a:r>
            <a:r>
              <a:rPr lang="en-US" sz="2800" b="0" i="1" u="none" dirty="0"/>
              <a:t> </a:t>
            </a:r>
            <a:r>
              <a:rPr lang="en-US" sz="2800" b="0" i="1" u="none" dirty="0" err="1"/>
              <a:t>thời</a:t>
            </a:r>
            <a:r>
              <a:rPr lang="en-US" sz="2800" b="0" i="1" u="none" dirty="0"/>
              <a:t> </a:t>
            </a:r>
            <a:r>
              <a:rPr lang="en-US" sz="2800" b="0" i="1" u="none" dirty="0" err="1"/>
              <a:t>của</a:t>
            </a:r>
            <a:r>
              <a:rPr lang="en-US" sz="2800" b="0" i="1" u="none" dirty="0"/>
              <a:t> </a:t>
            </a:r>
            <a:r>
              <a:rPr lang="en-US" sz="2800" b="0" i="1" u="none" dirty="0" err="1"/>
              <a:t>hình</a:t>
            </a:r>
            <a:r>
              <a:rPr lang="en-US" sz="2800" b="0" i="1" u="none" dirty="0"/>
              <a:t> </a:t>
            </a:r>
            <a:r>
              <a:rPr lang="en-US" sz="2800" b="0" i="1" u="none" dirty="0" err="1"/>
              <a:t>thức</a:t>
            </a:r>
            <a:r>
              <a:rPr lang="en-US" sz="2800" b="0" i="1" u="none" dirty="0"/>
              <a:t> </a:t>
            </a:r>
            <a:r>
              <a:rPr lang="en-US" sz="2800" b="0" i="1" u="none" dirty="0" err="1"/>
              <a:t>khen</a:t>
            </a:r>
            <a:r>
              <a:rPr lang="en-US" sz="2800" b="0" i="1" u="none" dirty="0"/>
              <a:t> </a:t>
            </a:r>
            <a:r>
              <a:rPr lang="en-US" sz="2800" b="0" i="1" u="none" dirty="0" err="1"/>
              <a:t>thưởng</a:t>
            </a:r>
            <a:r>
              <a:rPr lang="en-US" sz="2800" b="0" i="1" u="none" dirty="0"/>
              <a:t> </a:t>
            </a:r>
            <a:r>
              <a:rPr lang="en-US" sz="2800" b="0" i="1" u="none" dirty="0" err="1"/>
              <a:t>theo</a:t>
            </a:r>
            <a:r>
              <a:rPr lang="en-US" sz="2800" b="0" i="1" u="none" dirty="0"/>
              <a:t> </a:t>
            </a:r>
            <a:r>
              <a:rPr lang="en-US" sz="2800" b="0" i="1" u="none" dirty="0" err="1"/>
              <a:t>công</a:t>
            </a:r>
            <a:r>
              <a:rPr lang="en-US" sz="2800" b="0" i="1" u="none" dirty="0"/>
              <a:t> </a:t>
            </a:r>
            <a:r>
              <a:rPr lang="en-US" sz="2800" b="0" i="1" u="none" dirty="0" err="1"/>
              <a:t>trạng</a:t>
            </a:r>
            <a:r>
              <a:rPr lang="en-US" sz="2800" b="0" i="1" u="none" dirty="0"/>
              <a:t> </a:t>
            </a:r>
            <a:r>
              <a:rPr lang="en-US" sz="2800" b="0" i="1" u="none" dirty="0" err="1"/>
              <a:t>và</a:t>
            </a:r>
            <a:r>
              <a:rPr lang="en-US" sz="2800" b="0" i="1" u="none" dirty="0"/>
              <a:t> </a:t>
            </a:r>
            <a:r>
              <a:rPr lang="en-US" sz="2800" b="0" i="1" u="none" dirty="0" err="1"/>
              <a:t>thành</a:t>
            </a:r>
            <a:r>
              <a:rPr lang="en-US" sz="2800" b="0" i="1" u="none" dirty="0"/>
              <a:t> </a:t>
            </a:r>
            <a:r>
              <a:rPr lang="en-US" sz="2800" b="0" i="1" u="none" dirty="0" err="1"/>
              <a:t>tích</a:t>
            </a:r>
            <a:r>
              <a:rPr lang="en-US" sz="2800" b="0" i="1" u="none" dirty="0"/>
              <a:t> </a:t>
            </a:r>
            <a:r>
              <a:rPr lang="en-US" sz="2800" b="0" i="1" u="none" dirty="0" err="1"/>
              <a:t>đạt</a:t>
            </a:r>
            <a:r>
              <a:rPr lang="en-US" sz="2800" b="0" i="1" u="none" dirty="0"/>
              <a:t> </a:t>
            </a:r>
            <a:r>
              <a:rPr lang="en-US" sz="2800" b="0" i="1" u="none" dirty="0" err="1"/>
              <a:t>được</a:t>
            </a:r>
            <a:r>
              <a:rPr lang="en-US" sz="2800" b="0" i="1" u="none" dirty="0"/>
              <a:t> </a:t>
            </a:r>
            <a:r>
              <a:rPr lang="en-US" sz="2800" b="0" i="1" u="none" dirty="0" err="1"/>
              <a:t>để</a:t>
            </a:r>
            <a:r>
              <a:rPr lang="en-US" sz="2800" b="0" i="1" u="none" dirty="0"/>
              <a:t> </a:t>
            </a:r>
            <a:r>
              <a:rPr lang="en-US" sz="2800" b="0" i="1" u="none" dirty="0" err="1"/>
              <a:t>khắc</a:t>
            </a:r>
            <a:r>
              <a:rPr lang="en-US" sz="2800" b="0" i="1" u="none" dirty="0"/>
              <a:t> </a:t>
            </a:r>
            <a:r>
              <a:rPr lang="en-US" sz="2800" b="0" i="1" u="none" dirty="0" err="1"/>
              <a:t>phục</a:t>
            </a:r>
            <a:r>
              <a:rPr lang="en-US" sz="2800" b="0" i="1" u="none" dirty="0"/>
              <a:t> </a:t>
            </a:r>
            <a:r>
              <a:rPr lang="en-US" sz="2800" b="0" i="1" u="none" dirty="0" err="1"/>
              <a:t>tình</a:t>
            </a:r>
            <a:r>
              <a:rPr lang="en-US" sz="2800" b="0" i="1" u="none" dirty="0"/>
              <a:t> </a:t>
            </a:r>
            <a:r>
              <a:rPr lang="en-US" sz="2800" b="0" i="1" u="none" dirty="0" err="1"/>
              <a:t>trạng</a:t>
            </a:r>
            <a:r>
              <a:rPr lang="en-US" sz="2800" b="0" i="1" u="none" dirty="0"/>
              <a:t> </a:t>
            </a:r>
            <a:r>
              <a:rPr lang="en-US" sz="2800" b="0" i="1" u="none" dirty="0" err="1"/>
              <a:t>khen</a:t>
            </a:r>
            <a:r>
              <a:rPr lang="en-US" sz="2800" b="0" i="1" u="none" dirty="0"/>
              <a:t> </a:t>
            </a:r>
            <a:r>
              <a:rPr lang="en-US" sz="2800" b="0" i="1" u="none" dirty="0" err="1"/>
              <a:t>thưởng</a:t>
            </a:r>
            <a:r>
              <a:rPr lang="en-US" sz="2800" b="0" i="1" u="none" dirty="0"/>
              <a:t> “</a:t>
            </a:r>
            <a:r>
              <a:rPr lang="en-US" sz="2800" b="0" i="1" u="none" dirty="0" err="1"/>
              <a:t>tích</a:t>
            </a:r>
            <a:r>
              <a:rPr lang="en-US" sz="2800" b="0" i="1" u="none" dirty="0"/>
              <a:t> </a:t>
            </a:r>
            <a:r>
              <a:rPr lang="en-US" sz="2800" b="0" i="1" u="none" dirty="0" err="1"/>
              <a:t>lũy</a:t>
            </a:r>
            <a:r>
              <a:rPr lang="en-US" sz="2800" b="0" i="1" u="none" dirty="0"/>
              <a:t> </a:t>
            </a:r>
            <a:r>
              <a:rPr lang="en-US" sz="2800" b="0" i="1" u="none" dirty="0" err="1"/>
              <a:t>thành</a:t>
            </a:r>
            <a:r>
              <a:rPr lang="en-US" sz="2800" b="0" i="1" u="none" dirty="0"/>
              <a:t> </a:t>
            </a:r>
            <a:r>
              <a:rPr lang="en-US" sz="2800" b="0" i="1" u="none" dirty="0" err="1"/>
              <a:t>tích</a:t>
            </a:r>
            <a:r>
              <a:rPr lang="en-US" sz="2800" b="0" i="1" u="none" dirty="0"/>
              <a:t>, </a:t>
            </a:r>
            <a:r>
              <a:rPr lang="en-US" sz="2800" b="0" i="1" u="none" dirty="0" err="1"/>
              <a:t>cộng</a:t>
            </a:r>
            <a:r>
              <a:rPr lang="en-US" sz="2800" b="0" i="1" u="none" dirty="0"/>
              <a:t> </a:t>
            </a:r>
            <a:r>
              <a:rPr lang="en-US" sz="2800" b="0" i="1" u="none" dirty="0" err="1"/>
              <a:t>dồn</a:t>
            </a:r>
            <a:r>
              <a:rPr lang="en-US" sz="2800" b="0" i="1" u="none" dirty="0"/>
              <a:t> </a:t>
            </a:r>
            <a:r>
              <a:rPr lang="en-US" sz="2800" b="0" i="1" u="none" dirty="0" err="1"/>
              <a:t>thành</a:t>
            </a:r>
            <a:r>
              <a:rPr lang="en-US" sz="2800" b="0" i="1" u="none" dirty="0"/>
              <a:t> </a:t>
            </a:r>
            <a:r>
              <a:rPr lang="en-US" sz="2800" b="0" i="1" u="none" dirty="0" err="1"/>
              <a:t>tích</a:t>
            </a:r>
            <a:r>
              <a:rPr lang="en-US" sz="2800" b="0" i="1" u="none" dirty="0"/>
              <a:t>” </a:t>
            </a:r>
            <a:r>
              <a:rPr lang="en-US" sz="2800" b="0" i="1" u="none" dirty="0" err="1"/>
              <a:t>trước</a:t>
            </a:r>
            <a:r>
              <a:rPr lang="en-US" sz="2800" b="0" i="1" u="none" dirty="0"/>
              <a:t> </a:t>
            </a:r>
            <a:r>
              <a:rPr lang="en-US" sz="2800" b="0" i="1" u="none" dirty="0" err="1"/>
              <a:t>đây</a:t>
            </a:r>
            <a:r>
              <a:rPr lang="en-US" sz="2800" b="0" i="1" u="none" dirty="0"/>
              <a:t>:</a:t>
            </a:r>
            <a:r>
              <a:rPr lang="en-US" sz="2800" b="0" u="none" dirty="0"/>
              <a:t> </a:t>
            </a:r>
            <a:endParaRPr lang="en-US" sz="2800" b="0" u="none" dirty="0" smtClean="0"/>
          </a:p>
          <a:p>
            <a:pPr algn="just"/>
            <a:r>
              <a:rPr lang="en-US" sz="2800" b="0" u="none" dirty="0"/>
              <a:t>	</a:t>
            </a:r>
            <a:r>
              <a:rPr lang="en-US" sz="2800" b="0" u="none" dirty="0" err="1" smtClean="0"/>
              <a:t>Bổ</a:t>
            </a:r>
            <a:r>
              <a:rPr lang="en-US" sz="2800" b="0" u="none" dirty="0" smtClean="0"/>
              <a:t> </a:t>
            </a:r>
            <a:r>
              <a:rPr lang="en-US" sz="2800" b="0" u="none" dirty="0"/>
              <a:t>sung </a:t>
            </a:r>
            <a:r>
              <a:rPr lang="en-US" sz="2800" b="0" u="none" dirty="0" err="1"/>
              <a:t>nguyên</a:t>
            </a:r>
            <a:r>
              <a:rPr lang="en-US" sz="2800" b="0" u="none" dirty="0"/>
              <a:t> </a:t>
            </a:r>
            <a:r>
              <a:rPr lang="en-US" sz="2800" b="0" u="none" dirty="0" err="1"/>
              <a:t>tắc</a:t>
            </a:r>
            <a:r>
              <a:rPr lang="en-US" sz="2800" b="0" u="none" dirty="0"/>
              <a:t> “</a:t>
            </a:r>
            <a:r>
              <a:rPr lang="en-US" sz="2800" b="0" i="1" u="none" dirty="0" err="1"/>
              <a:t>thành</a:t>
            </a:r>
            <a:r>
              <a:rPr lang="en-US" sz="2800" b="0" i="1" u="none" dirty="0"/>
              <a:t> </a:t>
            </a:r>
            <a:r>
              <a:rPr lang="en-US" sz="2800" b="0" i="1" u="none" dirty="0" err="1"/>
              <a:t>tích</a:t>
            </a:r>
            <a:r>
              <a:rPr lang="en-US" sz="2800" b="0" i="1" u="none" dirty="0"/>
              <a:t> </a:t>
            </a:r>
            <a:r>
              <a:rPr lang="en-US" sz="2800" b="0" i="1" u="none" dirty="0" err="1"/>
              <a:t>đến</a:t>
            </a:r>
            <a:r>
              <a:rPr lang="en-US" sz="2800" b="0" i="1" u="none" dirty="0"/>
              <a:t> </a:t>
            </a:r>
            <a:r>
              <a:rPr lang="en-US" sz="2800" b="0" i="1" u="none" dirty="0" err="1"/>
              <a:t>đâu</a:t>
            </a:r>
            <a:r>
              <a:rPr lang="en-US" sz="2800" b="0" i="1" u="none" dirty="0"/>
              <a:t> </a:t>
            </a:r>
            <a:r>
              <a:rPr lang="en-US" sz="2800" b="0" i="1" u="none" dirty="0" err="1"/>
              <a:t>khen</a:t>
            </a:r>
            <a:r>
              <a:rPr lang="en-US" sz="2800" b="0" i="1" u="none" dirty="0"/>
              <a:t> </a:t>
            </a:r>
            <a:r>
              <a:rPr lang="en-US" sz="2800" b="0" i="1" u="none" dirty="0" err="1"/>
              <a:t>thưởng</a:t>
            </a:r>
            <a:r>
              <a:rPr lang="en-US" sz="2800" b="0" i="1" u="none" dirty="0"/>
              <a:t> </a:t>
            </a:r>
            <a:r>
              <a:rPr lang="en-US" sz="2800" b="0" i="1" u="none" dirty="0" err="1"/>
              <a:t>đến</a:t>
            </a:r>
            <a:r>
              <a:rPr lang="en-US" sz="2800" b="0" i="1" u="none" dirty="0"/>
              <a:t> </a:t>
            </a:r>
            <a:r>
              <a:rPr lang="en-US" sz="2800" b="0" i="1" u="none" dirty="0" err="1"/>
              <a:t>đó</a:t>
            </a:r>
            <a:r>
              <a:rPr lang="en-US" sz="2800" b="0" u="none" dirty="0"/>
              <a:t>” (</a:t>
            </a:r>
            <a:r>
              <a:rPr lang="en-US" sz="2800" b="0" u="none" dirty="0" err="1"/>
              <a:t>điểm</a:t>
            </a:r>
            <a:r>
              <a:rPr lang="en-US" sz="2800" b="0" u="none" dirty="0"/>
              <a:t> c </a:t>
            </a:r>
            <a:r>
              <a:rPr lang="en-US" sz="2800" b="0" u="none" dirty="0" err="1"/>
              <a:t>khoản</a:t>
            </a:r>
            <a:r>
              <a:rPr lang="en-US" sz="2800" b="0" u="none" dirty="0"/>
              <a:t> 2 </a:t>
            </a:r>
            <a:r>
              <a:rPr lang="en-US" sz="2800" b="0" u="none" dirty="0" err="1"/>
              <a:t>Điều</a:t>
            </a:r>
            <a:r>
              <a:rPr lang="en-US" sz="2800" b="0" u="none" dirty="0"/>
              <a:t> 5) </a:t>
            </a:r>
            <a:r>
              <a:rPr lang="en-US" sz="2800" b="0" u="none" dirty="0" err="1"/>
              <a:t>và</a:t>
            </a:r>
            <a:r>
              <a:rPr lang="en-US" sz="2800" b="0" u="none" dirty="0"/>
              <a:t> </a:t>
            </a:r>
            <a:r>
              <a:rPr lang="en-US" sz="2800" b="0" u="none" dirty="0" err="1"/>
              <a:t>được</a:t>
            </a:r>
            <a:r>
              <a:rPr lang="en-US" sz="2800" b="0" u="none" dirty="0"/>
              <a:t> </a:t>
            </a:r>
            <a:r>
              <a:rPr lang="en-US" sz="2800" b="0" u="none" dirty="0" err="1"/>
              <a:t>thể</a:t>
            </a:r>
            <a:r>
              <a:rPr lang="en-US" sz="2800" b="0" u="none" dirty="0"/>
              <a:t> </a:t>
            </a:r>
            <a:r>
              <a:rPr lang="en-US" sz="2800" b="0" u="none" dirty="0" err="1"/>
              <a:t>hiện</a:t>
            </a:r>
            <a:r>
              <a:rPr lang="en-US" sz="2800" b="0" u="none" dirty="0"/>
              <a:t> </a:t>
            </a:r>
            <a:r>
              <a:rPr lang="en-US" sz="2800" b="0" u="none" dirty="0" err="1"/>
              <a:t>trong</a:t>
            </a:r>
            <a:r>
              <a:rPr lang="en-US" sz="2800" b="0" u="none" dirty="0"/>
              <a:t> </a:t>
            </a:r>
            <a:r>
              <a:rPr lang="en-US" sz="2800" b="0" u="none" dirty="0" err="1"/>
              <a:t>các</a:t>
            </a:r>
            <a:r>
              <a:rPr lang="en-US" sz="2800" b="0" u="none" dirty="0"/>
              <a:t> </a:t>
            </a:r>
            <a:r>
              <a:rPr lang="en-US" sz="2800" b="0" u="none" dirty="0" err="1"/>
              <a:t>điều</a:t>
            </a:r>
            <a:r>
              <a:rPr lang="en-US" sz="2800" b="0" u="none" dirty="0"/>
              <a:t>, </a:t>
            </a:r>
            <a:r>
              <a:rPr lang="en-US" sz="2800" b="0" u="none" dirty="0" err="1"/>
              <a:t>khoản</a:t>
            </a:r>
            <a:r>
              <a:rPr lang="en-US" sz="2800" b="0" u="none" dirty="0"/>
              <a:t> </a:t>
            </a:r>
            <a:r>
              <a:rPr lang="en-US" sz="2800" b="0" u="none" dirty="0" err="1"/>
              <a:t>của</a:t>
            </a:r>
            <a:r>
              <a:rPr lang="en-US" sz="2800" b="0" u="none" dirty="0"/>
              <a:t> </a:t>
            </a:r>
            <a:r>
              <a:rPr lang="en-US" sz="2800" b="0" u="none" dirty="0" err="1"/>
              <a:t>từng</a:t>
            </a:r>
            <a:r>
              <a:rPr lang="en-US" sz="2800" b="0" u="none" dirty="0"/>
              <a:t> </a:t>
            </a:r>
            <a:r>
              <a:rPr lang="en-US" sz="2800" b="0" u="none" dirty="0" err="1"/>
              <a:t>hình</a:t>
            </a:r>
            <a:r>
              <a:rPr lang="en-US" sz="2800" b="0" u="none" dirty="0"/>
              <a:t> </a:t>
            </a:r>
            <a:r>
              <a:rPr lang="en-US" sz="2800" b="0" u="none" dirty="0" err="1"/>
              <a:t>thức</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được</a:t>
            </a:r>
            <a:r>
              <a:rPr lang="en-US" sz="2800" b="0" u="none" dirty="0"/>
              <a:t> </a:t>
            </a:r>
            <a:r>
              <a:rPr lang="en-US" sz="2800" b="0" u="none" dirty="0" err="1"/>
              <a:t>quy</a:t>
            </a:r>
            <a:r>
              <a:rPr lang="en-US" sz="2800" b="0" u="none" dirty="0"/>
              <a:t> </a:t>
            </a:r>
            <a:r>
              <a:rPr lang="en-US" sz="2800" b="0" u="none" dirty="0" err="1"/>
              <a:t>định</a:t>
            </a:r>
            <a:r>
              <a:rPr lang="en-US" sz="2800" b="0" u="none" dirty="0"/>
              <a:t> </a:t>
            </a:r>
            <a:r>
              <a:rPr lang="en-US" sz="2800" b="0" u="none" dirty="0" err="1"/>
              <a:t>trong</a:t>
            </a:r>
            <a:r>
              <a:rPr lang="en-US" sz="2800" b="0" u="none" dirty="0"/>
              <a:t> </a:t>
            </a:r>
            <a:r>
              <a:rPr lang="en-US" sz="2800" b="0" u="none" dirty="0" err="1"/>
              <a:t>Luật</a:t>
            </a:r>
            <a:r>
              <a:rPr lang="en-US" sz="2800" b="0" u="none" dirty="0"/>
              <a:t> </a:t>
            </a:r>
            <a:r>
              <a:rPr lang="en-US" sz="2800" b="0" u="none" dirty="0" err="1"/>
              <a:t>về</a:t>
            </a:r>
            <a:r>
              <a:rPr lang="en-US" sz="2800" b="0" u="none" dirty="0"/>
              <a:t> </a:t>
            </a:r>
            <a:r>
              <a:rPr lang="en-US" sz="2800" b="0" u="none" dirty="0" err="1"/>
              <a:t>tiêu</a:t>
            </a:r>
            <a:r>
              <a:rPr lang="en-US" sz="2800" b="0" u="none" dirty="0"/>
              <a:t> </a:t>
            </a:r>
            <a:r>
              <a:rPr lang="en-US" sz="2800" b="0" u="none" dirty="0" err="1"/>
              <a:t>chuẩn</a:t>
            </a:r>
            <a:r>
              <a:rPr lang="en-US" sz="2800" b="0" u="none" dirty="0"/>
              <a:t>, </a:t>
            </a:r>
            <a:r>
              <a:rPr lang="en-US" sz="2800" b="0" u="none" dirty="0" err="1"/>
              <a:t>thành</a:t>
            </a:r>
            <a:r>
              <a:rPr lang="en-US" sz="2800" b="0" u="none" dirty="0"/>
              <a:t> </a:t>
            </a:r>
            <a:r>
              <a:rPr lang="en-US" sz="2800" b="0" u="none" dirty="0" err="1"/>
              <a:t>tích</a:t>
            </a:r>
            <a:r>
              <a:rPr lang="en-US" sz="2800" b="0" u="none" dirty="0"/>
              <a:t> </a:t>
            </a:r>
            <a:r>
              <a:rPr lang="en-US" sz="2800" b="0" u="none" dirty="0" err="1"/>
              <a:t>đạt</a:t>
            </a:r>
            <a:r>
              <a:rPr lang="en-US" sz="2800" b="0" u="none" dirty="0"/>
              <a:t> </a:t>
            </a:r>
            <a:r>
              <a:rPr lang="en-US" sz="2800" b="0" u="none" dirty="0" err="1"/>
              <a:t>được</a:t>
            </a:r>
            <a:r>
              <a:rPr lang="en-US" sz="2800" b="0" u="none" dirty="0"/>
              <a:t> </a:t>
            </a:r>
            <a:r>
              <a:rPr lang="en-US" sz="2800" b="0" u="none" dirty="0" err="1"/>
              <a:t>và</a:t>
            </a:r>
            <a:r>
              <a:rPr lang="en-US" sz="2800" b="0" u="none" dirty="0"/>
              <a:t> </a:t>
            </a:r>
            <a:r>
              <a:rPr lang="en-US" sz="2800" b="0" u="none" dirty="0" err="1"/>
              <a:t>điều</a:t>
            </a:r>
            <a:r>
              <a:rPr lang="en-US" sz="2800" b="0" u="none" dirty="0"/>
              <a:t> </a:t>
            </a:r>
            <a:r>
              <a:rPr lang="en-US" sz="2800" b="0" u="none" dirty="0" err="1"/>
              <a:t>kiện</a:t>
            </a:r>
            <a:r>
              <a:rPr lang="en-US" sz="2800" b="0" u="none" dirty="0"/>
              <a:t>, </a:t>
            </a:r>
            <a:r>
              <a:rPr lang="en-US" sz="2800" b="0" u="none" dirty="0" err="1"/>
              <a:t>hoàn</a:t>
            </a:r>
            <a:r>
              <a:rPr lang="en-US" sz="2800" b="0" u="none" dirty="0"/>
              <a:t> </a:t>
            </a:r>
            <a:r>
              <a:rPr lang="en-US" sz="2800" b="0" u="none" dirty="0" err="1"/>
              <a:t>cảnh</a:t>
            </a:r>
            <a:r>
              <a:rPr lang="en-US" sz="2800" b="0" u="none" dirty="0"/>
              <a:t> </a:t>
            </a:r>
            <a:r>
              <a:rPr lang="en-US" sz="2800" b="0" u="none" dirty="0" err="1"/>
              <a:t>cụ</a:t>
            </a:r>
            <a:r>
              <a:rPr lang="en-US" sz="2800" b="0" u="none" dirty="0"/>
              <a:t> </a:t>
            </a:r>
            <a:r>
              <a:rPr lang="en-US" sz="2800" b="0" u="none" dirty="0" err="1"/>
              <a:t>thể</a:t>
            </a:r>
            <a:r>
              <a:rPr lang="en-US" sz="2800" b="0" u="none" dirty="0"/>
              <a:t> </a:t>
            </a:r>
            <a:r>
              <a:rPr lang="en-US" sz="2800" b="0" u="none" dirty="0" err="1"/>
              <a:t>lập</a:t>
            </a:r>
            <a:r>
              <a:rPr lang="en-US" sz="2800" b="0" u="none" dirty="0"/>
              <a:t> </a:t>
            </a:r>
            <a:r>
              <a:rPr lang="en-US" sz="2800" b="0" u="none" dirty="0" err="1"/>
              <a:t>được</a:t>
            </a:r>
            <a:r>
              <a:rPr lang="en-US" sz="2800" b="0" u="none" dirty="0"/>
              <a:t> </a:t>
            </a:r>
            <a:r>
              <a:rPr lang="en-US" sz="2800" b="0" u="none" dirty="0" err="1"/>
              <a:t>thành</a:t>
            </a:r>
            <a:r>
              <a:rPr lang="en-US" sz="2800" b="0" u="none" dirty="0"/>
              <a:t> </a:t>
            </a:r>
            <a:r>
              <a:rPr lang="en-US" sz="2800" b="0" u="none" dirty="0" err="1"/>
              <a:t>tích</a:t>
            </a:r>
            <a:r>
              <a:rPr lang="en-US" sz="2800" b="0" u="none" dirty="0"/>
              <a:t>. </a:t>
            </a:r>
            <a:r>
              <a:rPr lang="en-US" sz="2800" b="0" u="none" dirty="0" err="1">
                <a:solidFill>
                  <a:srgbClr val="FF0000"/>
                </a:solidFill>
              </a:rPr>
              <a:t>Đặc</a:t>
            </a:r>
            <a:r>
              <a:rPr lang="en-US" sz="2800" b="0" u="none" dirty="0">
                <a:solidFill>
                  <a:srgbClr val="FF0000"/>
                </a:solidFill>
              </a:rPr>
              <a:t> </a:t>
            </a:r>
            <a:r>
              <a:rPr lang="en-US" sz="2800" b="0" u="none" dirty="0" err="1">
                <a:solidFill>
                  <a:srgbClr val="FF0000"/>
                </a:solidFill>
              </a:rPr>
              <a:t>biệt</a:t>
            </a:r>
            <a:r>
              <a:rPr lang="en-US" sz="2800" b="0" u="none" dirty="0">
                <a:solidFill>
                  <a:srgbClr val="FF0000"/>
                </a:solidFill>
              </a:rPr>
              <a:t>, </a:t>
            </a:r>
            <a:r>
              <a:rPr lang="en-US" sz="2800" b="0" u="none" dirty="0" err="1">
                <a:solidFill>
                  <a:srgbClr val="FF0000"/>
                </a:solidFill>
              </a:rPr>
              <a:t>Luật</a:t>
            </a:r>
            <a:r>
              <a:rPr lang="en-US" sz="2800" b="0" u="none" dirty="0">
                <a:solidFill>
                  <a:srgbClr val="FF0000"/>
                </a:solidFill>
              </a:rPr>
              <a:t> </a:t>
            </a:r>
            <a:r>
              <a:rPr lang="en-US" sz="2800" b="0" u="none" dirty="0" err="1">
                <a:solidFill>
                  <a:srgbClr val="FF0000"/>
                </a:solidFill>
              </a:rPr>
              <a:t>đã</a:t>
            </a:r>
            <a:r>
              <a:rPr lang="en-US" sz="2800" b="0" u="none" dirty="0">
                <a:solidFill>
                  <a:srgbClr val="FF0000"/>
                </a:solidFill>
              </a:rPr>
              <a:t> </a:t>
            </a:r>
            <a:r>
              <a:rPr lang="en-US" sz="2800" b="0" u="none" dirty="0" err="1">
                <a:solidFill>
                  <a:srgbClr val="FF0000"/>
                </a:solidFill>
              </a:rPr>
              <a:t>bổ</a:t>
            </a:r>
            <a:r>
              <a:rPr lang="en-US" sz="2800" b="0" u="none" dirty="0">
                <a:solidFill>
                  <a:srgbClr val="FF0000"/>
                </a:solidFill>
              </a:rPr>
              <a:t> sung </a:t>
            </a:r>
            <a:r>
              <a:rPr lang="en-US" sz="2800" b="0" u="none" dirty="0" err="1">
                <a:solidFill>
                  <a:srgbClr val="FF0000"/>
                </a:solidFill>
              </a:rPr>
              <a:t>quy</a:t>
            </a:r>
            <a:r>
              <a:rPr lang="en-US" sz="2800" b="0" u="none" dirty="0">
                <a:solidFill>
                  <a:srgbClr val="FF0000"/>
                </a:solidFill>
              </a:rPr>
              <a:t> </a:t>
            </a:r>
            <a:r>
              <a:rPr lang="en-US" sz="2800" b="0" u="none" dirty="0" err="1">
                <a:solidFill>
                  <a:srgbClr val="FF0000"/>
                </a:solidFill>
              </a:rPr>
              <a:t>định</a:t>
            </a:r>
            <a:r>
              <a:rPr lang="en-US" sz="2800" b="0" u="none" dirty="0">
                <a:solidFill>
                  <a:srgbClr val="FF0000"/>
                </a:solidFill>
              </a:rPr>
              <a:t> “</a:t>
            </a:r>
            <a:r>
              <a:rPr lang="en-US" sz="2800" b="0" i="1" u="none" dirty="0" err="1">
                <a:solidFill>
                  <a:srgbClr val="FF0000"/>
                </a:solidFill>
              </a:rPr>
              <a:t>hoàn</a:t>
            </a:r>
            <a:r>
              <a:rPr lang="en-US" sz="2800" b="0" i="1" u="none" dirty="0">
                <a:solidFill>
                  <a:srgbClr val="FF0000"/>
                </a:solidFill>
              </a:rPr>
              <a:t> </a:t>
            </a:r>
            <a:r>
              <a:rPr lang="en-US" sz="2800" b="0" i="1" u="none" dirty="0" err="1">
                <a:solidFill>
                  <a:srgbClr val="FF0000"/>
                </a:solidFill>
              </a:rPr>
              <a:t>thành</a:t>
            </a:r>
            <a:r>
              <a:rPr lang="en-US" sz="2800" b="0" i="1" u="none" dirty="0">
                <a:solidFill>
                  <a:srgbClr val="FF0000"/>
                </a:solidFill>
              </a:rPr>
              <a:t> </a:t>
            </a:r>
            <a:r>
              <a:rPr lang="en-US" sz="2800" b="0" i="1" u="none" dirty="0" err="1">
                <a:solidFill>
                  <a:srgbClr val="FF0000"/>
                </a:solidFill>
              </a:rPr>
              <a:t>xuất</a:t>
            </a:r>
            <a:r>
              <a:rPr lang="en-US" sz="2800" b="0" i="1" u="none" dirty="0">
                <a:solidFill>
                  <a:srgbClr val="FF0000"/>
                </a:solidFill>
              </a:rPr>
              <a:t> </a:t>
            </a:r>
            <a:r>
              <a:rPr lang="en-US" sz="2800" b="0" i="1" u="none" dirty="0" err="1">
                <a:solidFill>
                  <a:srgbClr val="FF0000"/>
                </a:solidFill>
              </a:rPr>
              <a:t>sắc</a:t>
            </a:r>
            <a:r>
              <a:rPr lang="en-US" sz="2800" b="0" i="1" u="none" dirty="0">
                <a:solidFill>
                  <a:srgbClr val="FF0000"/>
                </a:solidFill>
              </a:rPr>
              <a:t> </a:t>
            </a:r>
            <a:r>
              <a:rPr lang="en-US" sz="2800" b="0" i="1" u="none" dirty="0" err="1">
                <a:solidFill>
                  <a:srgbClr val="FF0000"/>
                </a:solidFill>
              </a:rPr>
              <a:t>nhiệm</a:t>
            </a:r>
            <a:r>
              <a:rPr lang="en-US" sz="2800" b="0" i="1" u="none" dirty="0">
                <a:solidFill>
                  <a:srgbClr val="FF0000"/>
                </a:solidFill>
              </a:rPr>
              <a:t> </a:t>
            </a:r>
            <a:r>
              <a:rPr lang="en-US" sz="2800" b="0" i="1" u="none" dirty="0" err="1">
                <a:solidFill>
                  <a:srgbClr val="FF0000"/>
                </a:solidFill>
              </a:rPr>
              <a:t>vụ</a:t>
            </a:r>
            <a:r>
              <a:rPr lang="en-US" sz="2800" b="0" u="none" dirty="0">
                <a:solidFill>
                  <a:srgbClr val="FF0000"/>
                </a:solidFill>
              </a:rPr>
              <a:t>” </a:t>
            </a:r>
            <a:r>
              <a:rPr lang="en-US" sz="2800" b="0" u="none" dirty="0" err="1">
                <a:solidFill>
                  <a:srgbClr val="FF0000"/>
                </a:solidFill>
              </a:rPr>
              <a:t>là</a:t>
            </a:r>
            <a:r>
              <a:rPr lang="en-US" sz="2800" b="0" u="none" dirty="0">
                <a:solidFill>
                  <a:srgbClr val="FF0000"/>
                </a:solidFill>
              </a:rPr>
              <a:t> </a:t>
            </a:r>
            <a:r>
              <a:rPr lang="en-US" sz="2800" b="0" u="none" dirty="0" err="1">
                <a:solidFill>
                  <a:srgbClr val="FF0000"/>
                </a:solidFill>
              </a:rPr>
              <a:t>tiêu</a:t>
            </a:r>
            <a:r>
              <a:rPr lang="en-US" sz="2800" b="0" u="none" dirty="0">
                <a:solidFill>
                  <a:srgbClr val="FF0000"/>
                </a:solidFill>
              </a:rPr>
              <a:t> </a:t>
            </a:r>
            <a:r>
              <a:rPr lang="en-US" sz="2800" b="0" u="none" dirty="0" err="1">
                <a:solidFill>
                  <a:srgbClr val="FF0000"/>
                </a:solidFill>
              </a:rPr>
              <a:t>chuẩn</a:t>
            </a:r>
            <a:r>
              <a:rPr lang="en-US" sz="2800" b="0" u="none" dirty="0">
                <a:solidFill>
                  <a:srgbClr val="FF0000"/>
                </a:solidFill>
              </a:rPr>
              <a:t> </a:t>
            </a:r>
            <a:r>
              <a:rPr lang="en-US" sz="2800" b="0" u="none" dirty="0" err="1">
                <a:solidFill>
                  <a:srgbClr val="FF0000"/>
                </a:solidFill>
              </a:rPr>
              <a:t>có</a:t>
            </a:r>
            <a:r>
              <a:rPr lang="en-US" sz="2800" b="0" u="none" dirty="0">
                <a:solidFill>
                  <a:srgbClr val="FF0000"/>
                </a:solidFill>
              </a:rPr>
              <a:t> </a:t>
            </a:r>
            <a:r>
              <a:rPr lang="en-US" sz="2800" b="0" u="none" dirty="0" err="1">
                <a:solidFill>
                  <a:srgbClr val="FF0000"/>
                </a:solidFill>
              </a:rPr>
              <a:t>thể</a:t>
            </a:r>
            <a:r>
              <a:rPr lang="en-US" sz="2800" b="0" u="none" dirty="0">
                <a:solidFill>
                  <a:srgbClr val="FF0000"/>
                </a:solidFill>
              </a:rPr>
              <a:t> </a:t>
            </a:r>
            <a:r>
              <a:rPr lang="en-US" sz="2800" b="0" u="none" dirty="0" err="1">
                <a:solidFill>
                  <a:srgbClr val="FF0000"/>
                </a:solidFill>
              </a:rPr>
              <a:t>thay</a:t>
            </a:r>
            <a:r>
              <a:rPr lang="en-US" sz="2800" b="0" u="none" dirty="0">
                <a:solidFill>
                  <a:srgbClr val="FF0000"/>
                </a:solidFill>
              </a:rPr>
              <a:t> </a:t>
            </a:r>
            <a:r>
              <a:rPr lang="en-US" sz="2800" b="0" u="none" dirty="0" err="1">
                <a:solidFill>
                  <a:srgbClr val="FF0000"/>
                </a:solidFill>
              </a:rPr>
              <a:t>thế</a:t>
            </a:r>
            <a:r>
              <a:rPr lang="en-US" sz="2800" b="0" u="none" dirty="0">
                <a:solidFill>
                  <a:srgbClr val="FF0000"/>
                </a:solidFill>
              </a:rPr>
              <a:t> </a:t>
            </a:r>
            <a:r>
              <a:rPr lang="en-US" sz="2800" b="0" u="none" dirty="0" err="1">
                <a:solidFill>
                  <a:srgbClr val="FF0000"/>
                </a:solidFill>
              </a:rPr>
              <a:t>nếu</a:t>
            </a:r>
            <a:r>
              <a:rPr lang="en-US" sz="2800" b="0" u="none" dirty="0">
                <a:solidFill>
                  <a:srgbClr val="FF0000"/>
                </a:solidFill>
              </a:rPr>
              <a:t> </a:t>
            </a:r>
            <a:r>
              <a:rPr lang="en-US" sz="2800" b="0" u="none" dirty="0" err="1">
                <a:solidFill>
                  <a:srgbClr val="FF0000"/>
                </a:solidFill>
              </a:rPr>
              <a:t>không</a:t>
            </a:r>
            <a:r>
              <a:rPr lang="en-US" sz="2800" b="0" u="none" dirty="0">
                <a:solidFill>
                  <a:srgbClr val="FF0000"/>
                </a:solidFill>
              </a:rPr>
              <a:t> </a:t>
            </a:r>
            <a:r>
              <a:rPr lang="en-US" sz="2800" b="0" u="none" dirty="0" err="1">
                <a:solidFill>
                  <a:srgbClr val="FF0000"/>
                </a:solidFill>
              </a:rPr>
              <a:t>có</a:t>
            </a:r>
            <a:r>
              <a:rPr lang="en-US" sz="2800" b="0" u="none" dirty="0">
                <a:solidFill>
                  <a:srgbClr val="FF0000"/>
                </a:solidFill>
              </a:rPr>
              <a:t> </a:t>
            </a:r>
            <a:r>
              <a:rPr lang="en-US" sz="2800" b="0" u="none" dirty="0" err="1">
                <a:solidFill>
                  <a:srgbClr val="FF0000"/>
                </a:solidFill>
              </a:rPr>
              <a:t>sáng</a:t>
            </a:r>
            <a:r>
              <a:rPr lang="en-US" sz="2800" b="0" u="none" dirty="0">
                <a:solidFill>
                  <a:srgbClr val="FF0000"/>
                </a:solidFill>
              </a:rPr>
              <a:t> </a:t>
            </a:r>
            <a:r>
              <a:rPr lang="en-US" sz="2800" b="0" u="none" dirty="0" err="1">
                <a:solidFill>
                  <a:srgbClr val="FF0000"/>
                </a:solidFill>
              </a:rPr>
              <a:t>kiến</a:t>
            </a:r>
            <a:r>
              <a:rPr lang="en-US" sz="2800" b="0" u="none" dirty="0">
                <a:solidFill>
                  <a:srgbClr val="FF0000"/>
                </a:solidFill>
              </a:rPr>
              <a:t>, </a:t>
            </a:r>
            <a:r>
              <a:rPr lang="en-US" sz="2800" b="0" u="none" dirty="0" err="1">
                <a:solidFill>
                  <a:srgbClr val="FF0000"/>
                </a:solidFill>
              </a:rPr>
              <a:t>đề</a:t>
            </a:r>
            <a:r>
              <a:rPr lang="en-US" sz="2800" b="0" u="none" dirty="0">
                <a:solidFill>
                  <a:srgbClr val="FF0000"/>
                </a:solidFill>
              </a:rPr>
              <a:t> </a:t>
            </a:r>
            <a:r>
              <a:rPr lang="en-US" sz="2800" b="0" u="none" dirty="0" err="1">
                <a:solidFill>
                  <a:srgbClr val="FF0000"/>
                </a:solidFill>
              </a:rPr>
              <a:t>tài</a:t>
            </a:r>
            <a:r>
              <a:rPr lang="en-US" sz="2800" b="0" u="none" dirty="0">
                <a:solidFill>
                  <a:srgbClr val="FF0000"/>
                </a:solidFill>
              </a:rPr>
              <a:t>, </a:t>
            </a:r>
            <a:r>
              <a:rPr lang="en-US" sz="2800" b="0" u="none" dirty="0" err="1">
                <a:solidFill>
                  <a:srgbClr val="FF0000"/>
                </a:solidFill>
              </a:rPr>
              <a:t>đề</a:t>
            </a:r>
            <a:r>
              <a:rPr lang="en-US" sz="2800" b="0" u="none" dirty="0">
                <a:solidFill>
                  <a:srgbClr val="FF0000"/>
                </a:solidFill>
              </a:rPr>
              <a:t> </a:t>
            </a:r>
            <a:r>
              <a:rPr lang="en-US" sz="2800" b="0" u="none" dirty="0" err="1">
                <a:solidFill>
                  <a:srgbClr val="FF0000"/>
                </a:solidFill>
              </a:rPr>
              <a:t>án</a:t>
            </a:r>
            <a:r>
              <a:rPr lang="en-US" sz="2800" b="0" u="none" dirty="0">
                <a:solidFill>
                  <a:srgbClr val="FF0000"/>
                </a:solidFill>
              </a:rPr>
              <a:t> (</a:t>
            </a:r>
            <a:r>
              <a:rPr lang="en-US" sz="2800" b="0" u="none" dirty="0" err="1">
                <a:solidFill>
                  <a:srgbClr val="FF0000"/>
                </a:solidFill>
              </a:rPr>
              <a:t>khoản</a:t>
            </a:r>
            <a:r>
              <a:rPr lang="en-US" sz="2800" b="0" u="none" dirty="0">
                <a:solidFill>
                  <a:srgbClr val="FF0000"/>
                </a:solidFill>
              </a:rPr>
              <a:t> 2 </a:t>
            </a:r>
            <a:r>
              <a:rPr lang="en-US" sz="2800" b="0" u="none" dirty="0" err="1">
                <a:solidFill>
                  <a:srgbClr val="FF0000"/>
                </a:solidFill>
              </a:rPr>
              <a:t>Điều</a:t>
            </a:r>
            <a:r>
              <a:rPr lang="en-US" sz="2800" b="0" u="none" dirty="0">
                <a:solidFill>
                  <a:srgbClr val="FF0000"/>
                </a:solidFill>
              </a:rPr>
              <a:t> 23). </a:t>
            </a:r>
          </a:p>
          <a:p>
            <a:pPr algn="just"/>
            <a:endParaRPr lang="en-US" sz="2800" b="0" u="none" dirty="0"/>
          </a:p>
        </p:txBody>
      </p:sp>
    </p:spTree>
    <p:extLst>
      <p:ext uri="{BB962C8B-B14F-4D97-AF65-F5344CB8AC3E}">
        <p14:creationId xmlns:p14="http://schemas.microsoft.com/office/powerpoint/2010/main" val="23376516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idx="1"/>
          </p:nvPr>
        </p:nvSpPr>
        <p:spPr>
          <a:xfrm>
            <a:off x="190500" y="304800"/>
            <a:ext cx="8953500" cy="6647974"/>
          </a:xfrm>
        </p:spPr>
        <p:txBody>
          <a:bodyPr/>
          <a:lstStyle/>
          <a:p>
            <a:pPr algn="just"/>
            <a:r>
              <a:rPr lang="en-US" b="0" u="none" dirty="0" smtClean="0"/>
              <a:t>	(</a:t>
            </a:r>
            <a:r>
              <a:rPr lang="en-US" b="0" u="none" dirty="0"/>
              <a:t>3)</a:t>
            </a:r>
            <a:r>
              <a:rPr lang="en-US" b="0" i="1" u="none" dirty="0"/>
              <a:t> </a:t>
            </a:r>
            <a:r>
              <a:rPr lang="en-US" b="0" i="1" u="none" dirty="0" err="1">
                <a:solidFill>
                  <a:srgbClr val="FF0000"/>
                </a:solidFill>
              </a:rPr>
              <a:t>Đưa</a:t>
            </a:r>
            <a:r>
              <a:rPr lang="en-US" b="0" i="1" u="none" dirty="0">
                <a:solidFill>
                  <a:srgbClr val="FF0000"/>
                </a:solidFill>
              </a:rPr>
              <a:t> </a:t>
            </a:r>
            <a:r>
              <a:rPr lang="en-US" b="0" i="1" u="none" dirty="0" err="1">
                <a:solidFill>
                  <a:srgbClr val="FF0000"/>
                </a:solidFill>
              </a:rPr>
              <a:t>phong</a:t>
            </a:r>
            <a:r>
              <a:rPr lang="en-US" b="0" i="1" u="none" dirty="0">
                <a:solidFill>
                  <a:srgbClr val="FF0000"/>
                </a:solidFill>
              </a:rPr>
              <a:t> </a:t>
            </a:r>
            <a:r>
              <a:rPr lang="en-US" b="0" i="1" u="none" dirty="0" err="1">
                <a:solidFill>
                  <a:srgbClr val="FF0000"/>
                </a:solidFill>
              </a:rPr>
              <a:t>trào</a:t>
            </a:r>
            <a:r>
              <a:rPr lang="en-US" b="0" i="1" u="none" dirty="0">
                <a:solidFill>
                  <a:srgbClr val="FF0000"/>
                </a:solidFill>
              </a:rPr>
              <a:t> </a:t>
            </a:r>
            <a:r>
              <a:rPr lang="en-US" b="0" i="1" u="none" dirty="0" err="1">
                <a:solidFill>
                  <a:srgbClr val="FF0000"/>
                </a:solidFill>
              </a:rPr>
              <a:t>thi</a:t>
            </a:r>
            <a:r>
              <a:rPr lang="en-US" b="0" i="1" u="none" dirty="0">
                <a:solidFill>
                  <a:srgbClr val="FF0000"/>
                </a:solidFill>
              </a:rPr>
              <a:t> </a:t>
            </a:r>
            <a:r>
              <a:rPr lang="en-US" b="0" i="1" u="none" dirty="0" err="1">
                <a:solidFill>
                  <a:srgbClr val="FF0000"/>
                </a:solidFill>
              </a:rPr>
              <a:t>đua</a:t>
            </a:r>
            <a:r>
              <a:rPr lang="en-US" b="0" i="1" u="none" dirty="0">
                <a:solidFill>
                  <a:srgbClr val="FF0000"/>
                </a:solidFill>
              </a:rPr>
              <a:t> </a:t>
            </a:r>
            <a:r>
              <a:rPr lang="en-US" b="0" i="1" u="none" dirty="0" err="1">
                <a:solidFill>
                  <a:srgbClr val="FF0000"/>
                </a:solidFill>
              </a:rPr>
              <a:t>hướng</a:t>
            </a:r>
            <a:r>
              <a:rPr lang="en-US" b="0" i="1" u="none" dirty="0">
                <a:solidFill>
                  <a:srgbClr val="FF0000"/>
                </a:solidFill>
              </a:rPr>
              <a:t> </a:t>
            </a:r>
            <a:r>
              <a:rPr lang="en-US" b="0" i="1" u="none" dirty="0" err="1">
                <a:solidFill>
                  <a:srgbClr val="FF0000"/>
                </a:solidFill>
              </a:rPr>
              <a:t>về</a:t>
            </a:r>
            <a:r>
              <a:rPr lang="en-US" b="0" i="1" u="none" dirty="0">
                <a:solidFill>
                  <a:srgbClr val="FF0000"/>
                </a:solidFill>
              </a:rPr>
              <a:t> </a:t>
            </a:r>
            <a:r>
              <a:rPr lang="en-US" b="0" i="1" u="none" dirty="0" err="1">
                <a:solidFill>
                  <a:srgbClr val="FF0000"/>
                </a:solidFill>
              </a:rPr>
              <a:t>cơ</a:t>
            </a:r>
            <a:r>
              <a:rPr lang="en-US" b="0" i="1" u="none" dirty="0">
                <a:solidFill>
                  <a:srgbClr val="FF0000"/>
                </a:solidFill>
              </a:rPr>
              <a:t> </a:t>
            </a:r>
            <a:r>
              <a:rPr lang="en-US" b="0" i="1" u="none" dirty="0" err="1">
                <a:solidFill>
                  <a:srgbClr val="FF0000"/>
                </a:solidFill>
              </a:rPr>
              <a:t>sở</a:t>
            </a:r>
            <a:r>
              <a:rPr lang="en-US" b="0" i="1" u="none" dirty="0">
                <a:solidFill>
                  <a:srgbClr val="FF0000"/>
                </a:solidFill>
              </a:rPr>
              <a:t>, </a:t>
            </a:r>
            <a:r>
              <a:rPr lang="en-US" b="0" i="1" u="none" dirty="0" err="1">
                <a:solidFill>
                  <a:srgbClr val="FF0000"/>
                </a:solidFill>
              </a:rPr>
              <a:t>gắn</a:t>
            </a:r>
            <a:r>
              <a:rPr lang="en-US" b="0" i="1" u="none" dirty="0">
                <a:solidFill>
                  <a:srgbClr val="FF0000"/>
                </a:solidFill>
              </a:rPr>
              <a:t> </a:t>
            </a:r>
            <a:r>
              <a:rPr lang="en-US" b="0" i="1" u="none" dirty="0" err="1">
                <a:solidFill>
                  <a:srgbClr val="FF0000"/>
                </a:solidFill>
              </a:rPr>
              <a:t>với</a:t>
            </a:r>
            <a:r>
              <a:rPr lang="en-US" b="0" i="1" u="none" dirty="0">
                <a:solidFill>
                  <a:srgbClr val="FF0000"/>
                </a:solidFill>
              </a:rPr>
              <a:t> </a:t>
            </a:r>
            <a:r>
              <a:rPr lang="en-US" b="0" i="1" u="none" dirty="0" err="1">
                <a:solidFill>
                  <a:srgbClr val="FF0000"/>
                </a:solidFill>
              </a:rPr>
              <a:t>thực</a:t>
            </a:r>
            <a:r>
              <a:rPr lang="en-US" b="0" i="1" u="none" dirty="0">
                <a:solidFill>
                  <a:srgbClr val="FF0000"/>
                </a:solidFill>
              </a:rPr>
              <a:t> </a:t>
            </a:r>
            <a:r>
              <a:rPr lang="en-US" b="0" i="1" u="none" dirty="0" err="1">
                <a:solidFill>
                  <a:srgbClr val="FF0000"/>
                </a:solidFill>
              </a:rPr>
              <a:t>hiện</a:t>
            </a:r>
            <a:r>
              <a:rPr lang="en-US" b="0" i="1" u="none" dirty="0">
                <a:solidFill>
                  <a:srgbClr val="FF0000"/>
                </a:solidFill>
              </a:rPr>
              <a:t> </a:t>
            </a:r>
            <a:r>
              <a:rPr lang="en-US" b="0" i="1" u="none" dirty="0" err="1">
                <a:solidFill>
                  <a:srgbClr val="FF0000"/>
                </a:solidFill>
              </a:rPr>
              <a:t>nhiệm</a:t>
            </a:r>
            <a:r>
              <a:rPr lang="en-US" b="0" i="1" u="none" dirty="0">
                <a:solidFill>
                  <a:srgbClr val="FF0000"/>
                </a:solidFill>
              </a:rPr>
              <a:t> </a:t>
            </a:r>
            <a:r>
              <a:rPr lang="en-US" b="0" i="1" u="none" dirty="0" err="1">
                <a:solidFill>
                  <a:srgbClr val="FF0000"/>
                </a:solidFill>
              </a:rPr>
              <a:t>vụ</a:t>
            </a:r>
            <a:r>
              <a:rPr lang="en-US" b="0" i="1" u="none" dirty="0">
                <a:solidFill>
                  <a:srgbClr val="FF0000"/>
                </a:solidFill>
              </a:rPr>
              <a:t> </a:t>
            </a:r>
            <a:r>
              <a:rPr lang="en-US" b="0" i="1" u="none" dirty="0" err="1">
                <a:solidFill>
                  <a:srgbClr val="FF0000"/>
                </a:solidFill>
              </a:rPr>
              <a:t>chính</a:t>
            </a:r>
            <a:r>
              <a:rPr lang="en-US" b="0" i="1" u="none" dirty="0">
                <a:solidFill>
                  <a:srgbClr val="FF0000"/>
                </a:solidFill>
              </a:rPr>
              <a:t> </a:t>
            </a:r>
            <a:r>
              <a:rPr lang="en-US" b="0" i="1" u="none" dirty="0" err="1">
                <a:solidFill>
                  <a:srgbClr val="FF0000"/>
                </a:solidFill>
              </a:rPr>
              <a:t>trị</a:t>
            </a:r>
            <a:r>
              <a:rPr lang="en-US" b="0" i="1" u="none" dirty="0">
                <a:solidFill>
                  <a:srgbClr val="FF0000"/>
                </a:solidFill>
              </a:rPr>
              <a:t> </a:t>
            </a:r>
            <a:r>
              <a:rPr lang="en-US" b="0" i="1" u="none" dirty="0" err="1">
                <a:solidFill>
                  <a:srgbClr val="FF0000"/>
                </a:solidFill>
              </a:rPr>
              <a:t>của</a:t>
            </a:r>
            <a:r>
              <a:rPr lang="en-US" b="0" i="1" u="none" dirty="0">
                <a:solidFill>
                  <a:srgbClr val="FF0000"/>
                </a:solidFill>
              </a:rPr>
              <a:t> </a:t>
            </a:r>
            <a:r>
              <a:rPr lang="en-US" b="0" i="1" u="none" dirty="0" err="1">
                <a:solidFill>
                  <a:srgbClr val="FF0000"/>
                </a:solidFill>
              </a:rPr>
              <a:t>địa</a:t>
            </a:r>
            <a:r>
              <a:rPr lang="en-US" b="0" i="1" u="none" dirty="0">
                <a:solidFill>
                  <a:srgbClr val="FF0000"/>
                </a:solidFill>
              </a:rPr>
              <a:t> </a:t>
            </a:r>
            <a:r>
              <a:rPr lang="en-US" b="0" i="1" u="none" dirty="0" err="1">
                <a:solidFill>
                  <a:srgbClr val="FF0000"/>
                </a:solidFill>
              </a:rPr>
              <a:t>phương</a:t>
            </a:r>
            <a:r>
              <a:rPr lang="en-US" b="0" i="1" u="none" dirty="0">
                <a:solidFill>
                  <a:srgbClr val="FF0000"/>
                </a:solidFill>
              </a:rPr>
              <a:t>, </a:t>
            </a:r>
            <a:r>
              <a:rPr lang="en-US" b="0" i="1" u="none" dirty="0" err="1">
                <a:solidFill>
                  <a:srgbClr val="FF0000"/>
                </a:solidFill>
              </a:rPr>
              <a:t>đơn</a:t>
            </a:r>
            <a:r>
              <a:rPr lang="en-US" b="0" i="1" u="none" dirty="0">
                <a:solidFill>
                  <a:srgbClr val="FF0000"/>
                </a:solidFill>
              </a:rPr>
              <a:t> </a:t>
            </a:r>
            <a:r>
              <a:rPr lang="en-US" b="0" i="1" u="none" dirty="0" err="1">
                <a:solidFill>
                  <a:srgbClr val="FF0000"/>
                </a:solidFill>
              </a:rPr>
              <a:t>vị</a:t>
            </a:r>
            <a:r>
              <a:rPr lang="en-US" b="0" i="1" u="none" dirty="0">
                <a:solidFill>
                  <a:srgbClr val="FF0000"/>
                </a:solidFill>
              </a:rPr>
              <a:t>, </a:t>
            </a:r>
            <a:r>
              <a:rPr lang="en-US" b="0" i="1" u="none" dirty="0" err="1">
                <a:solidFill>
                  <a:srgbClr val="FF0000"/>
                </a:solidFill>
              </a:rPr>
              <a:t>thiết</a:t>
            </a:r>
            <a:r>
              <a:rPr lang="en-US" b="0" i="1" u="none" dirty="0">
                <a:solidFill>
                  <a:srgbClr val="FF0000"/>
                </a:solidFill>
              </a:rPr>
              <a:t> </a:t>
            </a:r>
            <a:r>
              <a:rPr lang="en-US" b="0" i="1" u="none" dirty="0" err="1">
                <a:solidFill>
                  <a:srgbClr val="FF0000"/>
                </a:solidFill>
              </a:rPr>
              <a:t>thực</a:t>
            </a:r>
            <a:r>
              <a:rPr lang="en-US" b="0" i="1" u="none" dirty="0">
                <a:solidFill>
                  <a:srgbClr val="FF0000"/>
                </a:solidFill>
              </a:rPr>
              <a:t>, </a:t>
            </a:r>
            <a:r>
              <a:rPr lang="en-US" b="0" i="1" u="none" dirty="0" err="1">
                <a:solidFill>
                  <a:srgbClr val="FF0000"/>
                </a:solidFill>
              </a:rPr>
              <a:t>gắn</a:t>
            </a:r>
            <a:r>
              <a:rPr lang="en-US" b="0" i="1" u="none" dirty="0">
                <a:solidFill>
                  <a:srgbClr val="FF0000"/>
                </a:solidFill>
              </a:rPr>
              <a:t> </a:t>
            </a:r>
            <a:r>
              <a:rPr lang="en-US" b="0" i="1" u="none" dirty="0" err="1">
                <a:solidFill>
                  <a:srgbClr val="FF0000"/>
                </a:solidFill>
              </a:rPr>
              <a:t>với</a:t>
            </a:r>
            <a:r>
              <a:rPr lang="en-US" b="0" i="1" u="none" dirty="0">
                <a:solidFill>
                  <a:srgbClr val="FF0000"/>
                </a:solidFill>
              </a:rPr>
              <a:t> </a:t>
            </a:r>
            <a:r>
              <a:rPr lang="en-US" b="0" i="1" u="none" dirty="0" err="1">
                <a:solidFill>
                  <a:srgbClr val="FF0000"/>
                </a:solidFill>
              </a:rPr>
              <a:t>lợi</a:t>
            </a:r>
            <a:r>
              <a:rPr lang="en-US" b="0" i="1" u="none" dirty="0">
                <a:solidFill>
                  <a:srgbClr val="FF0000"/>
                </a:solidFill>
              </a:rPr>
              <a:t> </a:t>
            </a:r>
            <a:r>
              <a:rPr lang="en-US" b="0" i="1" u="none" dirty="0" err="1">
                <a:solidFill>
                  <a:srgbClr val="FF0000"/>
                </a:solidFill>
              </a:rPr>
              <a:t>ích</a:t>
            </a:r>
            <a:r>
              <a:rPr lang="en-US" b="0" i="1" u="none" dirty="0">
                <a:solidFill>
                  <a:srgbClr val="FF0000"/>
                </a:solidFill>
              </a:rPr>
              <a:t> </a:t>
            </a:r>
            <a:r>
              <a:rPr lang="en-US" b="0" i="1" u="none" dirty="0" err="1">
                <a:solidFill>
                  <a:srgbClr val="FF0000"/>
                </a:solidFill>
              </a:rPr>
              <a:t>của</a:t>
            </a:r>
            <a:r>
              <a:rPr lang="en-US" b="0" i="1" u="none" dirty="0">
                <a:solidFill>
                  <a:srgbClr val="FF0000"/>
                </a:solidFill>
              </a:rPr>
              <a:t> </a:t>
            </a:r>
            <a:r>
              <a:rPr lang="en-US" b="0" i="1" u="none" dirty="0" err="1">
                <a:solidFill>
                  <a:srgbClr val="FF0000"/>
                </a:solidFill>
              </a:rPr>
              <a:t>người</a:t>
            </a:r>
            <a:r>
              <a:rPr lang="en-US" b="0" i="1" u="none" dirty="0">
                <a:solidFill>
                  <a:srgbClr val="FF0000"/>
                </a:solidFill>
              </a:rPr>
              <a:t> </a:t>
            </a:r>
            <a:r>
              <a:rPr lang="en-US" b="0" i="1" u="none" dirty="0" err="1">
                <a:solidFill>
                  <a:srgbClr val="FF0000"/>
                </a:solidFill>
              </a:rPr>
              <a:t>trực</a:t>
            </a:r>
            <a:r>
              <a:rPr lang="en-US" b="0" i="1" u="none" dirty="0">
                <a:solidFill>
                  <a:srgbClr val="FF0000"/>
                </a:solidFill>
              </a:rPr>
              <a:t> </a:t>
            </a:r>
            <a:r>
              <a:rPr lang="en-US" b="0" i="1" u="none" dirty="0" err="1">
                <a:solidFill>
                  <a:srgbClr val="FF0000"/>
                </a:solidFill>
              </a:rPr>
              <a:t>tiếp</a:t>
            </a:r>
            <a:r>
              <a:rPr lang="en-US" b="0" i="1" u="none" dirty="0">
                <a:solidFill>
                  <a:srgbClr val="FF0000"/>
                </a:solidFill>
              </a:rPr>
              <a:t> </a:t>
            </a:r>
            <a:r>
              <a:rPr lang="en-US" b="0" i="1" u="none" dirty="0" err="1">
                <a:solidFill>
                  <a:srgbClr val="FF0000"/>
                </a:solidFill>
              </a:rPr>
              <a:t>tham</a:t>
            </a:r>
            <a:r>
              <a:rPr lang="en-US" b="0" i="1" u="none" dirty="0">
                <a:solidFill>
                  <a:srgbClr val="FF0000"/>
                </a:solidFill>
              </a:rPr>
              <a:t> </a:t>
            </a:r>
            <a:r>
              <a:rPr lang="en-US" b="0" i="1" u="none" dirty="0" err="1">
                <a:solidFill>
                  <a:srgbClr val="FF0000"/>
                </a:solidFill>
              </a:rPr>
              <a:t>gia</a:t>
            </a:r>
            <a:r>
              <a:rPr lang="en-US" b="0" i="1" u="none" dirty="0">
                <a:solidFill>
                  <a:srgbClr val="FF0000"/>
                </a:solidFill>
              </a:rPr>
              <a:t> </a:t>
            </a:r>
            <a:r>
              <a:rPr lang="en-US" b="0" i="1" u="none" dirty="0" err="1">
                <a:solidFill>
                  <a:srgbClr val="FF0000"/>
                </a:solidFill>
              </a:rPr>
              <a:t>thi</a:t>
            </a:r>
            <a:r>
              <a:rPr lang="en-US" b="0" i="1" u="none" dirty="0">
                <a:solidFill>
                  <a:srgbClr val="FF0000"/>
                </a:solidFill>
              </a:rPr>
              <a:t> </a:t>
            </a:r>
            <a:r>
              <a:rPr lang="en-US" b="0" i="1" u="none" dirty="0" err="1">
                <a:solidFill>
                  <a:srgbClr val="FF0000"/>
                </a:solidFill>
              </a:rPr>
              <a:t>đua</a:t>
            </a:r>
            <a:r>
              <a:rPr lang="en-US" b="0" i="1" u="none" dirty="0">
                <a:solidFill>
                  <a:srgbClr val="FF0000"/>
                </a:solidFill>
              </a:rPr>
              <a:t>, </a:t>
            </a:r>
            <a:r>
              <a:rPr lang="en-US" b="0" i="1" u="none" dirty="0" err="1">
                <a:solidFill>
                  <a:srgbClr val="FF0000"/>
                </a:solidFill>
              </a:rPr>
              <a:t>hạn</a:t>
            </a:r>
            <a:r>
              <a:rPr lang="en-US" b="0" i="1" u="none" dirty="0">
                <a:solidFill>
                  <a:srgbClr val="FF0000"/>
                </a:solidFill>
              </a:rPr>
              <a:t> </a:t>
            </a:r>
            <a:r>
              <a:rPr lang="en-US" b="0" i="1" u="none" dirty="0" err="1">
                <a:solidFill>
                  <a:srgbClr val="FF0000"/>
                </a:solidFill>
              </a:rPr>
              <a:t>chế</a:t>
            </a:r>
            <a:r>
              <a:rPr lang="en-US" b="0" i="1" u="none" dirty="0">
                <a:solidFill>
                  <a:srgbClr val="FF0000"/>
                </a:solidFill>
              </a:rPr>
              <a:t> </a:t>
            </a:r>
            <a:r>
              <a:rPr lang="en-US" b="0" i="1" u="none" dirty="0" err="1">
                <a:solidFill>
                  <a:srgbClr val="FF0000"/>
                </a:solidFill>
              </a:rPr>
              <a:t>tính</a:t>
            </a:r>
            <a:r>
              <a:rPr lang="en-US" b="0" i="1" u="none" dirty="0">
                <a:solidFill>
                  <a:srgbClr val="FF0000"/>
                </a:solidFill>
              </a:rPr>
              <a:t> </a:t>
            </a:r>
            <a:r>
              <a:rPr lang="en-US" b="0" i="1" u="none" dirty="0" err="1">
                <a:solidFill>
                  <a:srgbClr val="FF0000"/>
                </a:solidFill>
              </a:rPr>
              <a:t>hình</a:t>
            </a:r>
            <a:r>
              <a:rPr lang="en-US" b="0" i="1" u="none" dirty="0">
                <a:solidFill>
                  <a:srgbClr val="FF0000"/>
                </a:solidFill>
              </a:rPr>
              <a:t> </a:t>
            </a:r>
            <a:r>
              <a:rPr lang="en-US" b="0" i="1" u="none" dirty="0" err="1">
                <a:solidFill>
                  <a:srgbClr val="FF0000"/>
                </a:solidFill>
              </a:rPr>
              <a:t>thức</a:t>
            </a:r>
            <a:r>
              <a:rPr lang="en-US" b="0" i="1" u="none" dirty="0">
                <a:solidFill>
                  <a:srgbClr val="FF0000"/>
                </a:solidFill>
              </a:rPr>
              <a:t> </a:t>
            </a:r>
            <a:r>
              <a:rPr lang="en-US" b="0" i="1" u="none" dirty="0" err="1">
                <a:solidFill>
                  <a:srgbClr val="FF0000"/>
                </a:solidFill>
              </a:rPr>
              <a:t>trong</a:t>
            </a:r>
            <a:r>
              <a:rPr lang="en-US" b="0" i="1" u="none" dirty="0">
                <a:solidFill>
                  <a:srgbClr val="FF0000"/>
                </a:solidFill>
              </a:rPr>
              <a:t> </a:t>
            </a:r>
            <a:r>
              <a:rPr lang="en-US" b="0" i="1" u="none" dirty="0" err="1">
                <a:solidFill>
                  <a:srgbClr val="FF0000"/>
                </a:solidFill>
              </a:rPr>
              <a:t>thi</a:t>
            </a:r>
            <a:r>
              <a:rPr lang="en-US" b="0" i="1" u="none" dirty="0">
                <a:solidFill>
                  <a:srgbClr val="FF0000"/>
                </a:solidFill>
              </a:rPr>
              <a:t> </a:t>
            </a:r>
            <a:r>
              <a:rPr lang="en-US" b="0" i="1" u="none" dirty="0" err="1">
                <a:solidFill>
                  <a:srgbClr val="FF0000"/>
                </a:solidFill>
              </a:rPr>
              <a:t>đua</a:t>
            </a:r>
            <a:r>
              <a:rPr lang="en-US" b="0" i="1" u="none" dirty="0">
                <a:solidFill>
                  <a:srgbClr val="FF0000"/>
                </a:solidFill>
              </a:rPr>
              <a:t>, </a:t>
            </a:r>
            <a:r>
              <a:rPr lang="en-US" b="0" i="1" u="none" dirty="0" err="1">
                <a:solidFill>
                  <a:srgbClr val="FF0000"/>
                </a:solidFill>
              </a:rPr>
              <a:t>bảo</a:t>
            </a:r>
            <a:r>
              <a:rPr lang="en-US" b="0" i="1" u="none" dirty="0">
                <a:solidFill>
                  <a:srgbClr val="FF0000"/>
                </a:solidFill>
              </a:rPr>
              <a:t> </a:t>
            </a:r>
            <a:r>
              <a:rPr lang="en-US" b="0" i="1" u="none" dirty="0" err="1">
                <a:solidFill>
                  <a:srgbClr val="FF0000"/>
                </a:solidFill>
              </a:rPr>
              <a:t>đảm</a:t>
            </a:r>
            <a:r>
              <a:rPr lang="en-US" b="0" i="1" u="none" dirty="0">
                <a:solidFill>
                  <a:srgbClr val="FF0000"/>
                </a:solidFill>
              </a:rPr>
              <a:t> </a:t>
            </a:r>
            <a:r>
              <a:rPr lang="en-US" b="0" i="1" u="none" dirty="0" err="1">
                <a:solidFill>
                  <a:srgbClr val="FF0000"/>
                </a:solidFill>
              </a:rPr>
              <a:t>thực</a:t>
            </a:r>
            <a:r>
              <a:rPr lang="en-US" b="0" i="1" u="none" dirty="0">
                <a:solidFill>
                  <a:srgbClr val="FF0000"/>
                </a:solidFill>
              </a:rPr>
              <a:t> </a:t>
            </a:r>
            <a:r>
              <a:rPr lang="en-US" b="0" i="1" u="none" dirty="0" err="1">
                <a:solidFill>
                  <a:srgbClr val="FF0000"/>
                </a:solidFill>
              </a:rPr>
              <a:t>hiện</a:t>
            </a:r>
            <a:r>
              <a:rPr lang="en-US" b="0" i="1" u="none" dirty="0">
                <a:solidFill>
                  <a:srgbClr val="FF0000"/>
                </a:solidFill>
              </a:rPr>
              <a:t> </a:t>
            </a:r>
            <a:r>
              <a:rPr lang="en-US" b="0" i="1" u="none" dirty="0" err="1">
                <a:solidFill>
                  <a:srgbClr val="FF0000"/>
                </a:solidFill>
              </a:rPr>
              <a:t>đồng</a:t>
            </a:r>
            <a:r>
              <a:rPr lang="en-US" b="0" i="1" u="none" dirty="0">
                <a:solidFill>
                  <a:srgbClr val="FF0000"/>
                </a:solidFill>
              </a:rPr>
              <a:t> </a:t>
            </a:r>
            <a:r>
              <a:rPr lang="en-US" b="0" i="1" u="none" dirty="0" err="1">
                <a:solidFill>
                  <a:srgbClr val="FF0000"/>
                </a:solidFill>
              </a:rPr>
              <a:t>bộ</a:t>
            </a:r>
            <a:r>
              <a:rPr lang="en-US" b="0" i="1" u="none" dirty="0">
                <a:solidFill>
                  <a:srgbClr val="FF0000"/>
                </a:solidFill>
              </a:rPr>
              <a:t> ở 4 </a:t>
            </a:r>
            <a:r>
              <a:rPr lang="en-US" b="0" i="1" u="none" dirty="0" err="1">
                <a:solidFill>
                  <a:srgbClr val="FF0000"/>
                </a:solidFill>
              </a:rPr>
              <a:t>khâu</a:t>
            </a:r>
            <a:r>
              <a:rPr lang="en-US" b="0" i="1" u="none" dirty="0">
                <a:solidFill>
                  <a:srgbClr val="FF0000"/>
                </a:solidFill>
              </a:rPr>
              <a:t> (</a:t>
            </a:r>
            <a:r>
              <a:rPr lang="en-US" b="0" i="1" u="none" dirty="0" err="1">
                <a:solidFill>
                  <a:srgbClr val="FF0000"/>
                </a:solidFill>
              </a:rPr>
              <a:t>phát</a:t>
            </a:r>
            <a:r>
              <a:rPr lang="en-US" b="0" i="1" u="none" dirty="0">
                <a:solidFill>
                  <a:srgbClr val="FF0000"/>
                </a:solidFill>
              </a:rPr>
              <a:t> </a:t>
            </a:r>
            <a:r>
              <a:rPr lang="en-US" b="0" i="1" u="none" dirty="0" err="1">
                <a:solidFill>
                  <a:srgbClr val="FF0000"/>
                </a:solidFill>
              </a:rPr>
              <a:t>hiện</a:t>
            </a:r>
            <a:r>
              <a:rPr lang="en-US" b="0" i="1" u="none" dirty="0">
                <a:solidFill>
                  <a:srgbClr val="FF0000"/>
                </a:solidFill>
              </a:rPr>
              <a:t>, </a:t>
            </a:r>
            <a:r>
              <a:rPr lang="en-US" b="0" i="1" u="none" dirty="0" err="1">
                <a:solidFill>
                  <a:srgbClr val="FF0000"/>
                </a:solidFill>
              </a:rPr>
              <a:t>bồi</a:t>
            </a:r>
            <a:r>
              <a:rPr lang="en-US" b="0" i="1" u="none" dirty="0">
                <a:solidFill>
                  <a:srgbClr val="FF0000"/>
                </a:solidFill>
              </a:rPr>
              <a:t> </a:t>
            </a:r>
            <a:r>
              <a:rPr lang="en-US" b="0" i="1" u="none" dirty="0" err="1">
                <a:solidFill>
                  <a:srgbClr val="FF0000"/>
                </a:solidFill>
              </a:rPr>
              <a:t>dưỡng</a:t>
            </a:r>
            <a:r>
              <a:rPr lang="en-US" b="0" i="1" u="none" dirty="0">
                <a:solidFill>
                  <a:srgbClr val="FF0000"/>
                </a:solidFill>
              </a:rPr>
              <a:t>, </a:t>
            </a:r>
            <a:r>
              <a:rPr lang="en-US" b="0" i="1" u="none" dirty="0" err="1">
                <a:solidFill>
                  <a:srgbClr val="FF0000"/>
                </a:solidFill>
              </a:rPr>
              <a:t>tổng</a:t>
            </a:r>
            <a:r>
              <a:rPr lang="en-US" b="0" i="1" u="none" dirty="0">
                <a:solidFill>
                  <a:srgbClr val="FF0000"/>
                </a:solidFill>
              </a:rPr>
              <a:t> </a:t>
            </a:r>
            <a:r>
              <a:rPr lang="en-US" b="0" i="1" u="none" dirty="0" err="1">
                <a:solidFill>
                  <a:srgbClr val="FF0000"/>
                </a:solidFill>
              </a:rPr>
              <a:t>kết</a:t>
            </a:r>
            <a:r>
              <a:rPr lang="en-US" b="0" i="1" u="none" dirty="0">
                <a:solidFill>
                  <a:srgbClr val="FF0000"/>
                </a:solidFill>
              </a:rPr>
              <a:t> </a:t>
            </a:r>
            <a:r>
              <a:rPr lang="en-US" b="0" i="1" u="none" dirty="0" err="1">
                <a:solidFill>
                  <a:srgbClr val="FF0000"/>
                </a:solidFill>
              </a:rPr>
              <a:t>và</a:t>
            </a:r>
            <a:r>
              <a:rPr lang="en-US" b="0" i="1" u="none" dirty="0">
                <a:solidFill>
                  <a:srgbClr val="FF0000"/>
                </a:solidFill>
              </a:rPr>
              <a:t> </a:t>
            </a:r>
            <a:r>
              <a:rPr lang="en-US" b="0" i="1" u="none" dirty="0" err="1">
                <a:solidFill>
                  <a:srgbClr val="FF0000"/>
                </a:solidFill>
              </a:rPr>
              <a:t>nhân</a:t>
            </a:r>
            <a:r>
              <a:rPr lang="en-US" b="0" i="1" u="none" dirty="0">
                <a:solidFill>
                  <a:srgbClr val="FF0000"/>
                </a:solidFill>
              </a:rPr>
              <a:t> </a:t>
            </a:r>
            <a:r>
              <a:rPr lang="en-US" b="0" i="1" u="none" dirty="0" err="1">
                <a:solidFill>
                  <a:srgbClr val="FF0000"/>
                </a:solidFill>
              </a:rPr>
              <a:t>rộng</a:t>
            </a:r>
            <a:r>
              <a:rPr lang="en-US" b="0" i="1" u="none" dirty="0">
                <a:solidFill>
                  <a:srgbClr val="FF0000"/>
                </a:solidFill>
              </a:rPr>
              <a:t> </a:t>
            </a:r>
            <a:r>
              <a:rPr lang="en-US" b="0" i="1" u="none" dirty="0" err="1">
                <a:solidFill>
                  <a:srgbClr val="FF0000"/>
                </a:solidFill>
              </a:rPr>
              <a:t>điển</a:t>
            </a:r>
            <a:r>
              <a:rPr lang="en-US" b="0" i="1" u="none" dirty="0">
                <a:solidFill>
                  <a:srgbClr val="FF0000"/>
                </a:solidFill>
              </a:rPr>
              <a:t> </a:t>
            </a:r>
            <a:r>
              <a:rPr lang="en-US" b="0" i="1" u="none" dirty="0" err="1">
                <a:solidFill>
                  <a:srgbClr val="FF0000"/>
                </a:solidFill>
              </a:rPr>
              <a:t>hình</a:t>
            </a:r>
            <a:r>
              <a:rPr lang="en-US" b="0" i="1" u="none" dirty="0">
                <a:solidFill>
                  <a:srgbClr val="FF0000"/>
                </a:solidFill>
              </a:rPr>
              <a:t> </a:t>
            </a:r>
            <a:r>
              <a:rPr lang="en-US" b="0" i="1" u="none" dirty="0" err="1">
                <a:solidFill>
                  <a:srgbClr val="FF0000"/>
                </a:solidFill>
              </a:rPr>
              <a:t>tiên</a:t>
            </a:r>
            <a:r>
              <a:rPr lang="en-US" b="0" i="1" u="none" dirty="0">
                <a:solidFill>
                  <a:srgbClr val="FF0000"/>
                </a:solidFill>
              </a:rPr>
              <a:t> </a:t>
            </a:r>
            <a:r>
              <a:rPr lang="en-US" b="0" i="1" u="none" dirty="0" err="1">
                <a:solidFill>
                  <a:srgbClr val="FF0000"/>
                </a:solidFill>
              </a:rPr>
              <a:t>tiến</a:t>
            </a:r>
            <a:r>
              <a:rPr lang="en-US" b="0" i="1" u="none" dirty="0" smtClean="0">
                <a:solidFill>
                  <a:srgbClr val="FF0000"/>
                </a:solidFill>
              </a:rPr>
              <a:t>):</a:t>
            </a:r>
          </a:p>
          <a:p>
            <a:pPr algn="just"/>
            <a:r>
              <a:rPr lang="en-US" b="0" u="none" dirty="0" smtClean="0"/>
              <a:t>	(</a:t>
            </a:r>
            <a:r>
              <a:rPr lang="en-US" b="0" u="none" dirty="0" err="1"/>
              <a:t>i</a:t>
            </a:r>
            <a:r>
              <a:rPr lang="en-US" b="0" u="none" dirty="0"/>
              <a:t>) </a:t>
            </a:r>
            <a:r>
              <a:rPr lang="en-US" b="0" u="none" dirty="0" err="1">
                <a:solidFill>
                  <a:srgbClr val="FF0000"/>
                </a:solidFill>
              </a:rPr>
              <a:t>Bỏ</a:t>
            </a:r>
            <a:r>
              <a:rPr lang="en-US" b="0" u="none" dirty="0">
                <a:solidFill>
                  <a:srgbClr val="FF0000"/>
                </a:solidFill>
              </a:rPr>
              <a:t> </a:t>
            </a:r>
            <a:r>
              <a:rPr lang="en-US" b="0" u="none" dirty="0" err="1">
                <a:solidFill>
                  <a:srgbClr val="FF0000"/>
                </a:solidFill>
              </a:rPr>
              <a:t>quy</a:t>
            </a:r>
            <a:r>
              <a:rPr lang="en-US" b="0" u="none" dirty="0">
                <a:solidFill>
                  <a:srgbClr val="FF0000"/>
                </a:solidFill>
              </a:rPr>
              <a:t> </a:t>
            </a:r>
            <a:r>
              <a:rPr lang="en-US" b="0" u="none" dirty="0" err="1">
                <a:solidFill>
                  <a:srgbClr val="FF0000"/>
                </a:solidFill>
              </a:rPr>
              <a:t>định</a:t>
            </a:r>
            <a:r>
              <a:rPr lang="en-US" b="0" u="none" dirty="0">
                <a:solidFill>
                  <a:srgbClr val="FF0000"/>
                </a:solidFill>
              </a:rPr>
              <a:t> </a:t>
            </a:r>
            <a:r>
              <a:rPr lang="en-US" b="0" u="none" dirty="0" err="1">
                <a:solidFill>
                  <a:srgbClr val="FF0000"/>
                </a:solidFill>
              </a:rPr>
              <a:t>đăng</a:t>
            </a:r>
            <a:r>
              <a:rPr lang="en-US" b="0" u="none" dirty="0">
                <a:solidFill>
                  <a:srgbClr val="FF0000"/>
                </a:solidFill>
              </a:rPr>
              <a:t> </a:t>
            </a:r>
            <a:r>
              <a:rPr lang="en-US" b="0" u="none" dirty="0" err="1">
                <a:solidFill>
                  <a:srgbClr val="FF0000"/>
                </a:solidFill>
              </a:rPr>
              <a:t>ký</a:t>
            </a:r>
            <a:r>
              <a:rPr lang="en-US" b="0" u="none" dirty="0">
                <a:solidFill>
                  <a:srgbClr val="FF0000"/>
                </a:solidFill>
              </a:rPr>
              <a:t> </a:t>
            </a:r>
            <a:r>
              <a:rPr lang="en-US" b="0" u="none" dirty="0" err="1">
                <a:solidFill>
                  <a:srgbClr val="FF0000"/>
                </a:solidFill>
              </a:rPr>
              <a:t>thi</a:t>
            </a:r>
            <a:r>
              <a:rPr lang="en-US" b="0" u="none" dirty="0">
                <a:solidFill>
                  <a:srgbClr val="FF0000"/>
                </a:solidFill>
              </a:rPr>
              <a:t> </a:t>
            </a:r>
            <a:r>
              <a:rPr lang="en-US" b="0" u="none" dirty="0" err="1">
                <a:solidFill>
                  <a:srgbClr val="FF0000"/>
                </a:solidFill>
              </a:rPr>
              <a:t>đua</a:t>
            </a:r>
            <a:r>
              <a:rPr lang="en-US" b="0" u="none" dirty="0">
                <a:solidFill>
                  <a:srgbClr val="FF0000"/>
                </a:solidFill>
              </a:rPr>
              <a:t> </a:t>
            </a:r>
            <a:r>
              <a:rPr lang="en-US" b="0" u="none" dirty="0" err="1">
                <a:solidFill>
                  <a:srgbClr val="FF0000"/>
                </a:solidFill>
              </a:rPr>
              <a:t>là</a:t>
            </a:r>
            <a:r>
              <a:rPr lang="en-US" b="0" u="none" dirty="0">
                <a:solidFill>
                  <a:srgbClr val="FF0000"/>
                </a:solidFill>
              </a:rPr>
              <a:t> </a:t>
            </a:r>
            <a:r>
              <a:rPr lang="en-US" b="0" u="none" dirty="0" err="1">
                <a:solidFill>
                  <a:srgbClr val="FF0000"/>
                </a:solidFill>
              </a:rPr>
              <a:t>căn</a:t>
            </a:r>
            <a:r>
              <a:rPr lang="en-US" b="0" u="none" dirty="0">
                <a:solidFill>
                  <a:srgbClr val="FF0000"/>
                </a:solidFill>
              </a:rPr>
              <a:t> </a:t>
            </a:r>
            <a:r>
              <a:rPr lang="en-US" b="0" u="none" dirty="0" err="1">
                <a:solidFill>
                  <a:srgbClr val="FF0000"/>
                </a:solidFill>
              </a:rPr>
              <a:t>cứ</a:t>
            </a:r>
            <a:r>
              <a:rPr lang="en-US" b="0" u="none" dirty="0">
                <a:solidFill>
                  <a:srgbClr val="FF0000"/>
                </a:solidFill>
              </a:rPr>
              <a:t> </a:t>
            </a:r>
            <a:r>
              <a:rPr lang="en-US" b="0" u="none" dirty="0" err="1">
                <a:solidFill>
                  <a:srgbClr val="FF0000"/>
                </a:solidFill>
              </a:rPr>
              <a:t>xét</a:t>
            </a:r>
            <a:r>
              <a:rPr lang="en-US" b="0" u="none" dirty="0">
                <a:solidFill>
                  <a:srgbClr val="FF0000"/>
                </a:solidFill>
              </a:rPr>
              <a:t> </a:t>
            </a:r>
            <a:r>
              <a:rPr lang="en-US" b="0" u="none" dirty="0" err="1">
                <a:solidFill>
                  <a:srgbClr val="FF0000"/>
                </a:solidFill>
              </a:rPr>
              <a:t>tặng</a:t>
            </a:r>
            <a:r>
              <a:rPr lang="en-US" b="0" u="none" dirty="0">
                <a:solidFill>
                  <a:srgbClr val="FF0000"/>
                </a:solidFill>
              </a:rPr>
              <a:t> </a:t>
            </a:r>
            <a:r>
              <a:rPr lang="en-US" b="0" u="none" dirty="0" err="1">
                <a:solidFill>
                  <a:srgbClr val="FF0000"/>
                </a:solidFill>
              </a:rPr>
              <a:t>danh</a:t>
            </a:r>
            <a:r>
              <a:rPr lang="en-US" b="0" u="none" dirty="0">
                <a:solidFill>
                  <a:srgbClr val="FF0000"/>
                </a:solidFill>
              </a:rPr>
              <a:t> </a:t>
            </a:r>
            <a:r>
              <a:rPr lang="en-US" b="0" u="none" dirty="0" err="1">
                <a:solidFill>
                  <a:srgbClr val="FF0000"/>
                </a:solidFill>
              </a:rPr>
              <a:t>hiệu</a:t>
            </a:r>
            <a:r>
              <a:rPr lang="en-US" b="0" u="none" dirty="0">
                <a:solidFill>
                  <a:srgbClr val="FF0000"/>
                </a:solidFill>
              </a:rPr>
              <a:t> </a:t>
            </a:r>
            <a:r>
              <a:rPr lang="en-US" b="0" u="none" dirty="0" err="1">
                <a:solidFill>
                  <a:srgbClr val="FF0000"/>
                </a:solidFill>
              </a:rPr>
              <a:t>thi</a:t>
            </a:r>
            <a:r>
              <a:rPr lang="en-US" b="0" u="none" dirty="0">
                <a:solidFill>
                  <a:srgbClr val="FF0000"/>
                </a:solidFill>
              </a:rPr>
              <a:t> </a:t>
            </a:r>
            <a:r>
              <a:rPr lang="en-US" b="0" u="none" dirty="0" err="1">
                <a:solidFill>
                  <a:srgbClr val="FF0000"/>
                </a:solidFill>
              </a:rPr>
              <a:t>đua</a:t>
            </a:r>
            <a:r>
              <a:rPr lang="en-US" b="0" u="none" dirty="0">
                <a:solidFill>
                  <a:srgbClr val="FF0000"/>
                </a:solidFill>
              </a:rPr>
              <a:t> (</a:t>
            </a:r>
            <a:r>
              <a:rPr lang="en-US" b="0" u="none" dirty="0" err="1">
                <a:solidFill>
                  <a:srgbClr val="FF0000"/>
                </a:solidFill>
              </a:rPr>
              <a:t>Điều</a:t>
            </a:r>
            <a:r>
              <a:rPr lang="en-US" b="0" u="none" dirty="0">
                <a:solidFill>
                  <a:srgbClr val="FF0000"/>
                </a:solidFill>
              </a:rPr>
              <a:t> 7</a:t>
            </a:r>
            <a:r>
              <a:rPr lang="en-US" b="0" u="none" dirty="0" smtClean="0"/>
              <a:t>);</a:t>
            </a:r>
          </a:p>
          <a:p>
            <a:pPr algn="just"/>
            <a:r>
              <a:rPr lang="en-US" b="0" u="none" dirty="0" smtClean="0"/>
              <a:t>	(</a:t>
            </a:r>
            <a:r>
              <a:rPr lang="en-US" b="0" u="none" dirty="0"/>
              <a:t>ii) </a:t>
            </a:r>
            <a:r>
              <a:rPr lang="en-US" b="0" u="none" dirty="0" err="1"/>
              <a:t>Bổ</a:t>
            </a:r>
            <a:r>
              <a:rPr lang="en-US" b="0" u="none" dirty="0"/>
              <a:t> sung </a:t>
            </a:r>
            <a:r>
              <a:rPr lang="en-US" b="0" u="none" dirty="0" err="1"/>
              <a:t>trách</a:t>
            </a:r>
            <a:r>
              <a:rPr lang="en-US" b="0" u="none" dirty="0"/>
              <a:t> </a:t>
            </a:r>
            <a:r>
              <a:rPr lang="en-US" b="0" u="none" dirty="0" err="1"/>
              <a:t>nhiệm</a:t>
            </a:r>
            <a:r>
              <a:rPr lang="en-US" b="0" u="none" dirty="0"/>
              <a:t> </a:t>
            </a:r>
            <a:r>
              <a:rPr lang="en-US" b="0" u="none" dirty="0" err="1"/>
              <a:t>của</a:t>
            </a:r>
            <a:r>
              <a:rPr lang="en-US" b="0" u="none" dirty="0"/>
              <a:t> “</a:t>
            </a:r>
            <a:r>
              <a:rPr lang="en-US" b="0" u="none" dirty="0" err="1"/>
              <a:t>Người</a:t>
            </a:r>
            <a:r>
              <a:rPr lang="en-US" b="0" u="none" dirty="0"/>
              <a:t> </a:t>
            </a:r>
            <a:r>
              <a:rPr lang="en-US" b="0" u="none" dirty="0" err="1"/>
              <a:t>đứng</a:t>
            </a:r>
            <a:r>
              <a:rPr lang="en-US" b="0" u="none" dirty="0"/>
              <a:t> </a:t>
            </a:r>
            <a:r>
              <a:rPr lang="en-US" b="0" u="none" dirty="0" err="1"/>
              <a:t>đầu</a:t>
            </a:r>
            <a:r>
              <a:rPr lang="en-US" b="0" u="none" dirty="0"/>
              <a:t>” </a:t>
            </a:r>
            <a:r>
              <a:rPr lang="en-US" b="0" u="none" dirty="0" err="1"/>
              <a:t>cơ</a:t>
            </a:r>
            <a:r>
              <a:rPr lang="en-US" b="0" u="none" dirty="0"/>
              <a:t> </a:t>
            </a:r>
            <a:r>
              <a:rPr lang="en-US" b="0" u="none" dirty="0" err="1"/>
              <a:t>quan</a:t>
            </a:r>
            <a:r>
              <a:rPr lang="en-US" b="0" u="none" dirty="0"/>
              <a:t>, </a:t>
            </a:r>
            <a:r>
              <a:rPr lang="en-US" b="0" u="none" dirty="0" err="1"/>
              <a:t>tổ</a:t>
            </a:r>
            <a:r>
              <a:rPr lang="en-US" b="0" u="none" dirty="0"/>
              <a:t> </a:t>
            </a:r>
            <a:r>
              <a:rPr lang="en-US" b="0" u="none" dirty="0" err="1"/>
              <a:t>chức</a:t>
            </a:r>
            <a:r>
              <a:rPr lang="en-US" b="0" u="none" dirty="0"/>
              <a:t>, </a:t>
            </a:r>
            <a:r>
              <a:rPr lang="en-US" b="0" u="none" dirty="0" err="1"/>
              <a:t>đơn</a:t>
            </a:r>
            <a:r>
              <a:rPr lang="en-US" b="0" u="none" dirty="0"/>
              <a:t> </a:t>
            </a:r>
            <a:r>
              <a:rPr lang="en-US" b="0" u="none" dirty="0" err="1"/>
              <a:t>vị</a:t>
            </a:r>
            <a:r>
              <a:rPr lang="en-US" b="0" u="none" dirty="0"/>
              <a:t> (</a:t>
            </a:r>
            <a:r>
              <a:rPr lang="en-US" b="0" u="none" dirty="0" err="1"/>
              <a:t>khoản</a:t>
            </a:r>
            <a:r>
              <a:rPr lang="en-US" b="0" u="none" dirty="0"/>
              <a:t> 1 </a:t>
            </a:r>
            <a:r>
              <a:rPr lang="en-US" b="0" u="none" dirty="0" err="1"/>
              <a:t>Điều</a:t>
            </a:r>
            <a:r>
              <a:rPr lang="en-US" b="0" u="none" dirty="0"/>
              <a:t> 13); </a:t>
            </a:r>
            <a:endParaRPr lang="en-US" b="0" i="1" u="none" dirty="0" smtClean="0"/>
          </a:p>
          <a:p>
            <a:pPr algn="just"/>
            <a:r>
              <a:rPr lang="en-US" b="0" u="none" dirty="0"/>
              <a:t>	(iii) </a:t>
            </a:r>
            <a:r>
              <a:rPr lang="en-US" b="0" u="none" dirty="0" err="1"/>
              <a:t>Bổ</a:t>
            </a:r>
            <a:r>
              <a:rPr lang="en-US" b="0" u="none" dirty="0"/>
              <a:t> sung </a:t>
            </a:r>
            <a:r>
              <a:rPr lang="en-US" b="0" u="none" dirty="0" err="1"/>
              <a:t>danh</a:t>
            </a:r>
            <a:r>
              <a:rPr lang="en-US" b="0" u="none" dirty="0"/>
              <a:t> </a:t>
            </a:r>
            <a:r>
              <a:rPr lang="en-US" b="0" u="none" dirty="0" err="1"/>
              <a:t>hiệu</a:t>
            </a:r>
            <a:r>
              <a:rPr lang="en-US" b="0" u="none" dirty="0"/>
              <a:t> </a:t>
            </a:r>
            <a:r>
              <a:rPr lang="en-US" b="0" u="none" dirty="0" err="1"/>
              <a:t>xã</a:t>
            </a:r>
            <a:r>
              <a:rPr lang="en-US" b="0" u="none" dirty="0"/>
              <a:t>, </a:t>
            </a:r>
            <a:r>
              <a:rPr lang="en-US" b="0" u="none" dirty="0" err="1"/>
              <a:t>phường</a:t>
            </a:r>
            <a:r>
              <a:rPr lang="en-US" b="0" u="none" dirty="0"/>
              <a:t>, </a:t>
            </a:r>
            <a:r>
              <a:rPr lang="en-US" b="0" u="none" dirty="0" err="1"/>
              <a:t>thị</a:t>
            </a:r>
            <a:r>
              <a:rPr lang="en-US" b="0" u="none" dirty="0"/>
              <a:t> </a:t>
            </a:r>
            <a:r>
              <a:rPr lang="en-US" b="0" u="none" dirty="0" err="1"/>
              <a:t>trấn</a:t>
            </a:r>
            <a:r>
              <a:rPr lang="en-US" b="0" u="none" dirty="0"/>
              <a:t> </a:t>
            </a:r>
            <a:r>
              <a:rPr lang="en-US" b="0" u="none" dirty="0" err="1"/>
              <a:t>tiêu</a:t>
            </a:r>
            <a:r>
              <a:rPr lang="en-US" b="0" u="none" dirty="0"/>
              <a:t> </a:t>
            </a:r>
            <a:r>
              <a:rPr lang="en-US" b="0" u="none" dirty="0" err="1"/>
              <a:t>biểu</a:t>
            </a:r>
            <a:r>
              <a:rPr lang="en-US" b="0" u="none" dirty="0"/>
              <a:t> (</a:t>
            </a:r>
            <a:r>
              <a:rPr lang="en-US" b="0" u="none" dirty="0" err="1"/>
              <a:t>Điều</a:t>
            </a:r>
            <a:r>
              <a:rPr lang="en-US" b="0" u="none" dirty="0"/>
              <a:t> 29); </a:t>
            </a:r>
            <a:endParaRPr lang="en-US" b="0" u="none" dirty="0" smtClean="0"/>
          </a:p>
          <a:p>
            <a:pPr algn="just"/>
            <a:r>
              <a:rPr lang="en-US" b="0" u="none" dirty="0" smtClean="0"/>
              <a:t>	(</a:t>
            </a:r>
            <a:r>
              <a:rPr lang="en-US" b="0" u="none" dirty="0"/>
              <a:t>iv) </a:t>
            </a:r>
            <a:r>
              <a:rPr lang="en-US" b="0" u="none" dirty="0" err="1"/>
              <a:t>Sửa</a:t>
            </a:r>
            <a:r>
              <a:rPr lang="en-US" b="0" u="none" dirty="0"/>
              <a:t> </a:t>
            </a:r>
            <a:r>
              <a:rPr lang="en-US" b="0" u="none" dirty="0" err="1"/>
              <a:t>đổi</a:t>
            </a:r>
            <a:r>
              <a:rPr lang="en-US" b="0" u="none" dirty="0"/>
              <a:t>, </a:t>
            </a:r>
            <a:r>
              <a:rPr lang="en-US" b="0" u="none" dirty="0" err="1"/>
              <a:t>bổ</a:t>
            </a:r>
            <a:r>
              <a:rPr lang="en-US" b="0" u="none" dirty="0"/>
              <a:t> sung </a:t>
            </a:r>
            <a:r>
              <a:rPr lang="en-US" b="0" u="none" dirty="0" err="1"/>
              <a:t>tiêu</a:t>
            </a:r>
            <a:r>
              <a:rPr lang="en-US" b="0" u="none" dirty="0"/>
              <a:t> </a:t>
            </a:r>
            <a:r>
              <a:rPr lang="en-US" b="0" u="none" dirty="0" err="1"/>
              <a:t>chuẩn</a:t>
            </a:r>
            <a:r>
              <a:rPr lang="en-US" b="0" u="none" dirty="0"/>
              <a:t> </a:t>
            </a:r>
            <a:r>
              <a:rPr lang="en-US" b="0" u="none" dirty="0" err="1"/>
              <a:t>xét</a:t>
            </a:r>
            <a:r>
              <a:rPr lang="en-US" b="0" u="none" dirty="0"/>
              <a:t> </a:t>
            </a:r>
            <a:r>
              <a:rPr lang="en-US" b="0" u="none" dirty="0" err="1"/>
              <a:t>tặng</a:t>
            </a:r>
            <a:r>
              <a:rPr lang="en-US" b="0" u="none" dirty="0"/>
              <a:t> </a:t>
            </a:r>
            <a:r>
              <a:rPr lang="en-US" b="0" u="none" dirty="0" err="1"/>
              <a:t>một</a:t>
            </a:r>
            <a:r>
              <a:rPr lang="en-US" b="0" u="none" dirty="0"/>
              <a:t> </a:t>
            </a:r>
            <a:r>
              <a:rPr lang="en-US" b="0" u="none" dirty="0" err="1"/>
              <a:t>số</a:t>
            </a:r>
            <a:r>
              <a:rPr lang="en-US" b="0" u="none" dirty="0"/>
              <a:t> </a:t>
            </a:r>
            <a:r>
              <a:rPr lang="en-US" b="0" u="none" dirty="0" err="1"/>
              <a:t>danh</a:t>
            </a:r>
            <a:r>
              <a:rPr lang="en-US" b="0" u="none" dirty="0"/>
              <a:t> </a:t>
            </a:r>
            <a:r>
              <a:rPr lang="en-US" b="0" u="none" dirty="0" err="1"/>
              <a:t>hiệu</a:t>
            </a:r>
            <a:r>
              <a:rPr lang="en-US" b="0" u="none" dirty="0"/>
              <a:t> </a:t>
            </a:r>
            <a:r>
              <a:rPr lang="en-US" b="0" u="none" dirty="0" err="1"/>
              <a:t>thi</a:t>
            </a:r>
            <a:r>
              <a:rPr lang="en-US" b="0" u="none" dirty="0"/>
              <a:t> </a:t>
            </a:r>
            <a:r>
              <a:rPr lang="en-US" b="0" u="none" dirty="0" err="1"/>
              <a:t>đua</a:t>
            </a:r>
            <a:r>
              <a:rPr lang="en-US" b="0" u="none" dirty="0"/>
              <a:t> (</a:t>
            </a:r>
            <a:r>
              <a:rPr lang="en-US" b="0" u="none" dirty="0" err="1"/>
              <a:t>Điều</a:t>
            </a:r>
            <a:r>
              <a:rPr lang="en-US" b="0" u="none" dirty="0"/>
              <a:t> 21, 22, 23, 24 </a:t>
            </a:r>
            <a:r>
              <a:rPr lang="en-US" b="0" u="none" dirty="0" err="1"/>
              <a:t>và</a:t>
            </a:r>
            <a:r>
              <a:rPr lang="en-US" b="0" u="none" dirty="0"/>
              <a:t> </a:t>
            </a:r>
            <a:r>
              <a:rPr lang="en-US" b="0" u="none" dirty="0" err="1"/>
              <a:t>khoản</a:t>
            </a:r>
            <a:r>
              <a:rPr lang="en-US" b="0" u="none" dirty="0"/>
              <a:t> 1 </a:t>
            </a:r>
            <a:r>
              <a:rPr lang="en-US" b="0" u="none" dirty="0" err="1"/>
              <a:t>Điều</a:t>
            </a:r>
            <a:r>
              <a:rPr lang="en-US" b="0" u="none" dirty="0"/>
              <a:t> 26); </a:t>
            </a:r>
            <a:endParaRPr lang="en-US" b="0" u="none" dirty="0" smtClean="0"/>
          </a:p>
          <a:p>
            <a:pPr algn="just"/>
            <a:r>
              <a:rPr lang="en-US" b="0" u="none" dirty="0" smtClean="0"/>
              <a:t>	(</a:t>
            </a:r>
            <a:r>
              <a:rPr lang="en-US" b="0" u="none" dirty="0"/>
              <a:t>v) </a:t>
            </a:r>
            <a:r>
              <a:rPr lang="en-US" b="0" u="none" dirty="0" err="1"/>
              <a:t>Bổ</a:t>
            </a:r>
            <a:r>
              <a:rPr lang="en-US" b="0" u="none" dirty="0"/>
              <a:t> sung </a:t>
            </a:r>
            <a:r>
              <a:rPr lang="en-US" b="0" u="none" dirty="0" err="1"/>
              <a:t>tiêu</a:t>
            </a:r>
            <a:r>
              <a:rPr lang="en-US" b="0" u="none" dirty="0"/>
              <a:t> </a:t>
            </a:r>
            <a:r>
              <a:rPr lang="en-US" b="0" u="none" dirty="0" err="1"/>
              <a:t>chuẩn</a:t>
            </a:r>
            <a:r>
              <a:rPr lang="en-US" b="0" u="none" dirty="0"/>
              <a:t> </a:t>
            </a:r>
            <a:r>
              <a:rPr lang="en-US" b="0" u="none" dirty="0" err="1"/>
              <a:t>xét</a:t>
            </a:r>
            <a:r>
              <a:rPr lang="en-US" b="0" u="none" dirty="0"/>
              <a:t> </a:t>
            </a:r>
            <a:r>
              <a:rPr lang="en-US" b="0" u="none" dirty="0" err="1"/>
              <a:t>tặng</a:t>
            </a:r>
            <a:r>
              <a:rPr lang="en-US" b="0" u="none" dirty="0"/>
              <a:t> </a:t>
            </a:r>
            <a:r>
              <a:rPr lang="en-US" b="0" u="none" dirty="0" err="1"/>
              <a:t>Cờ</a:t>
            </a:r>
            <a:r>
              <a:rPr lang="en-US" b="0" u="none" dirty="0"/>
              <a:t> </a:t>
            </a:r>
            <a:r>
              <a:rPr lang="en-US" b="0" u="none" dirty="0" err="1"/>
              <a:t>thi</a:t>
            </a:r>
            <a:r>
              <a:rPr lang="en-US" b="0" u="none" dirty="0"/>
              <a:t> </a:t>
            </a:r>
            <a:r>
              <a:rPr lang="en-US" b="0" u="none" dirty="0" err="1"/>
              <a:t>đua</a:t>
            </a:r>
            <a:r>
              <a:rPr lang="en-US" b="0" u="none" dirty="0"/>
              <a:t> </a:t>
            </a:r>
            <a:r>
              <a:rPr lang="en-US" b="0" u="none" dirty="0" err="1"/>
              <a:t>của</a:t>
            </a:r>
            <a:r>
              <a:rPr lang="en-US" b="0" u="none" dirty="0"/>
              <a:t> </a:t>
            </a:r>
            <a:r>
              <a:rPr lang="en-US" b="0" u="none" dirty="0" err="1"/>
              <a:t>Chính</a:t>
            </a:r>
            <a:r>
              <a:rPr lang="en-US" b="0" u="none" dirty="0"/>
              <a:t> </a:t>
            </a:r>
            <a:r>
              <a:rPr lang="en-US" b="0" u="none" dirty="0" err="1"/>
              <a:t>phủ</a:t>
            </a:r>
            <a:r>
              <a:rPr lang="en-US" b="0" u="none" dirty="0"/>
              <a:t> </a:t>
            </a:r>
            <a:r>
              <a:rPr lang="en-US" b="0" u="none" dirty="0" err="1"/>
              <a:t>đối</a:t>
            </a:r>
            <a:r>
              <a:rPr lang="en-US" b="0" u="none" dirty="0"/>
              <a:t> </a:t>
            </a:r>
            <a:r>
              <a:rPr lang="en-US" b="0" u="none" dirty="0" err="1"/>
              <a:t>với</a:t>
            </a:r>
            <a:r>
              <a:rPr lang="en-US" b="0" u="none" dirty="0"/>
              <a:t> </a:t>
            </a:r>
            <a:r>
              <a:rPr lang="en-US" b="0" u="none" dirty="0" err="1"/>
              <a:t>tập</a:t>
            </a:r>
            <a:r>
              <a:rPr lang="en-US" b="0" u="none" dirty="0"/>
              <a:t> </a:t>
            </a:r>
            <a:r>
              <a:rPr lang="en-US" b="0" u="none" dirty="0" err="1"/>
              <a:t>thể</a:t>
            </a:r>
            <a:r>
              <a:rPr lang="en-US" b="0" u="none" dirty="0"/>
              <a:t> </a:t>
            </a:r>
            <a:r>
              <a:rPr lang="en-US" b="0" u="none" dirty="0" err="1"/>
              <a:t>dẫn</a:t>
            </a:r>
            <a:r>
              <a:rPr lang="en-US" b="0" u="none" dirty="0"/>
              <a:t> </a:t>
            </a:r>
            <a:r>
              <a:rPr lang="en-US" b="0" u="none" dirty="0" err="1"/>
              <a:t>đầu</a:t>
            </a:r>
            <a:r>
              <a:rPr lang="en-US" b="0" u="none" dirty="0"/>
              <a:t> </a:t>
            </a:r>
            <a:r>
              <a:rPr lang="en-US" b="0" u="none" dirty="0" err="1"/>
              <a:t>cụm</a:t>
            </a:r>
            <a:r>
              <a:rPr lang="en-US" b="0" u="none" dirty="0"/>
              <a:t>, </a:t>
            </a:r>
            <a:r>
              <a:rPr lang="en-US" b="0" u="none" dirty="0" err="1"/>
              <a:t>khối</a:t>
            </a:r>
            <a:r>
              <a:rPr lang="en-US" b="0" u="none" dirty="0"/>
              <a:t> </a:t>
            </a:r>
            <a:r>
              <a:rPr lang="en-US" b="0" u="none" dirty="0" err="1"/>
              <a:t>thi</a:t>
            </a:r>
            <a:r>
              <a:rPr lang="en-US" b="0" u="none" dirty="0"/>
              <a:t> </a:t>
            </a:r>
            <a:r>
              <a:rPr lang="en-US" b="0" u="none" dirty="0" err="1"/>
              <a:t>đua</a:t>
            </a:r>
            <a:r>
              <a:rPr lang="en-US" b="0" u="none" dirty="0"/>
              <a:t> do </a:t>
            </a:r>
            <a:r>
              <a:rPr lang="en-US" b="0" u="none" dirty="0" err="1"/>
              <a:t>Hội</a:t>
            </a:r>
            <a:r>
              <a:rPr lang="en-US" b="0" u="none" dirty="0"/>
              <a:t> </a:t>
            </a:r>
            <a:r>
              <a:rPr lang="en-US" b="0" u="none" dirty="0" err="1"/>
              <a:t>đồng</a:t>
            </a:r>
            <a:r>
              <a:rPr lang="en-US" b="0" u="none" dirty="0"/>
              <a:t> </a:t>
            </a:r>
            <a:r>
              <a:rPr lang="en-US" b="0" u="none" dirty="0" err="1"/>
              <a:t>Thi</a:t>
            </a:r>
            <a:r>
              <a:rPr lang="en-US" b="0" u="none" dirty="0"/>
              <a:t> </a:t>
            </a:r>
            <a:r>
              <a:rPr lang="en-US" b="0" u="none" dirty="0" err="1"/>
              <a:t>đua</a:t>
            </a:r>
            <a:r>
              <a:rPr lang="en-US" b="0" u="none" dirty="0"/>
              <a:t> - </a:t>
            </a:r>
            <a:r>
              <a:rPr lang="en-US" b="0" u="none" dirty="0" err="1"/>
              <a:t>Khen</a:t>
            </a:r>
            <a:r>
              <a:rPr lang="en-US" b="0" u="none" dirty="0"/>
              <a:t> </a:t>
            </a:r>
            <a:r>
              <a:rPr lang="en-US" b="0" u="none" dirty="0" err="1"/>
              <a:t>thưởng</a:t>
            </a:r>
            <a:r>
              <a:rPr lang="en-US" b="0" u="none" dirty="0"/>
              <a:t> </a:t>
            </a:r>
            <a:r>
              <a:rPr lang="en-US" b="0" u="none" dirty="0" err="1"/>
              <a:t>Trung</a:t>
            </a:r>
            <a:r>
              <a:rPr lang="en-US" b="0" u="none" dirty="0"/>
              <a:t> </a:t>
            </a:r>
            <a:r>
              <a:rPr lang="en-US" b="0" u="none" dirty="0" err="1"/>
              <a:t>ương</a:t>
            </a:r>
            <a:r>
              <a:rPr lang="en-US" b="0" u="none" dirty="0"/>
              <a:t> </a:t>
            </a:r>
            <a:r>
              <a:rPr lang="en-US" b="0" u="none" dirty="0" err="1"/>
              <a:t>tổ</a:t>
            </a:r>
            <a:r>
              <a:rPr lang="en-US" b="0" u="none" dirty="0"/>
              <a:t> </a:t>
            </a:r>
            <a:r>
              <a:rPr lang="en-US" b="0" u="none" dirty="0" err="1"/>
              <a:t>chức</a:t>
            </a:r>
            <a:r>
              <a:rPr lang="en-US" b="0" u="none" dirty="0"/>
              <a:t> (</a:t>
            </a:r>
            <a:r>
              <a:rPr lang="en-US" b="0" u="none" dirty="0" err="1"/>
              <a:t>khoản</a:t>
            </a:r>
            <a:r>
              <a:rPr lang="en-US" b="0" u="none" dirty="0"/>
              <a:t> 2 </a:t>
            </a:r>
            <a:r>
              <a:rPr lang="en-US" b="0" u="none" dirty="0" err="1"/>
              <a:t>Điều</a:t>
            </a:r>
            <a:r>
              <a:rPr lang="en-US" b="0" u="none" dirty="0"/>
              <a:t> 25); </a:t>
            </a:r>
            <a:r>
              <a:rPr lang="en-US" b="0" u="none" dirty="0" err="1"/>
              <a:t>tập</a:t>
            </a:r>
            <a:r>
              <a:rPr lang="en-US" b="0" u="none" dirty="0"/>
              <a:t> </a:t>
            </a:r>
            <a:r>
              <a:rPr lang="en-US" b="0" u="none" dirty="0" err="1"/>
              <a:t>thể</a:t>
            </a:r>
            <a:r>
              <a:rPr lang="en-US" b="0" u="none" dirty="0"/>
              <a:t> </a:t>
            </a:r>
            <a:r>
              <a:rPr lang="en-US" b="0" u="none" dirty="0" err="1"/>
              <a:t>dẫn</a:t>
            </a:r>
            <a:r>
              <a:rPr lang="en-US" b="0" u="none" dirty="0"/>
              <a:t> </a:t>
            </a:r>
            <a:r>
              <a:rPr lang="en-US" b="0" u="none" dirty="0" err="1"/>
              <a:t>đầu</a:t>
            </a:r>
            <a:r>
              <a:rPr lang="en-US" b="0" u="none" dirty="0"/>
              <a:t> </a:t>
            </a:r>
            <a:r>
              <a:rPr lang="en-US" b="0" u="none" dirty="0" err="1"/>
              <a:t>phong</a:t>
            </a:r>
            <a:r>
              <a:rPr lang="en-US" b="0" u="none" dirty="0"/>
              <a:t> </a:t>
            </a:r>
            <a:r>
              <a:rPr lang="en-US" b="0" u="none" dirty="0" err="1"/>
              <a:t>trào</a:t>
            </a:r>
            <a:r>
              <a:rPr lang="en-US" b="0" u="none" dirty="0"/>
              <a:t> </a:t>
            </a:r>
            <a:r>
              <a:rPr lang="en-US" b="0" u="none" dirty="0" err="1"/>
              <a:t>thi</a:t>
            </a:r>
            <a:r>
              <a:rPr lang="en-US" b="0" u="none" dirty="0"/>
              <a:t> </a:t>
            </a:r>
            <a:r>
              <a:rPr lang="en-US" b="0" u="none" dirty="0" err="1"/>
              <a:t>đua</a:t>
            </a:r>
            <a:r>
              <a:rPr lang="en-US" b="0" u="none" dirty="0"/>
              <a:t> </a:t>
            </a:r>
            <a:r>
              <a:rPr lang="en-US" b="0" u="none" dirty="0" err="1"/>
              <a:t>chuyên</a:t>
            </a:r>
            <a:r>
              <a:rPr lang="en-US" b="0" u="none" dirty="0"/>
              <a:t> </a:t>
            </a:r>
            <a:r>
              <a:rPr lang="en-US" b="0" u="none" dirty="0" err="1"/>
              <a:t>đề</a:t>
            </a:r>
            <a:r>
              <a:rPr lang="en-US" b="0" u="none" dirty="0"/>
              <a:t> ở </a:t>
            </a:r>
            <a:r>
              <a:rPr lang="en-US" b="0" u="none" dirty="0" err="1"/>
              <a:t>cấp</a:t>
            </a:r>
            <a:r>
              <a:rPr lang="en-US" b="0" u="none" dirty="0"/>
              <a:t> </a:t>
            </a:r>
            <a:r>
              <a:rPr lang="en-US" b="0" u="none" dirty="0" err="1"/>
              <a:t>toàn</a:t>
            </a:r>
            <a:r>
              <a:rPr lang="en-US" b="0" u="none" dirty="0"/>
              <a:t> </a:t>
            </a:r>
            <a:r>
              <a:rPr lang="en-US" b="0" u="none" dirty="0" err="1"/>
              <a:t>quốc</a:t>
            </a:r>
            <a:r>
              <a:rPr lang="en-US" b="0" u="none" dirty="0"/>
              <a:t> </a:t>
            </a:r>
            <a:r>
              <a:rPr lang="en-US" b="0" u="none" dirty="0" err="1"/>
              <a:t>và</a:t>
            </a:r>
            <a:r>
              <a:rPr lang="en-US" b="0" u="none" dirty="0"/>
              <a:t> </a:t>
            </a:r>
            <a:r>
              <a:rPr lang="en-US" b="0" u="none" dirty="0" err="1"/>
              <a:t>cấp</a:t>
            </a:r>
            <a:r>
              <a:rPr lang="en-US" b="0" u="none" dirty="0"/>
              <a:t> </a:t>
            </a:r>
            <a:r>
              <a:rPr lang="en-US" b="0" u="none" dirty="0" err="1"/>
              <a:t>bộ</a:t>
            </a:r>
            <a:r>
              <a:rPr lang="en-US" b="0" u="none" dirty="0"/>
              <a:t>, </a:t>
            </a:r>
            <a:r>
              <a:rPr lang="en-US" b="0" u="none" dirty="0" err="1"/>
              <a:t>cấp</a:t>
            </a:r>
            <a:r>
              <a:rPr lang="en-US" b="0" u="none" dirty="0"/>
              <a:t> </a:t>
            </a:r>
            <a:r>
              <a:rPr lang="en-US" b="0" u="none" dirty="0" err="1"/>
              <a:t>tỉnh</a:t>
            </a:r>
            <a:r>
              <a:rPr lang="en-US" b="0" u="none" dirty="0"/>
              <a:t> </a:t>
            </a:r>
            <a:r>
              <a:rPr lang="en-US" b="0" dirty="0" err="1"/>
              <a:t>khi</a:t>
            </a:r>
            <a:r>
              <a:rPr lang="en-US" b="0" dirty="0"/>
              <a:t> </a:t>
            </a:r>
            <a:r>
              <a:rPr lang="en-US" b="0" dirty="0" err="1"/>
              <a:t>sơ</a:t>
            </a:r>
            <a:r>
              <a:rPr lang="en-US" b="0" dirty="0"/>
              <a:t> </a:t>
            </a:r>
            <a:r>
              <a:rPr lang="en-US" b="0" dirty="0" err="1"/>
              <a:t>kết</a:t>
            </a:r>
            <a:r>
              <a:rPr lang="en-US" b="0" dirty="0"/>
              <a:t>, </a:t>
            </a:r>
            <a:r>
              <a:rPr lang="en-US" b="0" dirty="0" err="1"/>
              <a:t>tổng</a:t>
            </a:r>
            <a:r>
              <a:rPr lang="en-US" b="0" dirty="0"/>
              <a:t> </a:t>
            </a:r>
            <a:r>
              <a:rPr lang="en-US" b="0" dirty="0" err="1"/>
              <a:t>kết</a:t>
            </a:r>
            <a:r>
              <a:rPr lang="en-US" b="0" dirty="0"/>
              <a:t> (</a:t>
            </a:r>
            <a:r>
              <a:rPr lang="en-US" b="0" dirty="0" err="1"/>
              <a:t>khoản</a:t>
            </a:r>
            <a:r>
              <a:rPr lang="en-US" b="0" dirty="0"/>
              <a:t> 2 </a:t>
            </a:r>
            <a:r>
              <a:rPr lang="en-US" b="0" dirty="0" err="1"/>
              <a:t>Điều</a:t>
            </a:r>
            <a:r>
              <a:rPr lang="en-US" b="0" dirty="0"/>
              <a:t> 26).</a:t>
            </a:r>
          </a:p>
          <a:p>
            <a:pPr algn="just"/>
            <a:endParaRPr lang="en-US" u="none" dirty="0"/>
          </a:p>
        </p:txBody>
      </p:sp>
    </p:spTree>
    <p:extLst>
      <p:ext uri="{BB962C8B-B14F-4D97-AF65-F5344CB8AC3E}">
        <p14:creationId xmlns:p14="http://schemas.microsoft.com/office/powerpoint/2010/main" val="18455557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67" y="396951"/>
            <a:ext cx="8005064" cy="1477328"/>
          </a:xfrm>
        </p:spPr>
        <p:txBody>
          <a:bodyPr/>
          <a:lstStyle/>
          <a:p>
            <a:r>
              <a:rPr lang="en-US" sz="2400" dirty="0"/>
              <a:t>(4) </a:t>
            </a:r>
            <a:r>
              <a:rPr lang="en-US" sz="2400" i="1" dirty="0" err="1"/>
              <a:t>Chú</a:t>
            </a:r>
            <a:r>
              <a:rPr lang="en-US" sz="2400" i="1" dirty="0"/>
              <a:t> </a:t>
            </a:r>
            <a:r>
              <a:rPr lang="en-US" sz="2400" i="1" dirty="0" err="1"/>
              <a:t>trọng</a:t>
            </a:r>
            <a:r>
              <a:rPr lang="en-US" sz="2400" i="1" dirty="0"/>
              <a:t> </a:t>
            </a:r>
            <a:r>
              <a:rPr lang="en-US" sz="2400" i="1" dirty="0" err="1"/>
              <a:t>khen</a:t>
            </a:r>
            <a:r>
              <a:rPr lang="en-US" sz="2400" i="1" dirty="0"/>
              <a:t> </a:t>
            </a:r>
            <a:r>
              <a:rPr lang="en-US" sz="2400" i="1" dirty="0" err="1"/>
              <a:t>thưởng</a:t>
            </a:r>
            <a:r>
              <a:rPr lang="en-US" sz="2400" i="1" dirty="0"/>
              <a:t> </a:t>
            </a:r>
            <a:r>
              <a:rPr lang="en-US" sz="2400" i="1" dirty="0" err="1"/>
              <a:t>tập</a:t>
            </a:r>
            <a:r>
              <a:rPr lang="en-US" sz="2400" i="1" dirty="0"/>
              <a:t> </a:t>
            </a:r>
            <a:r>
              <a:rPr lang="en-US" sz="2400" i="1" dirty="0" err="1"/>
              <a:t>thể</a:t>
            </a:r>
            <a:r>
              <a:rPr lang="en-US" sz="2400" i="1" dirty="0"/>
              <a:t> ở </a:t>
            </a:r>
            <a:r>
              <a:rPr lang="en-US" sz="2400" i="1" dirty="0" err="1"/>
              <a:t>cơ</a:t>
            </a:r>
            <a:r>
              <a:rPr lang="en-US" sz="2400" i="1" dirty="0"/>
              <a:t> </a:t>
            </a:r>
            <a:r>
              <a:rPr lang="en-US" sz="2400" i="1" dirty="0" err="1"/>
              <a:t>sở</a:t>
            </a:r>
            <a:r>
              <a:rPr lang="en-US" sz="2400" i="1" dirty="0"/>
              <a:t>, </a:t>
            </a:r>
            <a:r>
              <a:rPr lang="en-US" sz="2400" i="1" dirty="0" err="1"/>
              <a:t>công</a:t>
            </a:r>
            <a:r>
              <a:rPr lang="en-US" sz="2400" i="1" dirty="0"/>
              <a:t> </a:t>
            </a:r>
            <a:r>
              <a:rPr lang="en-US" sz="2400" i="1" dirty="0" err="1"/>
              <a:t>nhân</a:t>
            </a:r>
            <a:r>
              <a:rPr lang="en-US" sz="2400" i="1" dirty="0"/>
              <a:t>, </a:t>
            </a:r>
            <a:r>
              <a:rPr lang="en-US" sz="2400" i="1" dirty="0" err="1"/>
              <a:t>nông</a:t>
            </a:r>
            <a:r>
              <a:rPr lang="en-US" sz="2400" i="1" dirty="0"/>
              <a:t> </a:t>
            </a:r>
            <a:r>
              <a:rPr lang="en-US" sz="2400" i="1" dirty="0" err="1"/>
              <a:t>dân</a:t>
            </a:r>
            <a:r>
              <a:rPr lang="en-US" sz="2400" i="1" dirty="0"/>
              <a:t>, </a:t>
            </a:r>
            <a:r>
              <a:rPr lang="en-US" sz="2400" i="1" dirty="0" err="1"/>
              <a:t>người</a:t>
            </a:r>
            <a:r>
              <a:rPr lang="en-US" sz="2400" i="1" dirty="0"/>
              <a:t> </a:t>
            </a:r>
            <a:r>
              <a:rPr lang="en-US" sz="2400" i="1" dirty="0" err="1"/>
              <a:t>lao</a:t>
            </a:r>
            <a:r>
              <a:rPr lang="en-US" sz="2400" i="1" dirty="0"/>
              <a:t> </a:t>
            </a:r>
            <a:r>
              <a:rPr lang="en-US" sz="2400" i="1" dirty="0" err="1"/>
              <a:t>động</a:t>
            </a:r>
            <a:r>
              <a:rPr lang="en-US" sz="2400" i="1" dirty="0"/>
              <a:t> </a:t>
            </a:r>
            <a:r>
              <a:rPr lang="en-US" sz="2400" i="1" dirty="0" err="1"/>
              <a:t>trực</a:t>
            </a:r>
            <a:r>
              <a:rPr lang="en-US" sz="2400" i="1" dirty="0"/>
              <a:t> </a:t>
            </a:r>
            <a:r>
              <a:rPr lang="en-US" sz="2400" i="1" dirty="0" err="1"/>
              <a:t>tiếp</a:t>
            </a:r>
            <a:r>
              <a:rPr lang="en-US" sz="2400" i="1" dirty="0"/>
              <a:t>, </a:t>
            </a:r>
            <a:r>
              <a:rPr lang="en-US" sz="2400" i="1" dirty="0" err="1"/>
              <a:t>cán</a:t>
            </a:r>
            <a:r>
              <a:rPr lang="en-US" sz="2400" i="1" dirty="0"/>
              <a:t> </a:t>
            </a:r>
            <a:r>
              <a:rPr lang="en-US" sz="2400" i="1" dirty="0" err="1"/>
              <a:t>bộ</a:t>
            </a:r>
            <a:r>
              <a:rPr lang="en-US" sz="2400" i="1" dirty="0"/>
              <a:t>, </a:t>
            </a:r>
            <a:r>
              <a:rPr lang="en-US" sz="2400" i="1" dirty="0" err="1"/>
              <a:t>chiến</a:t>
            </a:r>
            <a:r>
              <a:rPr lang="en-US" sz="2400" i="1" dirty="0"/>
              <a:t> </a:t>
            </a:r>
            <a:r>
              <a:rPr lang="en-US" sz="2400" i="1" dirty="0" err="1"/>
              <a:t>sĩ</a:t>
            </a:r>
            <a:r>
              <a:rPr lang="en-US" sz="2400" i="1" dirty="0"/>
              <a:t> </a:t>
            </a:r>
            <a:r>
              <a:rPr lang="en-US" sz="2400" i="1" dirty="0" err="1"/>
              <a:t>các</a:t>
            </a:r>
            <a:r>
              <a:rPr lang="en-US" sz="2400" i="1" dirty="0"/>
              <a:t> </a:t>
            </a:r>
            <a:r>
              <a:rPr lang="en-US" sz="2400" i="1" dirty="0" err="1"/>
              <a:t>lực</a:t>
            </a:r>
            <a:r>
              <a:rPr lang="en-US" sz="2400" i="1" dirty="0"/>
              <a:t> </a:t>
            </a:r>
            <a:r>
              <a:rPr lang="en-US" sz="2400" i="1" dirty="0" err="1"/>
              <a:t>lượng</a:t>
            </a:r>
            <a:r>
              <a:rPr lang="en-US" sz="2400" i="1" dirty="0"/>
              <a:t> </a:t>
            </a:r>
            <a:r>
              <a:rPr lang="en-US" sz="2400" i="1" dirty="0" err="1"/>
              <a:t>vũ</a:t>
            </a:r>
            <a:r>
              <a:rPr lang="en-US" sz="2400" i="1" dirty="0"/>
              <a:t> </a:t>
            </a:r>
            <a:r>
              <a:rPr lang="en-US" sz="2400" i="1" dirty="0" err="1"/>
              <a:t>trang</a:t>
            </a:r>
            <a:r>
              <a:rPr lang="en-US" sz="2400" i="1" dirty="0"/>
              <a:t>, </a:t>
            </a:r>
            <a:r>
              <a:rPr lang="en-US" sz="2400" i="1" dirty="0" err="1"/>
              <a:t>dân</a:t>
            </a:r>
            <a:r>
              <a:rPr lang="en-US" sz="2400" i="1" dirty="0"/>
              <a:t> </a:t>
            </a:r>
            <a:r>
              <a:rPr lang="en-US" sz="2400" i="1" dirty="0" err="1"/>
              <a:t>quân</a:t>
            </a:r>
            <a:r>
              <a:rPr lang="en-US" sz="2400" i="1" dirty="0"/>
              <a:t> </a:t>
            </a:r>
            <a:r>
              <a:rPr lang="en-US" sz="2400" i="1" dirty="0" err="1"/>
              <a:t>tự</a:t>
            </a:r>
            <a:r>
              <a:rPr lang="en-US" sz="2400" i="1" dirty="0"/>
              <a:t> </a:t>
            </a:r>
            <a:r>
              <a:rPr lang="en-US" sz="2400" i="1" dirty="0" err="1"/>
              <a:t>vệ</a:t>
            </a:r>
            <a:r>
              <a:rPr lang="en-US" sz="2400" i="1" dirty="0"/>
              <a:t>…; </a:t>
            </a:r>
            <a:r>
              <a:rPr lang="en-US" sz="2400" i="1" dirty="0" err="1"/>
              <a:t>quan</a:t>
            </a:r>
            <a:r>
              <a:rPr lang="en-US" sz="2400" i="1" dirty="0"/>
              <a:t> </a:t>
            </a:r>
            <a:r>
              <a:rPr lang="en-US" sz="2400" i="1" dirty="0" err="1"/>
              <a:t>tâm</a:t>
            </a:r>
            <a:r>
              <a:rPr lang="en-US" sz="2400" i="1" dirty="0"/>
              <a:t> </a:t>
            </a:r>
            <a:r>
              <a:rPr lang="en-US" sz="2400" i="1" dirty="0" err="1"/>
              <a:t>khen</a:t>
            </a:r>
            <a:r>
              <a:rPr lang="en-US" sz="2400" i="1" dirty="0"/>
              <a:t> </a:t>
            </a:r>
            <a:r>
              <a:rPr lang="en-US" sz="2400" i="1" dirty="0" err="1"/>
              <a:t>thưởng</a:t>
            </a:r>
            <a:r>
              <a:rPr lang="en-US" sz="2400" i="1" dirty="0"/>
              <a:t> </a:t>
            </a:r>
            <a:r>
              <a:rPr lang="en-US" sz="2400" i="1" dirty="0" err="1"/>
              <a:t>cơ</a:t>
            </a:r>
            <a:r>
              <a:rPr lang="en-US" sz="2400" i="1" dirty="0"/>
              <a:t> </a:t>
            </a:r>
            <a:r>
              <a:rPr lang="en-US" sz="2400" i="1" dirty="0" err="1"/>
              <a:t>sở</a:t>
            </a:r>
            <a:r>
              <a:rPr lang="en-US" sz="2400" i="1" dirty="0"/>
              <a:t>, </a:t>
            </a:r>
            <a:r>
              <a:rPr lang="en-US" sz="2400" i="1" dirty="0" err="1"/>
              <a:t>vùng</a:t>
            </a:r>
            <a:r>
              <a:rPr lang="en-US" sz="2400" i="1" dirty="0"/>
              <a:t> </a:t>
            </a:r>
            <a:r>
              <a:rPr lang="en-US" sz="2400" i="1" dirty="0" err="1"/>
              <a:t>sâu</a:t>
            </a:r>
            <a:r>
              <a:rPr lang="en-US" sz="2400" i="1" dirty="0"/>
              <a:t>, </a:t>
            </a:r>
            <a:r>
              <a:rPr lang="en-US" sz="2400" i="1" dirty="0" err="1"/>
              <a:t>vùng</a:t>
            </a:r>
            <a:r>
              <a:rPr lang="en-US" sz="2400" i="1" dirty="0"/>
              <a:t> </a:t>
            </a:r>
            <a:r>
              <a:rPr lang="en-US" sz="2400" i="1" dirty="0" err="1"/>
              <a:t>xa</a:t>
            </a:r>
            <a:r>
              <a:rPr lang="en-US" sz="2400" i="1" dirty="0"/>
              <a:t>, </a:t>
            </a:r>
            <a:r>
              <a:rPr lang="en-US" sz="2400" i="1" dirty="0" err="1"/>
              <a:t>vùng</a:t>
            </a:r>
            <a:r>
              <a:rPr lang="en-US" sz="2400" i="1" dirty="0"/>
              <a:t> </a:t>
            </a:r>
            <a:r>
              <a:rPr lang="en-US" sz="2400" i="1" dirty="0" err="1"/>
              <a:t>biên</a:t>
            </a:r>
            <a:r>
              <a:rPr lang="en-US" sz="2400" i="1" dirty="0"/>
              <a:t> </a:t>
            </a:r>
            <a:r>
              <a:rPr lang="en-US" sz="2400" i="1" dirty="0" err="1"/>
              <a:t>giới</a:t>
            </a:r>
            <a:r>
              <a:rPr lang="en-US" sz="2400" i="1" dirty="0"/>
              <a:t>, </a:t>
            </a:r>
            <a:r>
              <a:rPr lang="en-US" sz="2400" i="1" dirty="0" err="1"/>
              <a:t>hải</a:t>
            </a:r>
            <a:r>
              <a:rPr lang="en-US" sz="2400" i="1" dirty="0"/>
              <a:t> </a:t>
            </a:r>
            <a:r>
              <a:rPr lang="en-US" sz="2400" i="1" dirty="0" err="1"/>
              <a:t>đảo</a:t>
            </a:r>
            <a:r>
              <a:rPr lang="en-US" sz="2400" i="1" dirty="0" smtClean="0"/>
              <a:t>:</a:t>
            </a:r>
            <a:endParaRPr lang="en-US" sz="2400" dirty="0"/>
          </a:p>
        </p:txBody>
      </p:sp>
      <p:sp>
        <p:nvSpPr>
          <p:cNvPr id="3" name="Text Placeholder 2"/>
          <p:cNvSpPr>
            <a:spLocks noGrp="1"/>
          </p:cNvSpPr>
          <p:nvPr>
            <p:ph type="body" idx="1"/>
          </p:nvPr>
        </p:nvSpPr>
        <p:spPr>
          <a:xfrm>
            <a:off x="304800" y="1981200"/>
            <a:ext cx="8668386" cy="4062651"/>
          </a:xfrm>
        </p:spPr>
        <p:txBody>
          <a:bodyPr/>
          <a:lstStyle/>
          <a:p>
            <a:pPr algn="just"/>
            <a:r>
              <a:rPr lang="en-US" b="0" u="none" dirty="0" smtClean="0"/>
              <a:t>	(</a:t>
            </a:r>
            <a:r>
              <a:rPr lang="en-US" b="0" u="none" dirty="0" err="1" smtClean="0"/>
              <a:t>i</a:t>
            </a:r>
            <a:r>
              <a:rPr lang="en-US" b="0" u="none" dirty="0" smtClean="0"/>
              <a:t>) </a:t>
            </a:r>
            <a:r>
              <a:rPr lang="en-US" b="0" u="none" dirty="0" err="1" smtClean="0"/>
              <a:t>Bổ</a:t>
            </a:r>
            <a:r>
              <a:rPr lang="en-US" b="0" u="none" dirty="0" smtClean="0"/>
              <a:t> </a:t>
            </a:r>
            <a:r>
              <a:rPr lang="en-US" b="0" u="none" dirty="0"/>
              <a:t>sung </a:t>
            </a:r>
            <a:r>
              <a:rPr lang="en-US" b="0" u="none" dirty="0" err="1"/>
              <a:t>nguyên</a:t>
            </a:r>
            <a:r>
              <a:rPr lang="en-US" b="0" u="none" dirty="0"/>
              <a:t> </a:t>
            </a:r>
            <a:r>
              <a:rPr lang="en-US" b="0" u="none" dirty="0" err="1"/>
              <a:t>tắc</a:t>
            </a:r>
            <a:r>
              <a:rPr lang="en-US" b="0" u="none" dirty="0"/>
              <a:t> </a:t>
            </a:r>
            <a:r>
              <a:rPr lang="en-US" b="0" u="none" dirty="0" err="1"/>
              <a:t>tại</a:t>
            </a:r>
            <a:r>
              <a:rPr lang="en-US" b="0" u="none" dirty="0"/>
              <a:t> </a:t>
            </a:r>
            <a:r>
              <a:rPr lang="en-US" b="0" u="none" dirty="0" err="1"/>
              <a:t>điểm</a:t>
            </a:r>
            <a:r>
              <a:rPr lang="en-US" b="0" u="none" dirty="0"/>
              <a:t> d </a:t>
            </a:r>
            <a:r>
              <a:rPr lang="en-US" b="0" u="none" dirty="0" err="1"/>
              <a:t>khoản</a:t>
            </a:r>
            <a:r>
              <a:rPr lang="en-US" b="0" u="none" dirty="0"/>
              <a:t> 2 </a:t>
            </a:r>
            <a:r>
              <a:rPr lang="en-US" b="0" u="none" dirty="0" err="1"/>
              <a:t>Điều</a:t>
            </a:r>
            <a:r>
              <a:rPr lang="en-US" b="0" u="none" dirty="0"/>
              <a:t> 5; </a:t>
            </a:r>
            <a:endParaRPr lang="en-US" b="0" u="none" dirty="0" smtClean="0"/>
          </a:p>
          <a:p>
            <a:pPr algn="just"/>
            <a:r>
              <a:rPr lang="en-US" b="0" u="none" dirty="0" smtClean="0"/>
              <a:t>	(</a:t>
            </a:r>
            <a:r>
              <a:rPr lang="en-US" b="0" u="none" dirty="0"/>
              <a:t>ii) </a:t>
            </a:r>
            <a:r>
              <a:rPr lang="en-US" b="0" u="none" dirty="0" err="1"/>
              <a:t>Bổ</a:t>
            </a:r>
            <a:r>
              <a:rPr lang="en-US" b="0" u="none" dirty="0"/>
              <a:t> sung </a:t>
            </a:r>
            <a:r>
              <a:rPr lang="en-US" b="0" u="none" dirty="0" err="1"/>
              <a:t>đối</a:t>
            </a:r>
            <a:r>
              <a:rPr lang="en-US" b="0" u="none" dirty="0"/>
              <a:t> </a:t>
            </a:r>
            <a:r>
              <a:rPr lang="en-US" b="0" u="none" dirty="0" err="1"/>
              <a:t>tượng</a:t>
            </a:r>
            <a:r>
              <a:rPr lang="en-US" b="0" u="none" dirty="0"/>
              <a:t> </a:t>
            </a:r>
            <a:r>
              <a:rPr lang="en-US" b="0" u="none" dirty="0" err="1"/>
              <a:t>dân</a:t>
            </a:r>
            <a:r>
              <a:rPr lang="en-US" b="0" u="none" dirty="0"/>
              <a:t> </a:t>
            </a:r>
            <a:r>
              <a:rPr lang="en-US" b="0" u="none" dirty="0" err="1"/>
              <a:t>quân</a:t>
            </a:r>
            <a:r>
              <a:rPr lang="en-US" b="0" u="none" dirty="0"/>
              <a:t> </a:t>
            </a:r>
            <a:r>
              <a:rPr lang="en-US" b="0" u="none" dirty="0" err="1"/>
              <a:t>thường</a:t>
            </a:r>
            <a:r>
              <a:rPr lang="en-US" b="0" u="none" dirty="0"/>
              <a:t> </a:t>
            </a:r>
            <a:r>
              <a:rPr lang="en-US" b="0" u="none" dirty="0" err="1"/>
              <a:t>trực</a:t>
            </a:r>
            <a:r>
              <a:rPr lang="en-US" b="0" u="none" dirty="0"/>
              <a:t>, </a:t>
            </a:r>
            <a:r>
              <a:rPr lang="en-US" b="0" u="none" dirty="0" err="1"/>
              <a:t>dân</a:t>
            </a:r>
            <a:r>
              <a:rPr lang="en-US" b="0" u="none" dirty="0"/>
              <a:t> </a:t>
            </a:r>
            <a:r>
              <a:rPr lang="en-US" b="0" u="none" dirty="0" err="1"/>
              <a:t>quân</a:t>
            </a:r>
            <a:r>
              <a:rPr lang="en-US" b="0" u="none" dirty="0"/>
              <a:t> </a:t>
            </a:r>
            <a:r>
              <a:rPr lang="en-US" b="0" u="none" dirty="0" err="1"/>
              <a:t>tự</a:t>
            </a:r>
            <a:r>
              <a:rPr lang="en-US" b="0" u="none" dirty="0"/>
              <a:t> </a:t>
            </a:r>
            <a:r>
              <a:rPr lang="en-US" b="0" u="none" dirty="0" err="1"/>
              <a:t>vệ</a:t>
            </a:r>
            <a:r>
              <a:rPr lang="en-US" b="0" u="none" dirty="0"/>
              <a:t> </a:t>
            </a:r>
            <a:r>
              <a:rPr lang="en-US" b="0" u="none" dirty="0" err="1"/>
              <a:t>cơ</a:t>
            </a:r>
            <a:r>
              <a:rPr lang="en-US" b="0" u="none" dirty="0"/>
              <a:t> </a:t>
            </a:r>
            <a:r>
              <a:rPr lang="en-US" b="0" u="none" dirty="0" err="1"/>
              <a:t>động</a:t>
            </a:r>
            <a:r>
              <a:rPr lang="en-US" b="0" u="none" dirty="0"/>
              <a:t> </a:t>
            </a:r>
            <a:r>
              <a:rPr lang="en-US" b="0" u="none" dirty="0" err="1"/>
              <a:t>là</a:t>
            </a:r>
            <a:r>
              <a:rPr lang="en-US" b="0" u="none" dirty="0"/>
              <a:t> </a:t>
            </a:r>
            <a:r>
              <a:rPr lang="en-US" b="0" u="none" dirty="0" err="1"/>
              <a:t>đối</a:t>
            </a:r>
            <a:r>
              <a:rPr lang="en-US" b="0" u="none" dirty="0"/>
              <a:t> </a:t>
            </a:r>
            <a:r>
              <a:rPr lang="en-US" b="0" u="none" dirty="0" err="1"/>
              <a:t>tượng</a:t>
            </a:r>
            <a:r>
              <a:rPr lang="en-US" b="0" u="none" dirty="0"/>
              <a:t> </a:t>
            </a:r>
            <a:r>
              <a:rPr lang="en-US" b="0" u="none" dirty="0" err="1"/>
              <a:t>được</a:t>
            </a:r>
            <a:r>
              <a:rPr lang="en-US" b="0" u="none" dirty="0"/>
              <a:t> </a:t>
            </a:r>
            <a:r>
              <a:rPr lang="en-US" b="0" u="none" dirty="0" err="1"/>
              <a:t>xét</a:t>
            </a:r>
            <a:r>
              <a:rPr lang="en-US" b="0" u="none" dirty="0"/>
              <a:t> </a:t>
            </a:r>
            <a:r>
              <a:rPr lang="en-US" b="0" u="none" dirty="0" err="1"/>
              <a:t>tặng</a:t>
            </a:r>
            <a:r>
              <a:rPr lang="en-US" b="0" u="none" dirty="0"/>
              <a:t> </a:t>
            </a:r>
            <a:r>
              <a:rPr lang="en-US" b="0" u="none" dirty="0" err="1"/>
              <a:t>danh</a:t>
            </a:r>
            <a:r>
              <a:rPr lang="en-US" b="0" u="none" dirty="0"/>
              <a:t> </a:t>
            </a:r>
            <a:r>
              <a:rPr lang="en-US" b="0" u="none" dirty="0" err="1"/>
              <a:t>hiệu</a:t>
            </a:r>
            <a:r>
              <a:rPr lang="en-US" b="0" u="none" dirty="0"/>
              <a:t> “</a:t>
            </a:r>
            <a:r>
              <a:rPr lang="en-US" b="0" u="none" dirty="0" err="1"/>
              <a:t>Chiến</a:t>
            </a:r>
            <a:r>
              <a:rPr lang="en-US" b="0" u="none" dirty="0"/>
              <a:t> </a:t>
            </a:r>
            <a:r>
              <a:rPr lang="en-US" b="0" u="none" dirty="0" err="1"/>
              <a:t>sĩ</a:t>
            </a:r>
            <a:r>
              <a:rPr lang="en-US" b="0" u="none" dirty="0"/>
              <a:t> </a:t>
            </a:r>
            <a:r>
              <a:rPr lang="en-US" b="0" u="none" dirty="0" err="1"/>
              <a:t>tiên</a:t>
            </a:r>
            <a:r>
              <a:rPr lang="en-US" b="0" u="none" dirty="0"/>
              <a:t> </a:t>
            </a:r>
            <a:r>
              <a:rPr lang="en-US" b="0" u="none" dirty="0" err="1"/>
              <a:t>tiến</a:t>
            </a:r>
            <a:r>
              <a:rPr lang="en-US" b="0" u="none" dirty="0"/>
              <a:t>” (</a:t>
            </a:r>
            <a:r>
              <a:rPr lang="en-US" b="0" u="none" dirty="0" err="1"/>
              <a:t>khoản</a:t>
            </a:r>
            <a:r>
              <a:rPr lang="en-US" b="0" u="none" dirty="0"/>
              <a:t> 2 </a:t>
            </a:r>
            <a:r>
              <a:rPr lang="en-US" b="0" u="none" dirty="0" err="1"/>
              <a:t>Điều</a:t>
            </a:r>
            <a:r>
              <a:rPr lang="en-US" b="0" u="none" dirty="0"/>
              <a:t> 24); </a:t>
            </a:r>
            <a:endParaRPr lang="en-US" b="0" u="none" dirty="0" smtClean="0"/>
          </a:p>
          <a:p>
            <a:pPr algn="just"/>
            <a:r>
              <a:rPr lang="en-US" b="0" u="none" dirty="0" smtClean="0"/>
              <a:t>	(</a:t>
            </a:r>
            <a:r>
              <a:rPr lang="en-US" b="0" u="none" dirty="0"/>
              <a:t>iii) </a:t>
            </a:r>
            <a:r>
              <a:rPr lang="en-US" b="0" u="none" dirty="0" err="1"/>
              <a:t>Bổ</a:t>
            </a:r>
            <a:r>
              <a:rPr lang="en-US" b="0" u="none" dirty="0"/>
              <a:t> sung </a:t>
            </a:r>
            <a:r>
              <a:rPr lang="en-US" b="0" u="none" dirty="0" err="1"/>
              <a:t>đối</a:t>
            </a:r>
            <a:r>
              <a:rPr lang="en-US" b="0" u="none" dirty="0"/>
              <a:t> </a:t>
            </a:r>
            <a:r>
              <a:rPr lang="en-US" b="0" u="none" dirty="0" err="1"/>
              <a:t>tượng</a:t>
            </a:r>
            <a:r>
              <a:rPr lang="en-US" b="0" u="none" dirty="0"/>
              <a:t> </a:t>
            </a:r>
            <a:r>
              <a:rPr lang="en-US" b="0" u="none" dirty="0" err="1"/>
              <a:t>khen</a:t>
            </a:r>
            <a:r>
              <a:rPr lang="en-US" b="0" u="none" dirty="0"/>
              <a:t> </a:t>
            </a:r>
            <a:r>
              <a:rPr lang="en-US" b="0" u="none" dirty="0" err="1"/>
              <a:t>thưởng</a:t>
            </a:r>
            <a:r>
              <a:rPr lang="en-US" b="0" u="none" dirty="0"/>
              <a:t> </a:t>
            </a:r>
            <a:r>
              <a:rPr lang="en-US" b="0" u="none" dirty="0" err="1"/>
              <a:t>Huân</a:t>
            </a:r>
            <a:r>
              <a:rPr lang="en-US" b="0" u="none" dirty="0"/>
              <a:t> </a:t>
            </a:r>
            <a:r>
              <a:rPr lang="en-US" b="0" u="none" dirty="0" err="1"/>
              <a:t>chương</a:t>
            </a:r>
            <a:r>
              <a:rPr lang="en-US" b="0" u="none" dirty="0"/>
              <a:t> Lao </a:t>
            </a:r>
            <a:r>
              <a:rPr lang="en-US" b="0" u="none" dirty="0" err="1"/>
              <a:t>động</a:t>
            </a:r>
            <a:r>
              <a:rPr lang="en-US" b="0" u="none" dirty="0"/>
              <a:t> </a:t>
            </a:r>
            <a:r>
              <a:rPr lang="en-US" b="0" u="none" dirty="0" err="1"/>
              <a:t>các</a:t>
            </a:r>
            <a:r>
              <a:rPr lang="en-US" b="0" u="none" dirty="0"/>
              <a:t> </a:t>
            </a:r>
            <a:r>
              <a:rPr lang="en-US" b="0" u="none" dirty="0" err="1"/>
              <a:t>hạng</a:t>
            </a:r>
            <a:r>
              <a:rPr lang="en-US" b="0" u="none" dirty="0"/>
              <a:t> (</a:t>
            </a:r>
            <a:r>
              <a:rPr lang="en-US" b="0" u="none" dirty="0" err="1"/>
              <a:t>Điều</a:t>
            </a:r>
            <a:r>
              <a:rPr lang="en-US" b="0" u="none" dirty="0"/>
              <a:t> 42, 43 </a:t>
            </a:r>
            <a:r>
              <a:rPr lang="en-US" b="0" u="none" dirty="0" err="1"/>
              <a:t>và</a:t>
            </a:r>
            <a:r>
              <a:rPr lang="en-US" b="0" u="none" dirty="0"/>
              <a:t> </a:t>
            </a:r>
            <a:r>
              <a:rPr lang="en-US" b="0" u="none" dirty="0" err="1"/>
              <a:t>Điều</a:t>
            </a:r>
            <a:r>
              <a:rPr lang="en-US" b="0" u="none" dirty="0"/>
              <a:t> 44), “</a:t>
            </a:r>
            <a:r>
              <a:rPr lang="en-US" b="0" u="none" dirty="0" err="1"/>
              <a:t>Bằng</a:t>
            </a:r>
            <a:r>
              <a:rPr lang="en-US" b="0" u="none" dirty="0"/>
              <a:t> </a:t>
            </a:r>
            <a:r>
              <a:rPr lang="en-US" b="0" u="none" dirty="0" err="1"/>
              <a:t>khen</a:t>
            </a:r>
            <a:r>
              <a:rPr lang="en-US" b="0" u="none" dirty="0"/>
              <a:t> </a:t>
            </a:r>
            <a:r>
              <a:rPr lang="en-US" b="0" u="none" dirty="0" err="1"/>
              <a:t>của</a:t>
            </a:r>
            <a:r>
              <a:rPr lang="en-US" b="0" u="none" dirty="0"/>
              <a:t> </a:t>
            </a:r>
            <a:r>
              <a:rPr lang="en-US" b="0" u="none" dirty="0" err="1"/>
              <a:t>Thủ</a:t>
            </a:r>
            <a:r>
              <a:rPr lang="en-US" b="0" u="none" dirty="0"/>
              <a:t> </a:t>
            </a:r>
            <a:r>
              <a:rPr lang="en-US" b="0" u="none" dirty="0" err="1"/>
              <a:t>tướng</a:t>
            </a:r>
            <a:r>
              <a:rPr lang="en-US" b="0" u="none" dirty="0"/>
              <a:t> </a:t>
            </a:r>
            <a:r>
              <a:rPr lang="en-US" b="0" u="none" dirty="0" err="1"/>
              <a:t>Chính</a:t>
            </a:r>
            <a:r>
              <a:rPr lang="en-US" b="0" u="none" dirty="0"/>
              <a:t> </a:t>
            </a:r>
            <a:r>
              <a:rPr lang="en-US" b="0" u="none" dirty="0" err="1"/>
              <a:t>phủ</a:t>
            </a:r>
            <a:r>
              <a:rPr lang="en-US" b="0" u="none" dirty="0"/>
              <a:t>” (</a:t>
            </a:r>
            <a:r>
              <a:rPr lang="en-US" b="0" u="none" dirty="0" err="1"/>
              <a:t>Điều</a:t>
            </a:r>
            <a:r>
              <a:rPr lang="en-US" b="0" u="none" dirty="0"/>
              <a:t> 73), </a:t>
            </a:r>
            <a:r>
              <a:rPr lang="en-US" b="0" u="none" dirty="0" err="1"/>
              <a:t>Bằng</a:t>
            </a:r>
            <a:r>
              <a:rPr lang="en-US" b="0" u="none" dirty="0"/>
              <a:t> </a:t>
            </a:r>
            <a:r>
              <a:rPr lang="en-US" b="0" u="none" dirty="0" err="1"/>
              <a:t>khen</a:t>
            </a:r>
            <a:r>
              <a:rPr lang="en-US" b="0" u="none" dirty="0"/>
              <a:t> </a:t>
            </a:r>
            <a:r>
              <a:rPr lang="en-US" b="0" u="none" dirty="0" err="1"/>
              <a:t>của</a:t>
            </a:r>
            <a:r>
              <a:rPr lang="en-US" b="0" u="none" dirty="0"/>
              <a:t> </a:t>
            </a:r>
            <a:r>
              <a:rPr lang="en-US" b="0" u="none" dirty="0" err="1"/>
              <a:t>Bộ</a:t>
            </a:r>
            <a:r>
              <a:rPr lang="en-US" b="0" u="none" dirty="0"/>
              <a:t>, ban, </a:t>
            </a:r>
            <a:r>
              <a:rPr lang="en-US" b="0" u="none" dirty="0" err="1"/>
              <a:t>ngành</a:t>
            </a:r>
            <a:r>
              <a:rPr lang="en-US" b="0" u="none" dirty="0"/>
              <a:t>, </a:t>
            </a:r>
            <a:r>
              <a:rPr lang="en-US" b="0" u="none" dirty="0" err="1"/>
              <a:t>tỉnh</a:t>
            </a:r>
            <a:r>
              <a:rPr lang="en-US" b="0" u="none" dirty="0"/>
              <a:t> (</a:t>
            </a:r>
            <a:r>
              <a:rPr lang="en-US" b="0" u="none" dirty="0" err="1"/>
              <a:t>Điều</a:t>
            </a:r>
            <a:r>
              <a:rPr lang="en-US" b="0" u="none" dirty="0"/>
              <a:t> 74) </a:t>
            </a:r>
            <a:r>
              <a:rPr lang="en-US" b="0" u="none" dirty="0" err="1"/>
              <a:t>là</a:t>
            </a:r>
            <a:r>
              <a:rPr lang="en-US" b="0" u="none" dirty="0"/>
              <a:t> </a:t>
            </a:r>
            <a:r>
              <a:rPr lang="en-US" b="0" u="none" dirty="0" err="1"/>
              <a:t>nông</a:t>
            </a:r>
            <a:r>
              <a:rPr lang="en-US" b="0" u="none" dirty="0"/>
              <a:t> </a:t>
            </a:r>
            <a:r>
              <a:rPr lang="en-US" b="0" u="none" dirty="0" err="1"/>
              <a:t>dân</a:t>
            </a:r>
            <a:r>
              <a:rPr lang="en-US" b="0" u="none" dirty="0"/>
              <a:t>, </a:t>
            </a:r>
            <a:r>
              <a:rPr lang="en-US" b="0" u="none" dirty="0" err="1"/>
              <a:t>công</a:t>
            </a:r>
            <a:r>
              <a:rPr lang="en-US" b="0" u="none" dirty="0"/>
              <a:t> </a:t>
            </a:r>
            <a:r>
              <a:rPr lang="en-US" b="0" u="none" dirty="0" err="1"/>
              <a:t>nhân</a:t>
            </a:r>
            <a:r>
              <a:rPr lang="en-US" b="0" u="none" dirty="0"/>
              <a:t>, </a:t>
            </a:r>
            <a:r>
              <a:rPr lang="en-US" b="0" u="none" dirty="0" err="1"/>
              <a:t>người</a:t>
            </a:r>
            <a:r>
              <a:rPr lang="en-US" b="0" u="none" dirty="0"/>
              <a:t> </a:t>
            </a:r>
            <a:r>
              <a:rPr lang="en-US" b="0" u="none" dirty="0" err="1"/>
              <a:t>trực</a:t>
            </a:r>
            <a:r>
              <a:rPr lang="en-US" b="0" u="none" dirty="0"/>
              <a:t> </a:t>
            </a:r>
            <a:r>
              <a:rPr lang="en-US" b="0" u="none" dirty="0" err="1"/>
              <a:t>tiếp</a:t>
            </a:r>
            <a:r>
              <a:rPr lang="en-US" b="0" u="none" dirty="0"/>
              <a:t> </a:t>
            </a:r>
            <a:r>
              <a:rPr lang="en-US" b="0" u="none" dirty="0" err="1"/>
              <a:t>lao</a:t>
            </a:r>
            <a:r>
              <a:rPr lang="en-US" b="0" u="none" dirty="0"/>
              <a:t> </a:t>
            </a:r>
            <a:r>
              <a:rPr lang="en-US" b="0" u="none" dirty="0" err="1"/>
              <a:t>động</a:t>
            </a:r>
            <a:r>
              <a:rPr lang="en-US" b="0" u="none" dirty="0"/>
              <a:t>, </a:t>
            </a:r>
            <a:r>
              <a:rPr lang="en-US" b="0" u="none" dirty="0" err="1"/>
              <a:t>sản</a:t>
            </a:r>
            <a:r>
              <a:rPr lang="en-US" b="0" u="none" dirty="0"/>
              <a:t> </a:t>
            </a:r>
            <a:r>
              <a:rPr lang="en-US" b="0" u="none" dirty="0" err="1"/>
              <a:t>xuất</a:t>
            </a:r>
            <a:r>
              <a:rPr lang="en-US" b="0" u="none" dirty="0"/>
              <a:t>, </a:t>
            </a:r>
            <a:r>
              <a:rPr lang="en-US" b="0" u="none" dirty="0" err="1"/>
              <a:t>công</a:t>
            </a:r>
            <a:r>
              <a:rPr lang="en-US" b="0" u="none" dirty="0"/>
              <a:t> </a:t>
            </a:r>
            <a:r>
              <a:rPr lang="en-US" b="0" u="none" dirty="0" err="1"/>
              <a:t>tác</a:t>
            </a:r>
            <a:r>
              <a:rPr lang="en-US" b="0" u="none" dirty="0"/>
              <a:t>; </a:t>
            </a:r>
            <a:r>
              <a:rPr lang="en-US" b="0" u="none" dirty="0" err="1"/>
              <a:t>doanh</a:t>
            </a:r>
            <a:r>
              <a:rPr lang="en-US" b="0" u="none" dirty="0"/>
              <a:t> </a:t>
            </a:r>
            <a:r>
              <a:rPr lang="en-US" b="0" u="none" dirty="0" err="1"/>
              <a:t>nhân</a:t>
            </a:r>
            <a:r>
              <a:rPr lang="en-US" b="0" u="none" dirty="0"/>
              <a:t>, </a:t>
            </a:r>
            <a:r>
              <a:rPr lang="en-US" b="0" u="none" dirty="0" err="1"/>
              <a:t>doanh</a:t>
            </a:r>
            <a:r>
              <a:rPr lang="en-US" b="0" u="none" dirty="0"/>
              <a:t> </a:t>
            </a:r>
            <a:r>
              <a:rPr lang="en-US" b="0" u="none" dirty="0" err="1"/>
              <a:t>nghiệp</a:t>
            </a:r>
            <a:r>
              <a:rPr lang="en-US" b="0" u="none" dirty="0"/>
              <a:t>, </a:t>
            </a:r>
            <a:r>
              <a:rPr lang="en-US" b="0" u="none" dirty="0" err="1"/>
              <a:t>trí</a:t>
            </a:r>
            <a:r>
              <a:rPr lang="en-US" b="0" u="none" dirty="0"/>
              <a:t> </a:t>
            </a:r>
            <a:r>
              <a:rPr lang="en-US" b="0" u="none" dirty="0" err="1"/>
              <a:t>thức</a:t>
            </a:r>
            <a:r>
              <a:rPr lang="en-US" b="0" u="none" dirty="0"/>
              <a:t>, </a:t>
            </a:r>
            <a:r>
              <a:rPr lang="en-US" b="0" u="none" dirty="0" err="1"/>
              <a:t>nhà</a:t>
            </a:r>
            <a:r>
              <a:rPr lang="en-US" b="0" u="none" dirty="0"/>
              <a:t> </a:t>
            </a:r>
            <a:r>
              <a:rPr lang="en-US" b="0" u="none" dirty="0" err="1"/>
              <a:t>khoa</a:t>
            </a:r>
            <a:r>
              <a:rPr lang="en-US" b="0" u="none" dirty="0"/>
              <a:t> </a:t>
            </a:r>
            <a:r>
              <a:rPr lang="en-US" b="0" u="none" dirty="0" err="1"/>
              <a:t>học</a:t>
            </a:r>
            <a:r>
              <a:rPr lang="en-US" b="0" u="none" dirty="0"/>
              <a:t>; </a:t>
            </a:r>
            <a:r>
              <a:rPr lang="en-US" b="0" u="none" dirty="0" err="1"/>
              <a:t>cá</a:t>
            </a:r>
            <a:r>
              <a:rPr lang="en-US" b="0" u="none" dirty="0"/>
              <a:t> </a:t>
            </a:r>
            <a:r>
              <a:rPr lang="en-US" b="0" u="none" dirty="0" err="1"/>
              <a:t>nhân</a:t>
            </a:r>
            <a:r>
              <a:rPr lang="en-US" b="0" u="none" dirty="0"/>
              <a:t>, </a:t>
            </a:r>
            <a:r>
              <a:rPr lang="en-US" b="0" u="none" dirty="0" err="1"/>
              <a:t>tập</a:t>
            </a:r>
            <a:r>
              <a:rPr lang="en-US" b="0" u="none" dirty="0"/>
              <a:t> </a:t>
            </a:r>
            <a:r>
              <a:rPr lang="en-US" b="0" u="none" dirty="0" err="1"/>
              <a:t>thể</a:t>
            </a:r>
            <a:r>
              <a:rPr lang="en-US" b="0" u="none" dirty="0"/>
              <a:t> </a:t>
            </a:r>
            <a:r>
              <a:rPr lang="en-US" b="0" u="none" dirty="0" err="1"/>
              <a:t>có</a:t>
            </a:r>
            <a:r>
              <a:rPr lang="en-US" b="0" u="none" dirty="0"/>
              <a:t> </a:t>
            </a:r>
            <a:r>
              <a:rPr lang="en-US" b="0" u="none" dirty="0" err="1"/>
              <a:t>đóng</a:t>
            </a:r>
            <a:r>
              <a:rPr lang="en-US" b="0" u="none" dirty="0"/>
              <a:t> </a:t>
            </a:r>
            <a:r>
              <a:rPr lang="en-US" b="0" u="none" dirty="0" err="1"/>
              <a:t>góp</a:t>
            </a:r>
            <a:r>
              <a:rPr lang="en-US" b="0" u="none" dirty="0"/>
              <a:t> </a:t>
            </a:r>
            <a:r>
              <a:rPr lang="en-US" b="0" u="none" dirty="0" err="1"/>
              <a:t>lớn</a:t>
            </a:r>
            <a:r>
              <a:rPr lang="en-US" b="0" u="none" dirty="0"/>
              <a:t> </a:t>
            </a:r>
            <a:r>
              <a:rPr lang="en-US" b="0" u="none" dirty="0" err="1"/>
              <a:t>vào</a:t>
            </a:r>
            <a:r>
              <a:rPr lang="en-US" b="0" u="none" dirty="0"/>
              <a:t> </a:t>
            </a:r>
            <a:r>
              <a:rPr lang="en-US" b="0" u="none" dirty="0" err="1"/>
              <a:t>sự</a:t>
            </a:r>
            <a:r>
              <a:rPr lang="en-US" b="0" u="none" dirty="0"/>
              <a:t> </a:t>
            </a:r>
            <a:r>
              <a:rPr lang="en-US" b="0" u="none" dirty="0" err="1"/>
              <a:t>phát</a:t>
            </a:r>
            <a:r>
              <a:rPr lang="en-US" b="0" u="none" dirty="0"/>
              <a:t> </a:t>
            </a:r>
            <a:r>
              <a:rPr lang="en-US" b="0" u="none" dirty="0" err="1"/>
              <a:t>triển</a:t>
            </a:r>
            <a:r>
              <a:rPr lang="en-US" b="0" u="none" dirty="0"/>
              <a:t> </a:t>
            </a:r>
            <a:r>
              <a:rPr lang="en-US" b="0" u="none" dirty="0" err="1"/>
              <a:t>kinh</a:t>
            </a:r>
            <a:r>
              <a:rPr lang="en-US" b="0" u="none" dirty="0"/>
              <a:t> </a:t>
            </a:r>
            <a:r>
              <a:rPr lang="en-US" b="0" u="none" dirty="0" err="1"/>
              <a:t>tế</a:t>
            </a:r>
            <a:r>
              <a:rPr lang="en-US" b="0" u="none" dirty="0"/>
              <a:t>, </a:t>
            </a:r>
            <a:r>
              <a:rPr lang="en-US" b="0" u="none" dirty="0" err="1"/>
              <a:t>xã</a:t>
            </a:r>
            <a:r>
              <a:rPr lang="en-US" b="0" u="none" dirty="0"/>
              <a:t> </a:t>
            </a:r>
            <a:r>
              <a:rPr lang="en-US" b="0" u="none" dirty="0" err="1"/>
              <a:t>hội</a:t>
            </a:r>
            <a:r>
              <a:rPr lang="en-US" b="0" u="none" dirty="0"/>
              <a:t>; </a:t>
            </a:r>
            <a:r>
              <a:rPr lang="en-US" b="0" u="none" dirty="0" err="1"/>
              <a:t>ứng</a:t>
            </a:r>
            <a:r>
              <a:rPr lang="en-US" b="0" u="none" dirty="0"/>
              <a:t> </a:t>
            </a:r>
            <a:r>
              <a:rPr lang="en-US" b="0" u="none" dirty="0" err="1"/>
              <a:t>dụng</a:t>
            </a:r>
            <a:r>
              <a:rPr lang="en-US" b="0" u="none" dirty="0"/>
              <a:t> </a:t>
            </a:r>
            <a:r>
              <a:rPr lang="en-US" b="0" u="none" dirty="0" err="1"/>
              <a:t>tiến</a:t>
            </a:r>
            <a:r>
              <a:rPr lang="en-US" b="0" u="none" dirty="0"/>
              <a:t> </a:t>
            </a:r>
            <a:r>
              <a:rPr lang="en-US" b="0" u="none" dirty="0" err="1"/>
              <a:t>bộ</a:t>
            </a:r>
            <a:r>
              <a:rPr lang="en-US" b="0" u="none" dirty="0"/>
              <a:t> </a:t>
            </a:r>
            <a:r>
              <a:rPr lang="en-US" b="0" u="none" dirty="0" err="1"/>
              <a:t>khoa</a:t>
            </a:r>
            <a:r>
              <a:rPr lang="en-US" b="0" u="none" dirty="0"/>
              <a:t> </a:t>
            </a:r>
            <a:r>
              <a:rPr lang="en-US" b="0" u="none" dirty="0" err="1"/>
              <a:t>học</a:t>
            </a:r>
            <a:r>
              <a:rPr lang="en-US" b="0" u="none" dirty="0"/>
              <a:t>, </a:t>
            </a:r>
            <a:r>
              <a:rPr lang="en-US" b="0" u="none" dirty="0" err="1"/>
              <a:t>kỹ</a:t>
            </a:r>
            <a:r>
              <a:rPr lang="en-US" b="0" u="none" dirty="0"/>
              <a:t> </a:t>
            </a:r>
            <a:r>
              <a:rPr lang="en-US" b="0" u="none" dirty="0" err="1"/>
              <a:t>thuật</a:t>
            </a:r>
            <a:r>
              <a:rPr lang="en-US" b="0" u="none" dirty="0"/>
              <a:t>, </a:t>
            </a:r>
            <a:r>
              <a:rPr lang="en-US" b="0" u="none" dirty="0" err="1"/>
              <a:t>công</a:t>
            </a:r>
            <a:r>
              <a:rPr lang="en-US" b="0" u="none" dirty="0"/>
              <a:t> </a:t>
            </a:r>
            <a:r>
              <a:rPr lang="en-US" b="0" u="none" dirty="0" err="1"/>
              <a:t>nghệ</a:t>
            </a:r>
            <a:r>
              <a:rPr lang="en-US" b="0" u="none" dirty="0"/>
              <a:t>; </a:t>
            </a:r>
            <a:r>
              <a:rPr lang="en-US" b="0" u="none" dirty="0" err="1"/>
              <a:t>công</a:t>
            </a:r>
            <a:r>
              <a:rPr lang="en-US" b="0" u="none" dirty="0"/>
              <a:t> </a:t>
            </a:r>
            <a:r>
              <a:rPr lang="en-US" b="0" u="none" dirty="0" err="1"/>
              <a:t>tác</a:t>
            </a:r>
            <a:r>
              <a:rPr lang="en-US" b="0" u="none" dirty="0"/>
              <a:t> </a:t>
            </a:r>
            <a:r>
              <a:rPr lang="en-US" b="0" u="none" dirty="0" err="1"/>
              <a:t>xã</a:t>
            </a:r>
            <a:r>
              <a:rPr lang="en-US" b="0" u="none" dirty="0"/>
              <a:t> </a:t>
            </a:r>
            <a:r>
              <a:rPr lang="en-US" b="0" u="none" dirty="0" err="1"/>
              <a:t>hội</a:t>
            </a:r>
            <a:r>
              <a:rPr lang="en-US" b="0" u="none" dirty="0"/>
              <a:t>, </a:t>
            </a:r>
            <a:r>
              <a:rPr lang="en-US" b="0" u="none" dirty="0" err="1"/>
              <a:t>từ</a:t>
            </a:r>
            <a:r>
              <a:rPr lang="en-US" b="0" u="none" dirty="0"/>
              <a:t> </a:t>
            </a:r>
            <a:r>
              <a:rPr lang="en-US" b="0" u="none" dirty="0" err="1"/>
              <a:t>thiện</a:t>
            </a:r>
            <a:r>
              <a:rPr lang="en-US" b="0" u="none" dirty="0"/>
              <a:t> </a:t>
            </a:r>
            <a:r>
              <a:rPr lang="en-US" b="0" u="none" dirty="0" err="1"/>
              <a:t>nhân</a:t>
            </a:r>
            <a:r>
              <a:rPr lang="en-US" b="0" u="none" dirty="0"/>
              <a:t> </a:t>
            </a:r>
            <a:r>
              <a:rPr lang="en-US" b="0" u="none" dirty="0" err="1"/>
              <a:t>đạo</a:t>
            </a:r>
            <a:r>
              <a:rPr lang="en-US" b="0" u="none" dirty="0"/>
              <a:t>;</a:t>
            </a:r>
          </a:p>
        </p:txBody>
      </p:sp>
    </p:spTree>
    <p:extLst>
      <p:ext uri="{BB962C8B-B14F-4D97-AF65-F5344CB8AC3E}">
        <p14:creationId xmlns:p14="http://schemas.microsoft.com/office/powerpoint/2010/main" val="596367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609600"/>
            <a:ext cx="8518042" cy="5601533"/>
          </a:xfrm>
        </p:spPr>
        <p:txBody>
          <a:bodyPr/>
          <a:lstStyle/>
          <a:p>
            <a:pPr algn="just"/>
            <a:r>
              <a:rPr lang="en-US" sz="2800" b="0" u="none" dirty="0" smtClean="0"/>
              <a:t>	(</a:t>
            </a:r>
            <a:r>
              <a:rPr lang="en-US" sz="2800" b="0" u="none" dirty="0"/>
              <a:t>iv) </a:t>
            </a:r>
            <a:r>
              <a:rPr lang="en-US" sz="2800" b="0" u="none" dirty="0" err="1"/>
              <a:t>Bổ</a:t>
            </a:r>
            <a:r>
              <a:rPr lang="en-US" sz="2800" b="0" u="none" dirty="0"/>
              <a:t> sung </a:t>
            </a:r>
            <a:r>
              <a:rPr lang="en-US" sz="2800" b="0" u="none" dirty="0" err="1"/>
              <a:t>đối</a:t>
            </a:r>
            <a:r>
              <a:rPr lang="en-US" sz="2800" b="0" u="none" dirty="0"/>
              <a:t> </a:t>
            </a:r>
            <a:r>
              <a:rPr lang="en-US" sz="2800" b="0" u="none" dirty="0" err="1"/>
              <a:t>tượng</a:t>
            </a:r>
            <a:r>
              <a:rPr lang="en-US" sz="2800" b="0" u="none" dirty="0"/>
              <a:t> </a:t>
            </a:r>
            <a:r>
              <a:rPr lang="en-US" sz="2800" b="0" u="none" dirty="0" err="1"/>
              <a:t>được</a:t>
            </a:r>
            <a:r>
              <a:rPr lang="en-US" sz="2800" b="0" u="none" dirty="0"/>
              <a:t> </a:t>
            </a:r>
            <a:r>
              <a:rPr lang="en-US" sz="2800" b="0" u="none" dirty="0" err="1"/>
              <a:t>xét</a:t>
            </a:r>
            <a:r>
              <a:rPr lang="en-US" sz="2800" b="0" u="none" dirty="0"/>
              <a:t> </a:t>
            </a:r>
            <a:r>
              <a:rPr lang="en-US" sz="2800" b="0" u="none" dirty="0" err="1"/>
              <a:t>tặng</a:t>
            </a:r>
            <a:r>
              <a:rPr lang="en-US" sz="2800" b="0" u="none" dirty="0"/>
              <a:t> </a:t>
            </a:r>
            <a:r>
              <a:rPr lang="en-US" sz="2800" b="0" u="none" dirty="0" err="1"/>
              <a:t>danh</a:t>
            </a:r>
            <a:r>
              <a:rPr lang="en-US" sz="2800" b="0" u="none" dirty="0"/>
              <a:t> </a:t>
            </a:r>
            <a:r>
              <a:rPr lang="en-US" sz="2800" b="0" u="none" dirty="0" err="1"/>
              <a:t>hiệu</a:t>
            </a:r>
            <a:r>
              <a:rPr lang="en-US" sz="2800" b="0" u="none" dirty="0"/>
              <a:t> “</a:t>
            </a:r>
            <a:r>
              <a:rPr lang="en-US" sz="2800" b="0" u="none" dirty="0" err="1"/>
              <a:t>Nhà</a:t>
            </a:r>
            <a:r>
              <a:rPr lang="en-US" sz="2800" b="0" u="none" dirty="0"/>
              <a:t> </a:t>
            </a:r>
            <a:r>
              <a:rPr lang="en-US" sz="2800" b="0" u="none" dirty="0" err="1"/>
              <a:t>giáo</a:t>
            </a:r>
            <a:r>
              <a:rPr lang="en-US" sz="2800" b="0" u="none" dirty="0"/>
              <a:t> </a:t>
            </a:r>
            <a:r>
              <a:rPr lang="en-US" sz="2800" b="0" u="none" dirty="0" err="1"/>
              <a:t>nhân</a:t>
            </a:r>
            <a:r>
              <a:rPr lang="en-US" sz="2800" b="0" u="none" dirty="0"/>
              <a:t> </a:t>
            </a:r>
            <a:r>
              <a:rPr lang="en-US" sz="2800" b="0" u="none" dirty="0" err="1"/>
              <a:t>dân</a:t>
            </a:r>
            <a:r>
              <a:rPr lang="en-US" sz="2800" b="0" u="none" dirty="0"/>
              <a:t>”, “</a:t>
            </a:r>
            <a:r>
              <a:rPr lang="en-US" sz="2800" b="0" u="none" dirty="0" err="1"/>
              <a:t>Nhà</a:t>
            </a:r>
            <a:r>
              <a:rPr lang="en-US" sz="2800" b="0" u="none" dirty="0"/>
              <a:t> </a:t>
            </a:r>
            <a:r>
              <a:rPr lang="en-US" sz="2800" b="0" u="none" dirty="0" err="1"/>
              <a:t>giáo</a:t>
            </a:r>
            <a:r>
              <a:rPr lang="en-US" sz="2800" b="0" u="none" dirty="0"/>
              <a:t> </a:t>
            </a:r>
            <a:r>
              <a:rPr lang="en-US" sz="2800" b="0" u="none" dirty="0" err="1"/>
              <a:t>ưu</a:t>
            </a:r>
            <a:r>
              <a:rPr lang="en-US" sz="2800" b="0" u="none" dirty="0"/>
              <a:t> </a:t>
            </a:r>
            <a:r>
              <a:rPr lang="en-US" sz="2800" b="0" u="none" dirty="0" err="1"/>
              <a:t>tú</a:t>
            </a:r>
            <a:r>
              <a:rPr lang="en-US" sz="2800" b="0" u="none" dirty="0"/>
              <a:t>” </a:t>
            </a:r>
            <a:r>
              <a:rPr lang="en-US" sz="2800" b="0" u="none" dirty="0" err="1"/>
              <a:t>cho</a:t>
            </a:r>
            <a:r>
              <a:rPr lang="en-US" sz="2800" b="0" u="none" dirty="0"/>
              <a:t> </a:t>
            </a:r>
            <a:r>
              <a:rPr lang="en-US" sz="2800" b="0" u="none" dirty="0" err="1"/>
              <a:t>đối</a:t>
            </a:r>
            <a:r>
              <a:rPr lang="en-US" sz="2800" b="0" u="none" dirty="0"/>
              <a:t> </a:t>
            </a:r>
            <a:r>
              <a:rPr lang="en-US" sz="2800" b="0" u="none" dirty="0" err="1"/>
              <a:t>tượng</a:t>
            </a:r>
            <a:r>
              <a:rPr lang="en-US" sz="2800" b="0" u="none" dirty="0"/>
              <a:t> </a:t>
            </a:r>
            <a:r>
              <a:rPr lang="en-US" sz="2800" b="0" u="none" dirty="0" err="1"/>
              <a:t>là</a:t>
            </a:r>
            <a:r>
              <a:rPr lang="en-US" sz="2800" b="0" u="none" dirty="0"/>
              <a:t> </a:t>
            </a:r>
            <a:r>
              <a:rPr lang="en-US" sz="2800" b="0" u="none" dirty="0" err="1"/>
              <a:t>cán</a:t>
            </a:r>
            <a:r>
              <a:rPr lang="en-US" sz="2800" b="0" u="none" dirty="0"/>
              <a:t> </a:t>
            </a:r>
            <a:r>
              <a:rPr lang="en-US" sz="2800" b="0" u="none" dirty="0" err="1"/>
              <a:t>bộ</a:t>
            </a:r>
            <a:r>
              <a:rPr lang="en-US" sz="2800" b="0" u="none" dirty="0"/>
              <a:t> </a:t>
            </a:r>
            <a:r>
              <a:rPr lang="en-US" sz="2800" b="0" u="none" dirty="0" err="1"/>
              <a:t>nghiên</a:t>
            </a:r>
            <a:r>
              <a:rPr lang="en-US" sz="2800" b="0" u="none" dirty="0"/>
              <a:t> </a:t>
            </a:r>
            <a:r>
              <a:rPr lang="en-US" sz="2800" b="0" u="none" dirty="0" err="1"/>
              <a:t>cứu</a:t>
            </a:r>
            <a:r>
              <a:rPr lang="en-US" sz="2800" b="0" u="none" dirty="0"/>
              <a:t> </a:t>
            </a:r>
            <a:r>
              <a:rPr lang="en-US" sz="2800" b="0" u="none" dirty="0" err="1"/>
              <a:t>giáo</a:t>
            </a:r>
            <a:r>
              <a:rPr lang="en-US" sz="2800" b="0" u="none" dirty="0"/>
              <a:t> </a:t>
            </a:r>
            <a:r>
              <a:rPr lang="en-US" sz="2800" b="0" u="none" dirty="0" err="1"/>
              <a:t>dục</a:t>
            </a:r>
            <a:r>
              <a:rPr lang="en-US" sz="2800" b="0" u="none" dirty="0"/>
              <a:t> (</a:t>
            </a:r>
            <a:r>
              <a:rPr lang="en-US" sz="2800" b="0" u="none" dirty="0" err="1"/>
              <a:t>Điều</a:t>
            </a:r>
            <a:r>
              <a:rPr lang="en-US" sz="2800" b="0" u="none" dirty="0"/>
              <a:t> 64); </a:t>
            </a:r>
            <a:endParaRPr lang="en-US" sz="2800" b="0" u="none" dirty="0" smtClean="0"/>
          </a:p>
          <a:p>
            <a:pPr algn="just"/>
            <a:r>
              <a:rPr lang="en-US" sz="2800" b="0" u="none" dirty="0"/>
              <a:t>	</a:t>
            </a:r>
            <a:r>
              <a:rPr lang="en-US" sz="2800" b="0" u="none" dirty="0" smtClean="0"/>
              <a:t>(</a:t>
            </a:r>
            <a:r>
              <a:rPr lang="en-US" sz="2800" b="0" u="none" dirty="0"/>
              <a:t>v) </a:t>
            </a:r>
            <a:r>
              <a:rPr lang="en-US" sz="2800" b="0" u="none" dirty="0" err="1"/>
              <a:t>Bổ</a:t>
            </a:r>
            <a:r>
              <a:rPr lang="en-US" sz="2800" b="0" u="none" dirty="0"/>
              <a:t> sung </a:t>
            </a:r>
            <a:r>
              <a:rPr lang="en-US" sz="2800" b="0" u="none" dirty="0" err="1"/>
              <a:t>đối</a:t>
            </a:r>
            <a:r>
              <a:rPr lang="en-US" sz="2800" b="0" u="none" dirty="0"/>
              <a:t> </a:t>
            </a:r>
            <a:r>
              <a:rPr lang="en-US" sz="2800" b="0" u="none" dirty="0" err="1"/>
              <a:t>tượng</a:t>
            </a:r>
            <a:r>
              <a:rPr lang="en-US" sz="2800" b="0" u="none" dirty="0"/>
              <a:t> </a:t>
            </a:r>
            <a:r>
              <a:rPr lang="en-US" sz="2800" b="0" u="none" dirty="0" err="1"/>
              <a:t>xét</a:t>
            </a:r>
            <a:r>
              <a:rPr lang="en-US" sz="2800" b="0" u="none" dirty="0"/>
              <a:t> </a:t>
            </a:r>
            <a:r>
              <a:rPr lang="en-US" sz="2800" b="0" u="none" dirty="0" err="1"/>
              <a:t>danh</a:t>
            </a:r>
            <a:r>
              <a:rPr lang="en-US" sz="2800" b="0" u="none" dirty="0"/>
              <a:t> </a:t>
            </a:r>
            <a:r>
              <a:rPr lang="en-US" sz="2800" b="0" u="none" dirty="0" err="1"/>
              <a:t>hiệu</a:t>
            </a:r>
            <a:r>
              <a:rPr lang="en-US" sz="2800" b="0" u="none" dirty="0"/>
              <a:t> “</a:t>
            </a:r>
            <a:r>
              <a:rPr lang="en-US" sz="2800" b="0" u="none" dirty="0" err="1"/>
              <a:t>Thầy</a:t>
            </a:r>
            <a:r>
              <a:rPr lang="en-US" sz="2800" b="0" u="none" dirty="0"/>
              <a:t> </a:t>
            </a:r>
            <a:r>
              <a:rPr lang="en-US" sz="2800" b="0" u="none" dirty="0" err="1"/>
              <a:t>thuốc</a:t>
            </a:r>
            <a:r>
              <a:rPr lang="en-US" sz="2800" b="0" u="none" dirty="0"/>
              <a:t> </a:t>
            </a:r>
            <a:r>
              <a:rPr lang="en-US" sz="2800" b="0" u="none" dirty="0" err="1"/>
              <a:t>ưu</a:t>
            </a:r>
            <a:r>
              <a:rPr lang="en-US" sz="2800" b="0" u="none" dirty="0"/>
              <a:t> </a:t>
            </a:r>
            <a:r>
              <a:rPr lang="en-US" sz="2800" b="0" u="none" dirty="0" err="1"/>
              <a:t>tú</a:t>
            </a:r>
            <a:r>
              <a:rPr lang="en-US" sz="2800" b="0" u="none" dirty="0"/>
              <a:t>”, “</a:t>
            </a:r>
            <a:r>
              <a:rPr lang="en-US" sz="2800" b="0" u="none" dirty="0" err="1"/>
              <a:t>Thầy</a:t>
            </a:r>
            <a:r>
              <a:rPr lang="en-US" sz="2800" b="0" u="none" dirty="0"/>
              <a:t> </a:t>
            </a:r>
            <a:r>
              <a:rPr lang="en-US" sz="2800" b="0" u="none" dirty="0" err="1"/>
              <a:t>thuốc</a:t>
            </a:r>
            <a:r>
              <a:rPr lang="en-US" sz="2800" b="0" u="none" dirty="0"/>
              <a:t> </a:t>
            </a:r>
            <a:r>
              <a:rPr lang="en-US" sz="2800" b="0" u="none" dirty="0" err="1"/>
              <a:t>nhân</a:t>
            </a:r>
            <a:r>
              <a:rPr lang="en-US" sz="2800" b="0" u="none" dirty="0"/>
              <a:t> </a:t>
            </a:r>
            <a:r>
              <a:rPr lang="en-US" sz="2800" b="0" u="none" dirty="0" err="1"/>
              <a:t>dân</a:t>
            </a:r>
            <a:r>
              <a:rPr lang="en-US" sz="2800" b="0" u="none" dirty="0"/>
              <a:t>” </a:t>
            </a:r>
            <a:r>
              <a:rPr lang="en-US" sz="2800" b="0" u="none" dirty="0" err="1"/>
              <a:t>cho</a:t>
            </a:r>
            <a:r>
              <a:rPr lang="en-US" sz="2800" b="0" u="none" dirty="0"/>
              <a:t> </a:t>
            </a:r>
            <a:r>
              <a:rPr lang="en-US" sz="2800" b="0" u="none" dirty="0" err="1"/>
              <a:t>đối</a:t>
            </a:r>
            <a:r>
              <a:rPr lang="en-US" sz="2800" b="0" u="none" dirty="0"/>
              <a:t> </a:t>
            </a:r>
            <a:r>
              <a:rPr lang="en-US" sz="2800" b="0" u="none" dirty="0" err="1"/>
              <a:t>tượng</a:t>
            </a:r>
            <a:r>
              <a:rPr lang="en-US" sz="2800" b="0" u="none" dirty="0"/>
              <a:t> </a:t>
            </a:r>
            <a:r>
              <a:rPr lang="en-US" sz="2800" b="0" u="none" dirty="0" err="1"/>
              <a:t>là</a:t>
            </a:r>
            <a:r>
              <a:rPr lang="en-US" sz="2800" b="0" u="none" dirty="0"/>
              <a:t> “</a:t>
            </a:r>
            <a:r>
              <a:rPr lang="en-US" sz="2800" b="0" u="none" dirty="0" err="1"/>
              <a:t>hộ</a:t>
            </a:r>
            <a:r>
              <a:rPr lang="en-US" sz="2800" b="0" u="none" dirty="0"/>
              <a:t> </a:t>
            </a:r>
            <a:r>
              <a:rPr lang="en-US" sz="2800" b="0" u="none" dirty="0" err="1"/>
              <a:t>sinh</a:t>
            </a:r>
            <a:r>
              <a:rPr lang="en-US" sz="2800" b="0" u="none" dirty="0"/>
              <a:t>” (</a:t>
            </a:r>
            <a:r>
              <a:rPr lang="en-US" sz="2800" b="0" u="none" dirty="0" err="1"/>
              <a:t>khoản</a:t>
            </a:r>
            <a:r>
              <a:rPr lang="en-US" sz="2800" b="0" u="none" dirty="0"/>
              <a:t> 1 </a:t>
            </a:r>
            <a:r>
              <a:rPr lang="en-US" sz="2800" b="0" u="none" dirty="0" err="1"/>
              <a:t>Điều</a:t>
            </a:r>
            <a:r>
              <a:rPr lang="en-US" sz="2800" b="0" u="none" dirty="0"/>
              <a:t> 65); </a:t>
            </a:r>
            <a:endParaRPr lang="en-US" sz="2800" b="0" u="none" dirty="0" smtClean="0"/>
          </a:p>
          <a:p>
            <a:pPr algn="just"/>
            <a:r>
              <a:rPr lang="en-US" sz="2800" b="0" u="none" dirty="0"/>
              <a:t>	</a:t>
            </a:r>
            <a:r>
              <a:rPr lang="en-US" sz="2800" b="0" u="none" dirty="0" smtClean="0"/>
              <a:t>(</a:t>
            </a:r>
            <a:r>
              <a:rPr lang="en-US" sz="2800" b="0" u="none" dirty="0"/>
              <a:t>vi) </a:t>
            </a:r>
            <a:r>
              <a:rPr lang="en-US" sz="2800" b="0" u="none" dirty="0" err="1"/>
              <a:t>Bổ</a:t>
            </a:r>
            <a:r>
              <a:rPr lang="en-US" sz="2800" b="0" u="none" dirty="0"/>
              <a:t> sung </a:t>
            </a:r>
            <a:r>
              <a:rPr lang="en-US" sz="2800" b="0" u="none" dirty="0" err="1"/>
              <a:t>đối</a:t>
            </a:r>
            <a:r>
              <a:rPr lang="en-US" sz="2800" b="0" u="none" dirty="0"/>
              <a:t> </a:t>
            </a:r>
            <a:r>
              <a:rPr lang="en-US" sz="2800" b="0" u="none" dirty="0" err="1"/>
              <a:t>tượng</a:t>
            </a:r>
            <a:r>
              <a:rPr lang="en-US" sz="2800" b="0" u="none" dirty="0"/>
              <a:t> </a:t>
            </a:r>
            <a:r>
              <a:rPr lang="en-US" sz="2800" b="0" u="none" dirty="0" err="1"/>
              <a:t>xét</a:t>
            </a:r>
            <a:r>
              <a:rPr lang="en-US" sz="2800" b="0" u="none" dirty="0"/>
              <a:t> </a:t>
            </a:r>
            <a:r>
              <a:rPr lang="en-US" sz="2800" b="0" u="none" dirty="0" err="1"/>
              <a:t>danh</a:t>
            </a:r>
            <a:r>
              <a:rPr lang="en-US" sz="2800" b="0" u="none" dirty="0"/>
              <a:t> </a:t>
            </a:r>
            <a:r>
              <a:rPr lang="en-US" sz="2800" b="0" u="none" dirty="0" err="1"/>
              <a:t>hiệu</a:t>
            </a:r>
            <a:r>
              <a:rPr lang="en-US" sz="2800" b="0" u="none" dirty="0"/>
              <a:t> “</a:t>
            </a:r>
            <a:r>
              <a:rPr lang="en-US" sz="2800" b="0" u="none" dirty="0" err="1"/>
              <a:t>Nghệ</a:t>
            </a:r>
            <a:r>
              <a:rPr lang="en-US" sz="2800" b="0" u="none" dirty="0"/>
              <a:t> </a:t>
            </a:r>
            <a:r>
              <a:rPr lang="en-US" sz="2800" b="0" u="none" dirty="0" err="1"/>
              <a:t>sĩ</a:t>
            </a:r>
            <a:r>
              <a:rPr lang="en-US" sz="2800" b="0" u="none" dirty="0"/>
              <a:t> </a:t>
            </a:r>
            <a:r>
              <a:rPr lang="en-US" sz="2800" b="0" u="none" dirty="0" err="1"/>
              <a:t>nhân</a:t>
            </a:r>
            <a:r>
              <a:rPr lang="en-US" sz="2800" b="0" u="none" dirty="0"/>
              <a:t> </a:t>
            </a:r>
            <a:r>
              <a:rPr lang="en-US" sz="2800" b="0" u="none" dirty="0" err="1"/>
              <a:t>dân</a:t>
            </a:r>
            <a:r>
              <a:rPr lang="en-US" sz="2800" b="0" u="none" dirty="0"/>
              <a:t>”, “</a:t>
            </a:r>
            <a:r>
              <a:rPr lang="en-US" sz="2800" b="0" u="none" dirty="0" err="1"/>
              <a:t>Nghệ</a:t>
            </a:r>
            <a:r>
              <a:rPr lang="en-US" sz="2800" b="0" u="none" dirty="0"/>
              <a:t> </a:t>
            </a:r>
            <a:r>
              <a:rPr lang="en-US" sz="2800" b="0" u="none" dirty="0" err="1"/>
              <a:t>sĩ</a:t>
            </a:r>
            <a:r>
              <a:rPr lang="en-US" sz="2800" b="0" u="none" dirty="0"/>
              <a:t> </a:t>
            </a:r>
            <a:r>
              <a:rPr lang="en-US" sz="2800" b="0" u="none" dirty="0" err="1"/>
              <a:t>ưu</a:t>
            </a:r>
            <a:r>
              <a:rPr lang="en-US" sz="2800" b="0" u="none" dirty="0"/>
              <a:t> </a:t>
            </a:r>
            <a:r>
              <a:rPr lang="en-US" sz="2800" b="0" u="none" dirty="0" err="1"/>
              <a:t>tú</a:t>
            </a:r>
            <a:r>
              <a:rPr lang="en-US" sz="2800" b="0" u="none" dirty="0"/>
              <a:t>” </a:t>
            </a:r>
            <a:r>
              <a:rPr lang="en-US" sz="2800" b="0" u="none" dirty="0" err="1"/>
              <a:t>cho</a:t>
            </a:r>
            <a:r>
              <a:rPr lang="en-US" sz="2800" b="0" u="none" dirty="0"/>
              <a:t> </a:t>
            </a:r>
            <a:r>
              <a:rPr lang="en-US" sz="2800" b="0" u="none" dirty="0" err="1"/>
              <a:t>đối</a:t>
            </a:r>
            <a:r>
              <a:rPr lang="en-US" sz="2800" b="0" u="none" dirty="0"/>
              <a:t> </a:t>
            </a:r>
            <a:r>
              <a:rPr lang="en-US" sz="2800" b="0" u="none" dirty="0" err="1"/>
              <a:t>tượng</a:t>
            </a:r>
            <a:r>
              <a:rPr lang="en-US" sz="2800" b="0" u="none" dirty="0"/>
              <a:t> </a:t>
            </a:r>
            <a:r>
              <a:rPr lang="en-US" sz="2800" b="0" u="none" dirty="0" err="1"/>
              <a:t>là</a:t>
            </a:r>
            <a:r>
              <a:rPr lang="en-US" sz="2800" b="0" u="none" dirty="0"/>
              <a:t> “</a:t>
            </a:r>
            <a:r>
              <a:rPr lang="en-US" sz="2800" b="0" u="none" dirty="0" err="1"/>
              <a:t>người</a:t>
            </a:r>
            <a:r>
              <a:rPr lang="en-US" sz="2800" b="0" u="none" dirty="0"/>
              <a:t> </a:t>
            </a:r>
            <a:r>
              <a:rPr lang="en-US" sz="2800" b="0" u="none" dirty="0" err="1"/>
              <a:t>sáng</a:t>
            </a:r>
            <a:r>
              <a:rPr lang="en-US" sz="2800" b="0" u="none" dirty="0"/>
              <a:t> </a:t>
            </a:r>
            <a:r>
              <a:rPr lang="en-US" sz="2800" b="0" u="none" dirty="0" err="1"/>
              <a:t>tạo</a:t>
            </a:r>
            <a:r>
              <a:rPr lang="en-US" sz="2800" b="0" u="none" dirty="0"/>
              <a:t> </a:t>
            </a:r>
            <a:r>
              <a:rPr lang="en-US" sz="2800" b="0" u="none" dirty="0" err="1"/>
              <a:t>tác</a:t>
            </a:r>
            <a:r>
              <a:rPr lang="en-US" sz="2800" b="0" u="none" dirty="0"/>
              <a:t> </a:t>
            </a:r>
            <a:r>
              <a:rPr lang="en-US" sz="2800" b="0" u="none" dirty="0" err="1"/>
              <a:t>phẩm</a:t>
            </a:r>
            <a:r>
              <a:rPr lang="en-US" sz="2800" b="0" u="none" dirty="0"/>
              <a:t> </a:t>
            </a:r>
            <a:r>
              <a:rPr lang="en-US" sz="2800" b="0" u="none" dirty="0" err="1"/>
              <a:t>văn</a:t>
            </a:r>
            <a:r>
              <a:rPr lang="en-US" sz="2800" b="0" u="none" dirty="0"/>
              <a:t> </a:t>
            </a:r>
            <a:r>
              <a:rPr lang="en-US" sz="2800" b="0" u="none" dirty="0" err="1"/>
              <a:t>hóa</a:t>
            </a:r>
            <a:r>
              <a:rPr lang="en-US" sz="2800" b="0" u="none" dirty="0"/>
              <a:t> </a:t>
            </a:r>
            <a:r>
              <a:rPr lang="en-US" sz="2800" b="0" u="none" dirty="0" err="1"/>
              <a:t>nghệ</a:t>
            </a:r>
            <a:r>
              <a:rPr lang="en-US" sz="2800" b="0" u="none" dirty="0"/>
              <a:t> </a:t>
            </a:r>
            <a:r>
              <a:rPr lang="en-US" sz="2800" b="0" u="none" dirty="0" err="1"/>
              <a:t>thuật</a:t>
            </a:r>
            <a:r>
              <a:rPr lang="en-US" sz="2800" b="0" u="none" dirty="0"/>
              <a:t>” (</a:t>
            </a:r>
            <a:r>
              <a:rPr lang="en-US" sz="2800" b="0" u="none" dirty="0" err="1"/>
              <a:t>khoản</a:t>
            </a:r>
            <a:r>
              <a:rPr lang="en-US" sz="2800" b="0" u="none" dirty="0"/>
              <a:t> 1 </a:t>
            </a:r>
            <a:r>
              <a:rPr lang="en-US" sz="2800" b="0" u="none" dirty="0" err="1"/>
              <a:t>Điều</a:t>
            </a:r>
            <a:r>
              <a:rPr lang="en-US" sz="2800" b="0" u="none" dirty="0"/>
              <a:t> 66); </a:t>
            </a:r>
            <a:endParaRPr lang="en-US" sz="2800" b="0" u="none" dirty="0" smtClean="0"/>
          </a:p>
          <a:p>
            <a:pPr algn="just"/>
            <a:r>
              <a:rPr lang="en-US" sz="2800" b="0" u="none" dirty="0"/>
              <a:t>	</a:t>
            </a:r>
            <a:r>
              <a:rPr lang="en-US" sz="2800" b="0" u="none" dirty="0" smtClean="0"/>
              <a:t>(</a:t>
            </a:r>
            <a:r>
              <a:rPr lang="en-US" sz="2800" b="0" u="none" dirty="0"/>
              <a:t>vii) </a:t>
            </a:r>
            <a:r>
              <a:rPr lang="en-US" sz="2800" b="0" u="none" dirty="0" err="1"/>
              <a:t>Bổ</a:t>
            </a:r>
            <a:r>
              <a:rPr lang="en-US" sz="2800" b="0" u="none" dirty="0"/>
              <a:t> sung </a:t>
            </a:r>
            <a:r>
              <a:rPr lang="en-US" sz="2800" b="0" u="none" dirty="0" err="1"/>
              <a:t>cách</a:t>
            </a:r>
            <a:r>
              <a:rPr lang="en-US" sz="2800" b="0" u="none" dirty="0"/>
              <a:t> </a:t>
            </a:r>
            <a:r>
              <a:rPr lang="en-US" sz="2800" b="0" u="none" dirty="0" err="1"/>
              <a:t>tính</a:t>
            </a:r>
            <a:r>
              <a:rPr lang="en-US" sz="2800" b="0" u="none" dirty="0"/>
              <a:t> </a:t>
            </a:r>
            <a:r>
              <a:rPr lang="en-US" sz="2800" b="0" u="none" dirty="0" err="1"/>
              <a:t>thời</a:t>
            </a:r>
            <a:r>
              <a:rPr lang="en-US" sz="2800" b="0" u="none" dirty="0"/>
              <a:t> </a:t>
            </a:r>
            <a:r>
              <a:rPr lang="en-US" sz="2800" b="0" u="none" dirty="0" err="1"/>
              <a:t>gian</a:t>
            </a:r>
            <a:r>
              <a:rPr lang="en-US" sz="2800" b="0" u="none" dirty="0"/>
              <a:t> (</a:t>
            </a:r>
            <a:r>
              <a:rPr lang="en-US" sz="2800" b="0" u="none" dirty="0" err="1"/>
              <a:t>nhân</a:t>
            </a:r>
            <a:r>
              <a:rPr lang="en-US" sz="2800" b="0" u="none" dirty="0"/>
              <a:t> </a:t>
            </a:r>
            <a:r>
              <a:rPr lang="en-US" sz="2800" b="0" u="none" dirty="0" err="1"/>
              <a:t>hệ</a:t>
            </a:r>
            <a:r>
              <a:rPr lang="en-US" sz="2800" b="0" u="none" dirty="0"/>
              <a:t> </a:t>
            </a:r>
            <a:r>
              <a:rPr lang="en-US" sz="2800" b="0" u="none" dirty="0" err="1"/>
              <a:t>số</a:t>
            </a:r>
            <a:r>
              <a:rPr lang="en-US" sz="2800" b="0" u="none" dirty="0"/>
              <a:t> 2) </a:t>
            </a:r>
            <a:r>
              <a:rPr lang="en-US" sz="2800" b="0" u="none" dirty="0" err="1"/>
              <a:t>làm</a:t>
            </a:r>
            <a:r>
              <a:rPr lang="en-US" sz="2800" b="0" u="none" dirty="0"/>
              <a:t> </a:t>
            </a:r>
            <a:r>
              <a:rPr lang="en-US" sz="2800" b="0" u="none" dirty="0" err="1"/>
              <a:t>tiêu</a:t>
            </a:r>
            <a:r>
              <a:rPr lang="en-US" sz="2800" b="0" u="none" dirty="0"/>
              <a:t> </a:t>
            </a:r>
            <a:r>
              <a:rPr lang="en-US" sz="2800" b="0" u="none" dirty="0" err="1"/>
              <a:t>chuẩn</a:t>
            </a:r>
            <a:r>
              <a:rPr lang="en-US" sz="2800" b="0" u="none" dirty="0"/>
              <a:t> </a:t>
            </a:r>
            <a:r>
              <a:rPr lang="en-US" sz="2800" b="0" u="none" dirty="0" err="1"/>
              <a:t>để</a:t>
            </a:r>
            <a:r>
              <a:rPr lang="en-US" sz="2800" b="0" u="none" dirty="0"/>
              <a:t> </a:t>
            </a:r>
            <a:r>
              <a:rPr lang="en-US" sz="2800" b="0" u="none" dirty="0" err="1"/>
              <a:t>xét</a:t>
            </a:r>
            <a:r>
              <a:rPr lang="en-US" sz="2800" b="0" u="none" dirty="0"/>
              <a:t> </a:t>
            </a:r>
            <a:r>
              <a:rPr lang="en-US" sz="2800" b="0" u="none" dirty="0" err="1"/>
              <a:t>tặng</a:t>
            </a:r>
            <a:r>
              <a:rPr lang="en-US" sz="2800" b="0" u="none" dirty="0"/>
              <a:t> </a:t>
            </a:r>
            <a:r>
              <a:rPr lang="en-US" sz="2800" b="0" u="none" dirty="0" err="1"/>
              <a:t>danh</a:t>
            </a:r>
            <a:r>
              <a:rPr lang="en-US" sz="2800" b="0" u="none" dirty="0"/>
              <a:t> </a:t>
            </a:r>
            <a:r>
              <a:rPr lang="en-US" sz="2800" b="0" u="none" dirty="0" err="1"/>
              <a:t>hiệu</a:t>
            </a:r>
            <a:r>
              <a:rPr lang="en-US" sz="2800" b="0" u="none" dirty="0"/>
              <a:t> </a:t>
            </a:r>
            <a:r>
              <a:rPr lang="en-US" sz="2800" b="0" u="none" dirty="0" err="1"/>
              <a:t>vinh</a:t>
            </a:r>
            <a:r>
              <a:rPr lang="en-US" sz="2800" b="0" u="none" dirty="0"/>
              <a:t> </a:t>
            </a:r>
            <a:r>
              <a:rPr lang="en-US" sz="2800" b="0" u="none" dirty="0" err="1"/>
              <a:t>dự</a:t>
            </a:r>
            <a:r>
              <a:rPr lang="en-US" sz="2800" b="0" u="none" dirty="0"/>
              <a:t> </a:t>
            </a:r>
            <a:r>
              <a:rPr lang="en-US" sz="2800" b="0" u="none" dirty="0" err="1"/>
              <a:t>nhà</a:t>
            </a:r>
            <a:r>
              <a:rPr lang="en-US" sz="2800" b="0" u="none" dirty="0"/>
              <a:t> </a:t>
            </a:r>
            <a:r>
              <a:rPr lang="en-US" sz="2800" b="0" u="none" dirty="0" err="1"/>
              <a:t>nước</a:t>
            </a:r>
            <a:r>
              <a:rPr lang="en-US" sz="2800" b="0" u="none" dirty="0"/>
              <a:t> </a:t>
            </a:r>
            <a:r>
              <a:rPr lang="en-US" sz="2800" b="0" u="none" dirty="0" err="1"/>
              <a:t>đối</a:t>
            </a:r>
            <a:r>
              <a:rPr lang="en-US" sz="2800" b="0" u="none" dirty="0"/>
              <a:t> </a:t>
            </a:r>
            <a:r>
              <a:rPr lang="en-US" sz="2800" b="0" u="none" dirty="0" err="1"/>
              <a:t>với</a:t>
            </a:r>
            <a:r>
              <a:rPr lang="en-US" sz="2800" b="0" u="none" dirty="0"/>
              <a:t> </a:t>
            </a:r>
            <a:r>
              <a:rPr lang="en-US" sz="2800" b="0" u="none" dirty="0" err="1"/>
              <a:t>cán</a:t>
            </a:r>
            <a:r>
              <a:rPr lang="en-US" sz="2800" b="0" u="none" dirty="0"/>
              <a:t> </a:t>
            </a:r>
            <a:r>
              <a:rPr lang="en-US" sz="2800" b="0" u="none" dirty="0" err="1"/>
              <a:t>bộ</a:t>
            </a:r>
            <a:r>
              <a:rPr lang="en-US" sz="2800" b="0" u="none" dirty="0"/>
              <a:t> y </a:t>
            </a:r>
            <a:r>
              <a:rPr lang="en-US" sz="2800" b="0" u="none" dirty="0" err="1"/>
              <a:t>tế</a:t>
            </a:r>
            <a:r>
              <a:rPr lang="en-US" sz="2800" b="0" u="none" dirty="0"/>
              <a:t>, </a:t>
            </a:r>
            <a:r>
              <a:rPr lang="en-US" sz="2800" b="0" u="none" dirty="0" err="1"/>
              <a:t>giáo</a:t>
            </a:r>
            <a:r>
              <a:rPr lang="en-US" sz="2800" b="0" u="none" dirty="0"/>
              <a:t> </a:t>
            </a:r>
            <a:r>
              <a:rPr lang="en-US" sz="2800" b="0" u="none" dirty="0" err="1"/>
              <a:t>dục</a:t>
            </a:r>
            <a:r>
              <a:rPr lang="en-US" sz="2800" b="0" u="none" dirty="0"/>
              <a:t> </a:t>
            </a:r>
            <a:r>
              <a:rPr lang="en-US" sz="2800" b="0" u="none" dirty="0" err="1"/>
              <a:t>công</a:t>
            </a:r>
            <a:r>
              <a:rPr lang="en-US" sz="2800" b="0" u="none" dirty="0"/>
              <a:t> </a:t>
            </a:r>
            <a:r>
              <a:rPr lang="en-US" sz="2800" b="0" u="none" dirty="0" err="1"/>
              <a:t>tác</a:t>
            </a:r>
            <a:r>
              <a:rPr lang="en-US" sz="2800" b="0" u="none" dirty="0"/>
              <a:t> </a:t>
            </a:r>
            <a:r>
              <a:rPr lang="en-US" sz="2800" b="0" u="none" dirty="0" err="1"/>
              <a:t>tại</a:t>
            </a:r>
            <a:r>
              <a:rPr lang="en-US" sz="2800" b="0" u="none" dirty="0"/>
              <a:t> </a:t>
            </a:r>
            <a:r>
              <a:rPr lang="en-US" sz="2800" b="0" u="none" dirty="0" err="1"/>
              <a:t>vùng</a:t>
            </a:r>
            <a:r>
              <a:rPr lang="en-US" sz="2800" b="0" u="none" dirty="0"/>
              <a:t> </a:t>
            </a:r>
            <a:r>
              <a:rPr lang="en-US" sz="2800" b="0" u="none" dirty="0" err="1"/>
              <a:t>có</a:t>
            </a:r>
            <a:r>
              <a:rPr lang="en-US" sz="2800" b="0" u="none" dirty="0"/>
              <a:t> </a:t>
            </a:r>
            <a:r>
              <a:rPr lang="en-US" sz="2800" b="0" u="none" dirty="0" err="1"/>
              <a:t>điều</a:t>
            </a:r>
            <a:r>
              <a:rPr lang="en-US" sz="2800" b="0" u="none" dirty="0"/>
              <a:t> </a:t>
            </a:r>
            <a:r>
              <a:rPr lang="en-US" sz="2800" b="0" u="none" dirty="0" err="1"/>
              <a:t>kiện</a:t>
            </a:r>
            <a:r>
              <a:rPr lang="en-US" sz="2800" b="0" u="none" dirty="0"/>
              <a:t> </a:t>
            </a:r>
            <a:r>
              <a:rPr lang="en-US" sz="2800" b="0" u="none" dirty="0" err="1"/>
              <a:t>kinh</a:t>
            </a:r>
            <a:r>
              <a:rPr lang="en-US" sz="2800" b="0" u="none" dirty="0"/>
              <a:t> </a:t>
            </a:r>
            <a:r>
              <a:rPr lang="en-US" sz="2800" b="0" u="none" dirty="0" err="1"/>
              <a:t>tế</a:t>
            </a:r>
            <a:r>
              <a:rPr lang="en-US" sz="2800" b="0" u="none" dirty="0"/>
              <a:t> - </a:t>
            </a:r>
            <a:r>
              <a:rPr lang="en-US" sz="2800" b="0" u="none" dirty="0" err="1"/>
              <a:t>xã</a:t>
            </a:r>
            <a:r>
              <a:rPr lang="en-US" sz="2800" b="0" u="none" dirty="0"/>
              <a:t> </a:t>
            </a:r>
            <a:r>
              <a:rPr lang="en-US" sz="2800" b="0" u="none" dirty="0" err="1"/>
              <a:t>hội</a:t>
            </a:r>
            <a:r>
              <a:rPr lang="en-US" sz="2800" b="0" u="none" dirty="0"/>
              <a:t> </a:t>
            </a:r>
            <a:r>
              <a:rPr lang="en-US" sz="2800" b="0" u="none" dirty="0" err="1"/>
              <a:t>đặc</a:t>
            </a:r>
            <a:r>
              <a:rPr lang="en-US" sz="2800" b="0" u="none" dirty="0"/>
              <a:t> </a:t>
            </a:r>
            <a:r>
              <a:rPr lang="en-US" sz="2800" b="0" u="none" dirty="0" err="1"/>
              <a:t>biệt</a:t>
            </a:r>
            <a:r>
              <a:rPr lang="en-US" sz="2800" b="0" u="none" dirty="0"/>
              <a:t> </a:t>
            </a:r>
            <a:r>
              <a:rPr lang="en-US" sz="2800" b="0" u="none" dirty="0" err="1"/>
              <a:t>khó</a:t>
            </a:r>
            <a:r>
              <a:rPr lang="en-US" sz="2800" b="0" u="none" dirty="0"/>
              <a:t> </a:t>
            </a:r>
            <a:r>
              <a:rPr lang="en-US" sz="2800" b="0" u="none" dirty="0" err="1"/>
              <a:t>khăn</a:t>
            </a:r>
            <a:r>
              <a:rPr lang="en-US" sz="2800" b="0" u="none" dirty="0"/>
              <a:t> (</a:t>
            </a:r>
            <a:r>
              <a:rPr lang="en-US" sz="2800" b="0" u="none" dirty="0" err="1"/>
              <a:t>khoản</a:t>
            </a:r>
            <a:r>
              <a:rPr lang="en-US" sz="2800" b="0" u="none" dirty="0"/>
              <a:t> 4 </a:t>
            </a:r>
            <a:r>
              <a:rPr lang="en-US" sz="2800" b="0" u="none" dirty="0" err="1"/>
              <a:t>các</a:t>
            </a:r>
            <a:r>
              <a:rPr lang="en-US" sz="2800" b="0" u="none" dirty="0"/>
              <a:t> </a:t>
            </a:r>
            <a:r>
              <a:rPr lang="en-US" sz="2800" b="0" u="none" dirty="0" err="1"/>
              <a:t>điều</a:t>
            </a:r>
            <a:r>
              <a:rPr lang="en-US" sz="2800" b="0" u="none" dirty="0"/>
              <a:t> 64 </a:t>
            </a:r>
            <a:r>
              <a:rPr lang="en-US" sz="2800" b="0" u="none" dirty="0" err="1"/>
              <a:t>và</a:t>
            </a:r>
            <a:r>
              <a:rPr lang="en-US" sz="2800" b="0" u="none" dirty="0"/>
              <a:t> 65).</a:t>
            </a:r>
          </a:p>
        </p:txBody>
      </p:sp>
    </p:spTree>
    <p:extLst>
      <p:ext uri="{BB962C8B-B14F-4D97-AF65-F5344CB8AC3E}">
        <p14:creationId xmlns:p14="http://schemas.microsoft.com/office/powerpoint/2010/main" val="28919040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idx="1"/>
          </p:nvPr>
        </p:nvSpPr>
        <p:spPr>
          <a:xfrm>
            <a:off x="381000" y="533400"/>
            <a:ext cx="8277225" cy="5909310"/>
          </a:xfrm>
        </p:spPr>
        <p:txBody>
          <a:bodyPr/>
          <a:lstStyle/>
          <a:p>
            <a:pPr algn="just"/>
            <a:r>
              <a:rPr lang="en-US" u="none" dirty="0"/>
              <a:t>(5) </a:t>
            </a:r>
            <a:r>
              <a:rPr lang="en-US" i="1" u="none" dirty="0" err="1"/>
              <a:t>Giải</a:t>
            </a:r>
            <a:r>
              <a:rPr lang="en-US" i="1" u="none" dirty="0"/>
              <a:t> </a:t>
            </a:r>
            <a:r>
              <a:rPr lang="en-US" i="1" u="none" dirty="0" err="1"/>
              <a:t>quyết</a:t>
            </a:r>
            <a:r>
              <a:rPr lang="en-US" i="1" u="none" dirty="0"/>
              <a:t> </a:t>
            </a:r>
            <a:r>
              <a:rPr lang="en-US" i="1" u="none" dirty="0" err="1"/>
              <a:t>những</a:t>
            </a:r>
            <a:r>
              <a:rPr lang="en-US" i="1" u="none" dirty="0"/>
              <a:t> </a:t>
            </a:r>
            <a:r>
              <a:rPr lang="en-US" i="1" u="none" dirty="0" err="1"/>
              <a:t>khó</a:t>
            </a:r>
            <a:r>
              <a:rPr lang="en-US" i="1" u="none" dirty="0"/>
              <a:t> </a:t>
            </a:r>
            <a:r>
              <a:rPr lang="en-US" i="1" u="none" dirty="0" err="1"/>
              <a:t>khăn</a:t>
            </a:r>
            <a:r>
              <a:rPr lang="en-US" i="1" u="none" dirty="0"/>
              <a:t>, </a:t>
            </a:r>
            <a:r>
              <a:rPr lang="en-US" i="1" u="none" dirty="0" err="1"/>
              <a:t>vướng</a:t>
            </a:r>
            <a:r>
              <a:rPr lang="en-US" i="1" u="none" dirty="0"/>
              <a:t> </a:t>
            </a:r>
            <a:r>
              <a:rPr lang="en-US" i="1" u="none" dirty="0" err="1"/>
              <a:t>mắc</a:t>
            </a:r>
            <a:r>
              <a:rPr lang="en-US" i="1" u="none" dirty="0"/>
              <a:t> </a:t>
            </a:r>
            <a:r>
              <a:rPr lang="en-US" i="1" u="none" dirty="0" err="1"/>
              <a:t>trong</a:t>
            </a:r>
            <a:r>
              <a:rPr lang="en-US" i="1" u="none" dirty="0"/>
              <a:t> </a:t>
            </a:r>
            <a:r>
              <a:rPr lang="en-US" i="1" u="none" dirty="0" err="1"/>
              <a:t>khen</a:t>
            </a:r>
            <a:r>
              <a:rPr lang="en-US" i="1" u="none" dirty="0"/>
              <a:t> </a:t>
            </a:r>
            <a:r>
              <a:rPr lang="en-US" i="1" u="none" dirty="0" err="1"/>
              <a:t>thưởng</a:t>
            </a:r>
            <a:r>
              <a:rPr lang="en-US" i="1" u="none" dirty="0"/>
              <a:t> ở </a:t>
            </a:r>
            <a:r>
              <a:rPr lang="en-US" i="1" u="none" dirty="0" err="1"/>
              <a:t>khu</a:t>
            </a:r>
            <a:r>
              <a:rPr lang="en-US" i="1" u="none" dirty="0"/>
              <a:t> </a:t>
            </a:r>
            <a:r>
              <a:rPr lang="en-US" i="1" u="none" dirty="0" err="1"/>
              <a:t>vực</a:t>
            </a:r>
            <a:r>
              <a:rPr lang="en-US" i="1" u="none" dirty="0"/>
              <a:t> </a:t>
            </a:r>
            <a:r>
              <a:rPr lang="en-US" i="1" u="none" dirty="0" err="1"/>
              <a:t>ngoài</a:t>
            </a:r>
            <a:r>
              <a:rPr lang="en-US" i="1" u="none" dirty="0"/>
              <a:t> </a:t>
            </a:r>
            <a:r>
              <a:rPr lang="en-US" i="1" u="none" dirty="0" err="1"/>
              <a:t>nhà</a:t>
            </a:r>
            <a:r>
              <a:rPr lang="en-US" i="1" u="none" dirty="0"/>
              <a:t> </a:t>
            </a:r>
            <a:r>
              <a:rPr lang="en-US" i="1" u="none" dirty="0" err="1"/>
              <a:t>nước</a:t>
            </a:r>
            <a:r>
              <a:rPr lang="en-US" i="1" u="none" dirty="0"/>
              <a:t> </a:t>
            </a:r>
            <a:r>
              <a:rPr lang="en-US" i="1" u="none" dirty="0" err="1"/>
              <a:t>và</a:t>
            </a:r>
            <a:r>
              <a:rPr lang="en-US" i="1" u="none" dirty="0"/>
              <a:t> </a:t>
            </a:r>
            <a:r>
              <a:rPr lang="en-US" i="1" u="none" dirty="0" err="1"/>
              <a:t>kinh</a:t>
            </a:r>
            <a:r>
              <a:rPr lang="en-US" i="1" u="none" dirty="0"/>
              <a:t> </a:t>
            </a:r>
            <a:r>
              <a:rPr lang="en-US" i="1" u="none" dirty="0" err="1"/>
              <a:t>tế</a:t>
            </a:r>
            <a:r>
              <a:rPr lang="en-US" i="1" u="none" dirty="0"/>
              <a:t> </a:t>
            </a:r>
            <a:r>
              <a:rPr lang="en-US" i="1" u="none" dirty="0" err="1"/>
              <a:t>tư</a:t>
            </a:r>
            <a:r>
              <a:rPr lang="en-US" i="1" u="none" dirty="0"/>
              <a:t> </a:t>
            </a:r>
            <a:r>
              <a:rPr lang="en-US" i="1" u="none" dirty="0" err="1"/>
              <a:t>nhân</a:t>
            </a:r>
            <a:r>
              <a:rPr lang="en-US" i="1" u="none" dirty="0"/>
              <a:t>: </a:t>
            </a:r>
            <a:endParaRPr lang="en-US" i="1" u="none" dirty="0" smtClean="0"/>
          </a:p>
          <a:p>
            <a:pPr algn="just"/>
            <a:r>
              <a:rPr lang="en-US" sz="2800" b="0" i="1" u="none" dirty="0"/>
              <a:t>	</a:t>
            </a:r>
            <a:r>
              <a:rPr lang="en-US" sz="2800" b="0" u="none" dirty="0" smtClean="0"/>
              <a:t>(</a:t>
            </a:r>
            <a:r>
              <a:rPr lang="en-US" sz="2800" b="0" u="none" dirty="0" err="1"/>
              <a:t>i</a:t>
            </a:r>
            <a:r>
              <a:rPr lang="en-US" sz="2800" b="0" u="none" dirty="0"/>
              <a:t>) </a:t>
            </a:r>
            <a:r>
              <a:rPr lang="en-US" sz="2800" b="0" u="none" dirty="0" err="1"/>
              <a:t>Quy</a:t>
            </a:r>
            <a:r>
              <a:rPr lang="en-US" sz="2800" b="0" u="none" dirty="0"/>
              <a:t> </a:t>
            </a:r>
            <a:r>
              <a:rPr lang="en-US" sz="2800" b="0" u="none" dirty="0" err="1"/>
              <a:t>định</a:t>
            </a:r>
            <a:r>
              <a:rPr lang="en-US" sz="2800" b="0" u="none" dirty="0"/>
              <a:t> </a:t>
            </a:r>
            <a:r>
              <a:rPr lang="en-US" sz="2800" b="0" u="none" dirty="0" err="1"/>
              <a:t>cụ</a:t>
            </a:r>
            <a:r>
              <a:rPr lang="en-US" sz="2800" b="0" u="none" dirty="0"/>
              <a:t> </a:t>
            </a:r>
            <a:r>
              <a:rPr lang="en-US" sz="2800" b="0" u="none" dirty="0" err="1"/>
              <a:t>thể</a:t>
            </a:r>
            <a:r>
              <a:rPr lang="en-US" sz="2800" b="0" u="none" dirty="0"/>
              <a:t> </a:t>
            </a:r>
            <a:r>
              <a:rPr lang="en-US" sz="2800" b="0" u="none" dirty="0" err="1"/>
              <a:t>đối</a:t>
            </a:r>
            <a:r>
              <a:rPr lang="en-US" sz="2800" b="0" u="none" dirty="0"/>
              <a:t> </a:t>
            </a:r>
            <a:r>
              <a:rPr lang="en-US" sz="2800" b="0" u="none" dirty="0" err="1"/>
              <a:t>tượng</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Huân</a:t>
            </a:r>
            <a:r>
              <a:rPr lang="en-US" sz="2800" b="0" u="none" dirty="0"/>
              <a:t> </a:t>
            </a:r>
            <a:r>
              <a:rPr lang="en-US" sz="2800" b="0" u="none" dirty="0" err="1"/>
              <a:t>chương</a:t>
            </a:r>
            <a:r>
              <a:rPr lang="en-US" sz="2800" b="0" u="none" dirty="0"/>
              <a:t> Lao </a:t>
            </a:r>
            <a:r>
              <a:rPr lang="en-US" sz="2800" b="0" u="none" dirty="0" err="1"/>
              <a:t>động</a:t>
            </a:r>
            <a:r>
              <a:rPr lang="en-US" sz="2800" b="0" u="none" dirty="0"/>
              <a:t> </a:t>
            </a:r>
            <a:r>
              <a:rPr lang="en-US" sz="2800" b="0" u="none" dirty="0" err="1"/>
              <a:t>các</a:t>
            </a:r>
            <a:r>
              <a:rPr lang="en-US" sz="2800" b="0" u="none" dirty="0"/>
              <a:t> </a:t>
            </a:r>
            <a:r>
              <a:rPr lang="en-US" sz="2800" b="0" u="none" dirty="0" err="1"/>
              <a:t>hạng</a:t>
            </a:r>
            <a:r>
              <a:rPr lang="en-US" sz="2800" b="0" u="none" dirty="0"/>
              <a:t> (</a:t>
            </a:r>
            <a:r>
              <a:rPr lang="en-US" sz="2800" b="0" u="none" dirty="0" err="1"/>
              <a:t>Điều</a:t>
            </a:r>
            <a:r>
              <a:rPr lang="en-US" sz="2800" b="0" u="none" dirty="0"/>
              <a:t> 42, 43 </a:t>
            </a:r>
            <a:r>
              <a:rPr lang="en-US" sz="2800" b="0" u="none" dirty="0" err="1"/>
              <a:t>và</a:t>
            </a:r>
            <a:r>
              <a:rPr lang="en-US" sz="2800" b="0" u="none" dirty="0"/>
              <a:t> </a:t>
            </a:r>
            <a:r>
              <a:rPr lang="en-US" sz="2800" b="0" u="none" dirty="0" err="1"/>
              <a:t>Điều</a:t>
            </a:r>
            <a:r>
              <a:rPr lang="en-US" sz="2800" b="0" u="none" dirty="0"/>
              <a:t> 44), “</a:t>
            </a:r>
            <a:r>
              <a:rPr lang="en-US" sz="2800" b="0" u="none" dirty="0" err="1"/>
              <a:t>Bằng</a:t>
            </a:r>
            <a:r>
              <a:rPr lang="en-US" sz="2800" b="0" u="none" dirty="0"/>
              <a:t> </a:t>
            </a:r>
            <a:r>
              <a:rPr lang="en-US" sz="2800" b="0" u="none" dirty="0" err="1"/>
              <a:t>khen</a:t>
            </a:r>
            <a:r>
              <a:rPr lang="en-US" sz="2800" b="0" u="none" dirty="0"/>
              <a:t> </a:t>
            </a:r>
            <a:r>
              <a:rPr lang="en-US" sz="2800" b="0" u="none" dirty="0" err="1"/>
              <a:t>của</a:t>
            </a:r>
            <a:r>
              <a:rPr lang="en-US" sz="2800" b="0" u="none" dirty="0"/>
              <a:t> </a:t>
            </a:r>
            <a:r>
              <a:rPr lang="en-US" sz="2800" b="0" u="none" dirty="0" err="1"/>
              <a:t>Thủ</a:t>
            </a:r>
            <a:r>
              <a:rPr lang="en-US" sz="2800" b="0" u="none" dirty="0"/>
              <a:t> </a:t>
            </a:r>
            <a:r>
              <a:rPr lang="en-US" sz="2800" b="0" u="none" dirty="0" err="1"/>
              <a:t>tướng</a:t>
            </a:r>
            <a:r>
              <a:rPr lang="en-US" sz="2800" b="0" u="none" dirty="0"/>
              <a:t> </a:t>
            </a:r>
            <a:r>
              <a:rPr lang="en-US" sz="2800" b="0" u="none" dirty="0" err="1"/>
              <a:t>Chính</a:t>
            </a:r>
            <a:r>
              <a:rPr lang="en-US" sz="2800" b="0" u="none" dirty="0"/>
              <a:t> </a:t>
            </a:r>
            <a:r>
              <a:rPr lang="en-US" sz="2800" b="0" u="none" dirty="0" err="1"/>
              <a:t>phủ</a:t>
            </a:r>
            <a:r>
              <a:rPr lang="en-US" sz="2800" b="0" u="none" dirty="0"/>
              <a:t>” (</a:t>
            </a:r>
            <a:r>
              <a:rPr lang="en-US" sz="2800" b="0" u="none" dirty="0" err="1"/>
              <a:t>Điều</a:t>
            </a:r>
            <a:r>
              <a:rPr lang="en-US" sz="2800" b="0" u="none" dirty="0"/>
              <a:t> 73), </a:t>
            </a:r>
            <a:r>
              <a:rPr lang="en-US" sz="2800" b="0" u="none" dirty="0" err="1"/>
              <a:t>Bằng</a:t>
            </a:r>
            <a:r>
              <a:rPr lang="en-US" sz="2800" b="0" u="none" dirty="0"/>
              <a:t> </a:t>
            </a:r>
            <a:r>
              <a:rPr lang="en-US" sz="2800" b="0" u="none" dirty="0" err="1"/>
              <a:t>khen</a:t>
            </a:r>
            <a:r>
              <a:rPr lang="en-US" sz="2800" b="0" u="none" dirty="0"/>
              <a:t> </a:t>
            </a:r>
            <a:r>
              <a:rPr lang="en-US" sz="2800" b="0" u="none" dirty="0" err="1"/>
              <a:t>của</a:t>
            </a:r>
            <a:r>
              <a:rPr lang="en-US" sz="2800" b="0" u="none" dirty="0"/>
              <a:t> </a:t>
            </a:r>
            <a:r>
              <a:rPr lang="en-US" sz="2800" b="0" u="none" dirty="0" err="1"/>
              <a:t>Bộ</a:t>
            </a:r>
            <a:r>
              <a:rPr lang="en-US" sz="2800" b="0" u="none" dirty="0"/>
              <a:t>, ban, </a:t>
            </a:r>
            <a:r>
              <a:rPr lang="en-US" sz="2800" b="0" u="none" dirty="0" err="1"/>
              <a:t>ngành</a:t>
            </a:r>
            <a:r>
              <a:rPr lang="en-US" sz="2800" b="0" u="none" dirty="0"/>
              <a:t>, </a:t>
            </a:r>
            <a:r>
              <a:rPr lang="en-US" sz="2800" b="0" u="none" dirty="0" err="1"/>
              <a:t>tỉnh</a:t>
            </a:r>
            <a:r>
              <a:rPr lang="en-US" sz="2800" b="0" u="none" dirty="0"/>
              <a:t> (</a:t>
            </a:r>
            <a:r>
              <a:rPr lang="en-US" sz="2800" b="0" u="none" dirty="0" err="1"/>
              <a:t>Điều</a:t>
            </a:r>
            <a:r>
              <a:rPr lang="en-US" sz="2800" b="0" u="none" dirty="0"/>
              <a:t> 74) </a:t>
            </a:r>
            <a:r>
              <a:rPr lang="en-US" sz="2800" b="0" u="none" dirty="0" err="1"/>
              <a:t>cho</a:t>
            </a:r>
            <a:r>
              <a:rPr lang="en-US" sz="2800" b="0" u="none" dirty="0"/>
              <a:t> </a:t>
            </a:r>
            <a:r>
              <a:rPr lang="en-US" sz="2800" b="0" u="none" dirty="0" err="1"/>
              <a:t>đối</a:t>
            </a:r>
            <a:r>
              <a:rPr lang="en-US" sz="2800" b="0" u="none" dirty="0"/>
              <a:t> </a:t>
            </a:r>
            <a:r>
              <a:rPr lang="en-US" sz="2800" b="0" u="none" dirty="0" err="1"/>
              <a:t>tượng</a:t>
            </a:r>
            <a:r>
              <a:rPr lang="en-US" sz="2800" b="0" u="none" dirty="0"/>
              <a:t> </a:t>
            </a:r>
            <a:r>
              <a:rPr lang="en-US" sz="2800" b="0" u="none" dirty="0" err="1"/>
              <a:t>là</a:t>
            </a:r>
            <a:r>
              <a:rPr lang="en-US" sz="2800" b="0" u="none" dirty="0"/>
              <a:t> </a:t>
            </a:r>
            <a:r>
              <a:rPr lang="en-US" sz="2800" b="0" u="none" dirty="0" err="1"/>
              <a:t>doanh</a:t>
            </a:r>
            <a:r>
              <a:rPr lang="en-US" sz="2800" b="0" u="none" dirty="0"/>
              <a:t> </a:t>
            </a:r>
            <a:r>
              <a:rPr lang="en-US" sz="2800" b="0" u="none" dirty="0" err="1"/>
              <a:t>nhân</a:t>
            </a:r>
            <a:r>
              <a:rPr lang="en-US" sz="2800" b="0" u="none" dirty="0"/>
              <a:t>, </a:t>
            </a:r>
            <a:r>
              <a:rPr lang="en-US" sz="2800" b="0" u="none" dirty="0" err="1"/>
              <a:t>doanh</a:t>
            </a:r>
            <a:r>
              <a:rPr lang="en-US" sz="2800" b="0" u="none" dirty="0"/>
              <a:t> </a:t>
            </a:r>
            <a:r>
              <a:rPr lang="en-US" sz="2800" b="0" u="none" dirty="0" err="1"/>
              <a:t>nghiệp</a:t>
            </a:r>
            <a:r>
              <a:rPr lang="en-US" sz="2800" b="0" u="none" dirty="0"/>
              <a:t>, </a:t>
            </a:r>
            <a:r>
              <a:rPr lang="en-US" sz="2800" b="0" u="none" dirty="0" err="1"/>
              <a:t>trí</a:t>
            </a:r>
            <a:r>
              <a:rPr lang="en-US" sz="2800" b="0" u="none" dirty="0"/>
              <a:t> </a:t>
            </a:r>
            <a:r>
              <a:rPr lang="en-US" sz="2800" b="0" u="none" dirty="0" err="1"/>
              <a:t>thức</a:t>
            </a:r>
            <a:r>
              <a:rPr lang="en-US" sz="2800" b="0" u="none" dirty="0"/>
              <a:t>, </a:t>
            </a:r>
            <a:r>
              <a:rPr lang="en-US" sz="2800" b="0" u="none" dirty="0" err="1"/>
              <a:t>nhà</a:t>
            </a:r>
            <a:r>
              <a:rPr lang="en-US" sz="2800" b="0" u="none" dirty="0"/>
              <a:t> </a:t>
            </a:r>
            <a:r>
              <a:rPr lang="en-US" sz="2800" b="0" u="none" dirty="0" err="1"/>
              <a:t>khoa</a:t>
            </a:r>
            <a:r>
              <a:rPr lang="en-US" sz="2800" b="0" u="none" dirty="0"/>
              <a:t> </a:t>
            </a:r>
            <a:r>
              <a:rPr lang="en-US" sz="2800" b="0" u="none" dirty="0" err="1"/>
              <a:t>học</a:t>
            </a:r>
            <a:r>
              <a:rPr lang="en-US" sz="2800" b="0" u="none" dirty="0" smtClean="0"/>
              <a:t>;</a:t>
            </a:r>
          </a:p>
          <a:p>
            <a:pPr algn="just"/>
            <a:r>
              <a:rPr lang="en-US" sz="2800" b="0" u="none" dirty="0"/>
              <a:t>	</a:t>
            </a:r>
            <a:endParaRPr lang="en-US" sz="2800" b="0" u="none" dirty="0" smtClean="0"/>
          </a:p>
          <a:p>
            <a:pPr algn="just"/>
            <a:r>
              <a:rPr lang="en-US" sz="2800" b="0" u="none" dirty="0"/>
              <a:t>	</a:t>
            </a:r>
            <a:r>
              <a:rPr lang="en-US" sz="2800" b="0" u="none" dirty="0" smtClean="0"/>
              <a:t>(</a:t>
            </a:r>
            <a:r>
              <a:rPr lang="en-US" sz="2800" b="0" u="none" dirty="0"/>
              <a:t>ii) </a:t>
            </a:r>
            <a:r>
              <a:rPr lang="en-US" sz="2800" b="0" u="none" dirty="0" err="1"/>
              <a:t>Bổ</a:t>
            </a:r>
            <a:r>
              <a:rPr lang="en-US" sz="2800" b="0" u="none" dirty="0"/>
              <a:t> sung </a:t>
            </a:r>
            <a:r>
              <a:rPr lang="en-US" sz="2800" b="0" u="none" dirty="0" err="1"/>
              <a:t>quy</a:t>
            </a:r>
            <a:r>
              <a:rPr lang="en-US" sz="2800" b="0" u="none" dirty="0"/>
              <a:t> </a:t>
            </a:r>
            <a:r>
              <a:rPr lang="en-US" sz="2800" b="0" u="none" dirty="0" err="1"/>
              <a:t>định</a:t>
            </a:r>
            <a:r>
              <a:rPr lang="en-US" sz="2800" b="0" u="none" dirty="0"/>
              <a:t> </a:t>
            </a:r>
            <a:r>
              <a:rPr lang="en-US" sz="2800" b="0" u="none" dirty="0" err="1"/>
              <a:t>nguyên</a:t>
            </a:r>
            <a:r>
              <a:rPr lang="en-US" sz="2800" b="0" u="none" dirty="0"/>
              <a:t> </a:t>
            </a:r>
            <a:r>
              <a:rPr lang="en-US" sz="2800" b="0" u="none" dirty="0" err="1"/>
              <a:t>tắc</a:t>
            </a:r>
            <a:r>
              <a:rPr lang="en-US" sz="2800" b="0" u="none" dirty="0"/>
              <a:t> </a:t>
            </a:r>
            <a:r>
              <a:rPr lang="en-US" sz="2800" b="0" u="none" dirty="0" err="1"/>
              <a:t>xét</a:t>
            </a:r>
            <a:r>
              <a:rPr lang="en-US" sz="2800" b="0" u="none" dirty="0"/>
              <a:t> </a:t>
            </a:r>
            <a:r>
              <a:rPr lang="en-US" sz="2800" b="0" u="none" dirty="0" err="1"/>
              <a:t>tôn</a:t>
            </a:r>
            <a:r>
              <a:rPr lang="en-US" sz="2800" b="0" u="none" dirty="0"/>
              <a:t> </a:t>
            </a:r>
            <a:r>
              <a:rPr lang="en-US" sz="2800" b="0" u="none" dirty="0" err="1"/>
              <a:t>vinh</a:t>
            </a:r>
            <a:r>
              <a:rPr lang="en-US" sz="2800" b="0" u="none" dirty="0"/>
              <a:t> </a:t>
            </a:r>
            <a:r>
              <a:rPr lang="en-US" sz="2800" b="0" u="none" dirty="0" err="1"/>
              <a:t>và</a:t>
            </a:r>
            <a:r>
              <a:rPr lang="en-US" sz="2800" b="0" u="none" dirty="0"/>
              <a:t> </a:t>
            </a:r>
            <a:r>
              <a:rPr lang="en-US" sz="2800" b="0" u="none" dirty="0" err="1"/>
              <a:t>trao</a:t>
            </a:r>
            <a:r>
              <a:rPr lang="en-US" sz="2800" b="0" u="none" dirty="0"/>
              <a:t> </a:t>
            </a:r>
            <a:r>
              <a:rPr lang="en-US" sz="2800" b="0" u="none" dirty="0" err="1"/>
              <a:t>tặng</a:t>
            </a:r>
            <a:r>
              <a:rPr lang="en-US" sz="2800" b="0" u="none" dirty="0"/>
              <a:t> </a:t>
            </a:r>
            <a:r>
              <a:rPr lang="en-US" sz="2800" b="0" u="none" dirty="0" err="1"/>
              <a:t>giải</a:t>
            </a:r>
            <a:r>
              <a:rPr lang="en-US" sz="2800" b="0" u="none" dirty="0"/>
              <a:t> </a:t>
            </a:r>
            <a:r>
              <a:rPr lang="en-US" sz="2800" b="0" u="none" dirty="0" err="1"/>
              <a:t>thưởng</a:t>
            </a:r>
            <a:r>
              <a:rPr lang="en-US" sz="2800" b="0" u="none" dirty="0"/>
              <a:t> </a:t>
            </a:r>
            <a:r>
              <a:rPr lang="en-US" sz="2800" b="0" u="none" dirty="0" err="1"/>
              <a:t>cho</a:t>
            </a:r>
            <a:r>
              <a:rPr lang="en-US" sz="2800" b="0" u="none" dirty="0"/>
              <a:t> </a:t>
            </a:r>
            <a:r>
              <a:rPr lang="en-US" sz="2800" b="0" u="none" dirty="0" err="1"/>
              <a:t>doanh</a:t>
            </a:r>
            <a:r>
              <a:rPr lang="en-US" sz="2800" b="0" u="none" dirty="0"/>
              <a:t> </a:t>
            </a:r>
            <a:r>
              <a:rPr lang="en-US" sz="2800" b="0" u="none" dirty="0" err="1"/>
              <a:t>nhân</a:t>
            </a:r>
            <a:r>
              <a:rPr lang="en-US" sz="2800" b="0" u="none" dirty="0"/>
              <a:t>, </a:t>
            </a:r>
            <a:r>
              <a:rPr lang="en-US" sz="2800" b="0" u="none" dirty="0" err="1"/>
              <a:t>doanh</a:t>
            </a:r>
            <a:r>
              <a:rPr lang="en-US" sz="2800" b="0" u="none" dirty="0"/>
              <a:t> </a:t>
            </a:r>
            <a:r>
              <a:rPr lang="en-US" sz="2800" b="0" u="none" dirty="0" err="1"/>
              <a:t>nghiệp</a:t>
            </a:r>
            <a:r>
              <a:rPr lang="en-US" sz="2800" b="0" u="none" dirty="0"/>
              <a:t>, </a:t>
            </a:r>
            <a:r>
              <a:rPr lang="en-US" sz="2800" b="0" u="none" dirty="0" err="1"/>
              <a:t>tổ</a:t>
            </a:r>
            <a:r>
              <a:rPr lang="en-US" sz="2800" b="0" u="none" dirty="0"/>
              <a:t> </a:t>
            </a:r>
            <a:r>
              <a:rPr lang="en-US" sz="2800" b="0" u="none" dirty="0" err="1"/>
              <a:t>chức</a:t>
            </a:r>
            <a:r>
              <a:rPr lang="en-US" sz="2800" b="0" u="none" dirty="0"/>
              <a:t> </a:t>
            </a:r>
            <a:r>
              <a:rPr lang="en-US" sz="2800" b="0" u="none" dirty="0" err="1"/>
              <a:t>kinh</a:t>
            </a:r>
            <a:r>
              <a:rPr lang="en-US" sz="2800" b="0" u="none" dirty="0"/>
              <a:t> </a:t>
            </a:r>
            <a:r>
              <a:rPr lang="en-US" sz="2800" b="0" u="none" dirty="0" err="1"/>
              <a:t>tế</a:t>
            </a:r>
            <a:r>
              <a:rPr lang="en-US" sz="2800" b="0" u="none" dirty="0"/>
              <a:t> </a:t>
            </a:r>
            <a:r>
              <a:rPr lang="en-US" sz="2800" b="0" u="none" dirty="0" err="1"/>
              <a:t>khác</a:t>
            </a:r>
            <a:r>
              <a:rPr lang="en-US" sz="2800" b="0" u="none" dirty="0"/>
              <a:t> (</a:t>
            </a:r>
            <a:r>
              <a:rPr lang="en-US" sz="2800" b="0" u="none" dirty="0" err="1"/>
              <a:t>Điều</a:t>
            </a:r>
            <a:r>
              <a:rPr lang="en-US" sz="2800" b="0" u="none" dirty="0"/>
              <a:t> 81</a:t>
            </a:r>
            <a:r>
              <a:rPr lang="en-US" sz="2800" b="0" u="none" dirty="0" smtClean="0"/>
              <a:t>);</a:t>
            </a:r>
          </a:p>
          <a:p>
            <a:pPr algn="just"/>
            <a:r>
              <a:rPr lang="en-US" sz="2800" b="0" u="none" dirty="0"/>
              <a:t>	</a:t>
            </a:r>
            <a:endParaRPr lang="en-US" sz="2800" b="0" u="none" dirty="0" smtClean="0"/>
          </a:p>
          <a:p>
            <a:pPr algn="just"/>
            <a:r>
              <a:rPr lang="en-US" sz="2800" b="0" u="none" dirty="0"/>
              <a:t>	</a:t>
            </a:r>
            <a:r>
              <a:rPr lang="en-US" sz="2800" b="0" u="none" dirty="0" smtClean="0"/>
              <a:t>(</a:t>
            </a:r>
            <a:r>
              <a:rPr lang="en-US" sz="2800" b="0" u="none" dirty="0"/>
              <a:t>iii) </a:t>
            </a:r>
            <a:r>
              <a:rPr lang="en-US" sz="2800" b="0" u="none" dirty="0" err="1"/>
              <a:t>Bổ</a:t>
            </a:r>
            <a:r>
              <a:rPr lang="en-US" sz="2800" b="0" u="none" dirty="0"/>
              <a:t> sung </a:t>
            </a:r>
            <a:r>
              <a:rPr lang="en-US" sz="2800" b="0" u="none" dirty="0" err="1"/>
              <a:t>thẩm</a:t>
            </a:r>
            <a:r>
              <a:rPr lang="en-US" sz="2800" b="0" u="none" dirty="0"/>
              <a:t> </a:t>
            </a:r>
            <a:r>
              <a:rPr lang="en-US" sz="2800" b="0" u="none" dirty="0" err="1"/>
              <a:t>quyền</a:t>
            </a:r>
            <a:r>
              <a:rPr lang="en-US" sz="2800" b="0" u="none" dirty="0"/>
              <a:t> </a:t>
            </a:r>
            <a:r>
              <a:rPr lang="en-US" sz="2800" b="0" u="none" dirty="0" err="1"/>
              <a:t>trình</a:t>
            </a:r>
            <a:r>
              <a:rPr lang="en-US" sz="2800" b="0" u="none" dirty="0"/>
              <a:t> </a:t>
            </a:r>
            <a:r>
              <a:rPr lang="en-US" sz="2800" b="0" u="none" dirty="0" err="1"/>
              <a:t>khen</a:t>
            </a:r>
            <a:r>
              <a:rPr lang="en-US" sz="2800" b="0" u="none" dirty="0"/>
              <a:t> </a:t>
            </a:r>
            <a:r>
              <a:rPr lang="en-US" sz="2800" b="0" u="none" dirty="0" err="1"/>
              <a:t>thưởng</a:t>
            </a:r>
            <a:r>
              <a:rPr lang="en-US" sz="2800" b="0" u="none" dirty="0"/>
              <a:t> </a:t>
            </a:r>
            <a:r>
              <a:rPr lang="en-US" sz="2800" b="0" u="none" dirty="0" err="1"/>
              <a:t>đối</a:t>
            </a:r>
            <a:r>
              <a:rPr lang="en-US" sz="2800" b="0" u="none" dirty="0"/>
              <a:t> </a:t>
            </a:r>
            <a:r>
              <a:rPr lang="en-US" sz="2800" b="0" u="none" dirty="0" err="1"/>
              <a:t>với</a:t>
            </a:r>
            <a:r>
              <a:rPr lang="en-US" sz="2800" b="0" u="none" dirty="0"/>
              <a:t> </a:t>
            </a:r>
            <a:r>
              <a:rPr lang="en-US" sz="2800" b="0" u="none" dirty="0" err="1"/>
              <a:t>doanh</a:t>
            </a:r>
            <a:r>
              <a:rPr lang="en-US" sz="2800" b="0" u="none" dirty="0"/>
              <a:t> </a:t>
            </a:r>
            <a:r>
              <a:rPr lang="en-US" sz="2800" b="0" u="none" dirty="0" err="1"/>
              <a:t>nghiệp</a:t>
            </a:r>
            <a:r>
              <a:rPr lang="en-US" sz="2800" b="0" u="none" dirty="0"/>
              <a:t> do </a:t>
            </a:r>
            <a:r>
              <a:rPr lang="en-US" sz="2800" b="0" u="none" dirty="0" err="1"/>
              <a:t>Chính</a:t>
            </a:r>
            <a:r>
              <a:rPr lang="en-US" sz="2800" b="0" u="none" dirty="0"/>
              <a:t> </a:t>
            </a:r>
            <a:r>
              <a:rPr lang="en-US" sz="2800" b="0" u="none" dirty="0" err="1"/>
              <a:t>phủ</a:t>
            </a:r>
            <a:r>
              <a:rPr lang="en-US" sz="2800" b="0" u="none" dirty="0"/>
              <a:t> </a:t>
            </a:r>
            <a:r>
              <a:rPr lang="en-US" sz="2800" b="0" u="none" dirty="0" err="1"/>
              <a:t>quy</a:t>
            </a:r>
            <a:r>
              <a:rPr lang="en-US" sz="2800" b="0" u="none" dirty="0"/>
              <a:t> </a:t>
            </a:r>
            <a:r>
              <a:rPr lang="en-US" sz="2800" b="0" u="none" dirty="0" err="1"/>
              <a:t>định</a:t>
            </a:r>
            <a:r>
              <a:rPr lang="en-US" sz="2800" b="0" u="none" dirty="0"/>
              <a:t> (</a:t>
            </a:r>
            <a:r>
              <a:rPr lang="en-US" sz="2800" b="0" u="none" dirty="0" err="1"/>
              <a:t>khoản</a:t>
            </a:r>
            <a:r>
              <a:rPr lang="en-US" sz="2800" b="0" u="none" dirty="0"/>
              <a:t> 7 </a:t>
            </a:r>
            <a:r>
              <a:rPr lang="en-US" sz="2800" b="0" u="none" dirty="0" err="1"/>
              <a:t>Điều</a:t>
            </a:r>
            <a:r>
              <a:rPr lang="en-US" sz="2800" b="0" u="none" dirty="0"/>
              <a:t> 83).</a:t>
            </a:r>
          </a:p>
        </p:txBody>
      </p:sp>
    </p:spTree>
    <p:extLst>
      <p:ext uri="{BB962C8B-B14F-4D97-AF65-F5344CB8AC3E}">
        <p14:creationId xmlns:p14="http://schemas.microsoft.com/office/powerpoint/2010/main" val="1658221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idx="1"/>
          </p:nvPr>
        </p:nvSpPr>
        <p:spPr>
          <a:xfrm>
            <a:off x="152400" y="381000"/>
            <a:ext cx="8763000" cy="5416868"/>
          </a:xfrm>
        </p:spPr>
        <p:txBody>
          <a:bodyPr/>
          <a:lstStyle/>
          <a:p>
            <a:pPr algn="just"/>
            <a:r>
              <a:rPr lang="en-US" sz="3200" u="none" dirty="0"/>
              <a:t>(6) </a:t>
            </a:r>
            <a:r>
              <a:rPr lang="en-US" sz="3200" i="1" u="none" dirty="0" err="1"/>
              <a:t>Quy</a:t>
            </a:r>
            <a:r>
              <a:rPr lang="en-US" sz="3200" i="1" u="none" dirty="0"/>
              <a:t> </a:t>
            </a:r>
            <a:r>
              <a:rPr lang="en-US" sz="3200" i="1" u="none" dirty="0" err="1"/>
              <a:t>định</a:t>
            </a:r>
            <a:r>
              <a:rPr lang="en-US" sz="3200" i="1" u="none" dirty="0"/>
              <a:t> </a:t>
            </a:r>
            <a:r>
              <a:rPr lang="en-US" sz="3200" i="1" u="none" dirty="0" err="1"/>
              <a:t>cụ</a:t>
            </a:r>
            <a:r>
              <a:rPr lang="en-US" sz="3200" i="1" u="none" dirty="0"/>
              <a:t> </a:t>
            </a:r>
            <a:r>
              <a:rPr lang="en-US" sz="3200" i="1" u="none" dirty="0" err="1"/>
              <a:t>thể</a:t>
            </a:r>
            <a:r>
              <a:rPr lang="en-US" sz="3200" i="1" u="none" dirty="0"/>
              <a:t> </a:t>
            </a:r>
            <a:r>
              <a:rPr lang="en-US" sz="3200" i="1" u="none" dirty="0" err="1"/>
              <a:t>khen</a:t>
            </a:r>
            <a:r>
              <a:rPr lang="en-US" sz="3200" i="1" u="none" dirty="0"/>
              <a:t> </a:t>
            </a:r>
            <a:r>
              <a:rPr lang="en-US" sz="3200" i="1" u="none" dirty="0" err="1"/>
              <a:t>thưởng</a:t>
            </a:r>
            <a:r>
              <a:rPr lang="en-US" sz="3200" i="1" u="none" dirty="0"/>
              <a:t> </a:t>
            </a:r>
            <a:r>
              <a:rPr lang="en-US" sz="3200" i="1" u="none" dirty="0" err="1"/>
              <a:t>đối</a:t>
            </a:r>
            <a:r>
              <a:rPr lang="en-US" sz="3200" i="1" u="none" dirty="0"/>
              <a:t> </a:t>
            </a:r>
            <a:r>
              <a:rPr lang="en-US" sz="3200" i="1" u="none" dirty="0" err="1"/>
              <a:t>với</a:t>
            </a:r>
            <a:r>
              <a:rPr lang="en-US" sz="3200" i="1" u="none" dirty="0"/>
              <a:t> </a:t>
            </a:r>
            <a:r>
              <a:rPr lang="en-US" sz="3200" i="1" u="none" dirty="0" err="1"/>
              <a:t>người</a:t>
            </a:r>
            <a:r>
              <a:rPr lang="en-US" sz="3200" i="1" u="none" dirty="0"/>
              <a:t> </a:t>
            </a:r>
            <a:r>
              <a:rPr lang="en-US" sz="3200" i="1" u="none" dirty="0" err="1"/>
              <a:t>nước</a:t>
            </a:r>
            <a:r>
              <a:rPr lang="en-US" sz="3200" i="1" u="none" dirty="0"/>
              <a:t> </a:t>
            </a:r>
            <a:r>
              <a:rPr lang="en-US" sz="3200" i="1" u="none" dirty="0" err="1"/>
              <a:t>ngoài</a:t>
            </a:r>
            <a:r>
              <a:rPr lang="en-US" sz="3200" i="1" u="none" dirty="0"/>
              <a:t> </a:t>
            </a:r>
            <a:r>
              <a:rPr lang="en-US" sz="3200" i="1" u="none" dirty="0" err="1"/>
              <a:t>có</a:t>
            </a:r>
            <a:r>
              <a:rPr lang="en-US" sz="3200" i="1" u="none" dirty="0"/>
              <a:t> </a:t>
            </a:r>
            <a:r>
              <a:rPr lang="en-US" sz="3200" i="1" u="none" dirty="0" err="1"/>
              <a:t>nhiều</a:t>
            </a:r>
            <a:r>
              <a:rPr lang="en-US" sz="3200" i="1" u="none" dirty="0"/>
              <a:t> </a:t>
            </a:r>
            <a:r>
              <a:rPr lang="en-US" sz="3200" i="1" u="none" dirty="0" err="1"/>
              <a:t>đóng</a:t>
            </a:r>
            <a:r>
              <a:rPr lang="en-US" sz="3200" i="1" u="none" dirty="0"/>
              <a:t> </a:t>
            </a:r>
            <a:r>
              <a:rPr lang="en-US" sz="3200" i="1" u="none" dirty="0" err="1"/>
              <a:t>góp</a:t>
            </a:r>
            <a:r>
              <a:rPr lang="en-US" sz="3200" i="1" u="none" dirty="0"/>
              <a:t> </a:t>
            </a:r>
            <a:r>
              <a:rPr lang="en-US" sz="3200" i="1" u="none" dirty="0" err="1"/>
              <a:t>cho</a:t>
            </a:r>
            <a:r>
              <a:rPr lang="en-US" sz="3200" i="1" u="none" dirty="0"/>
              <a:t> </a:t>
            </a:r>
            <a:r>
              <a:rPr lang="en-US" sz="3200" i="1" u="none" dirty="0" err="1"/>
              <a:t>đất</a:t>
            </a:r>
            <a:r>
              <a:rPr lang="en-US" sz="3200" i="1" u="none" dirty="0"/>
              <a:t> </a:t>
            </a:r>
            <a:r>
              <a:rPr lang="en-US" sz="3200" i="1" u="none" dirty="0" err="1"/>
              <a:t>nước</a:t>
            </a:r>
            <a:r>
              <a:rPr lang="en-US" sz="3200" i="1" u="none" dirty="0"/>
              <a:t> </a:t>
            </a:r>
            <a:r>
              <a:rPr lang="en-US" sz="3200" i="1" u="none" dirty="0" smtClean="0"/>
              <a:t/>
            </a:r>
            <a:br>
              <a:rPr lang="en-US" sz="3200" i="1" u="none" dirty="0" smtClean="0"/>
            </a:br>
            <a:r>
              <a:rPr lang="en-US" sz="3200" i="1" u="none" dirty="0" err="1" smtClean="0"/>
              <a:t>Việt</a:t>
            </a:r>
            <a:r>
              <a:rPr lang="en-US" sz="3200" i="1" u="none" dirty="0" smtClean="0"/>
              <a:t> </a:t>
            </a:r>
            <a:r>
              <a:rPr lang="en-US" sz="3200" i="1" u="none" dirty="0"/>
              <a:t>Nam</a:t>
            </a:r>
            <a:r>
              <a:rPr lang="en-US" sz="3200" i="1" u="none" dirty="0" smtClean="0"/>
              <a:t>:</a:t>
            </a:r>
          </a:p>
          <a:p>
            <a:pPr algn="just"/>
            <a:r>
              <a:rPr lang="en-US" sz="3200" u="none" dirty="0" smtClean="0"/>
              <a:t>	</a:t>
            </a:r>
            <a:r>
              <a:rPr lang="en-US" sz="3200" b="0" u="none" dirty="0" err="1" smtClean="0"/>
              <a:t>Bổ</a:t>
            </a:r>
            <a:r>
              <a:rPr lang="en-US" sz="3200" b="0" u="none" dirty="0" smtClean="0"/>
              <a:t> </a:t>
            </a:r>
            <a:r>
              <a:rPr lang="en-US" sz="3200" b="0" u="none" dirty="0"/>
              <a:t>sung </a:t>
            </a:r>
            <a:r>
              <a:rPr lang="en-US" sz="3200" b="0" u="none" dirty="0" err="1"/>
              <a:t>đối</a:t>
            </a:r>
            <a:r>
              <a:rPr lang="en-US" sz="3200" b="0" u="none" dirty="0"/>
              <a:t> </a:t>
            </a:r>
            <a:r>
              <a:rPr lang="en-US" sz="3200" b="0" u="none" dirty="0" err="1"/>
              <a:t>tượng</a:t>
            </a:r>
            <a:r>
              <a:rPr lang="en-US" sz="3200" b="0" u="none" dirty="0"/>
              <a:t> </a:t>
            </a:r>
            <a:r>
              <a:rPr lang="en-US" sz="3200" b="0" u="none" dirty="0" err="1"/>
              <a:t>khen</a:t>
            </a:r>
            <a:r>
              <a:rPr lang="en-US" sz="3200" b="0" u="none" dirty="0"/>
              <a:t> </a:t>
            </a:r>
            <a:r>
              <a:rPr lang="en-US" sz="3200" b="0" u="none" dirty="0" err="1"/>
              <a:t>thưởng</a:t>
            </a:r>
            <a:r>
              <a:rPr lang="en-US" sz="3200" b="0" u="none" dirty="0"/>
              <a:t> </a:t>
            </a:r>
            <a:r>
              <a:rPr lang="en-US" sz="3200" b="0" u="none" dirty="0" err="1"/>
              <a:t>là</a:t>
            </a:r>
            <a:r>
              <a:rPr lang="en-US" sz="3200" b="0" u="none" dirty="0"/>
              <a:t> </a:t>
            </a:r>
            <a:r>
              <a:rPr lang="en-US" sz="3200" b="0" u="none" dirty="0" err="1"/>
              <a:t>cá</a:t>
            </a:r>
            <a:r>
              <a:rPr lang="en-US" sz="3200" b="0" u="none" dirty="0"/>
              <a:t> </a:t>
            </a:r>
            <a:r>
              <a:rPr lang="en-US" sz="3200" b="0" u="none" dirty="0" err="1"/>
              <a:t>nhân</a:t>
            </a:r>
            <a:r>
              <a:rPr lang="en-US" sz="3200" b="0" u="none" dirty="0"/>
              <a:t> </a:t>
            </a:r>
            <a:r>
              <a:rPr lang="en-US" sz="3200" b="0" u="none" dirty="0" err="1"/>
              <a:t>người</a:t>
            </a:r>
            <a:r>
              <a:rPr lang="en-US" sz="3200" b="0" u="none" dirty="0"/>
              <a:t> </a:t>
            </a:r>
            <a:r>
              <a:rPr lang="en-US" sz="3200" b="0" u="none" dirty="0" err="1"/>
              <a:t>nước</a:t>
            </a:r>
            <a:r>
              <a:rPr lang="en-US" sz="3200" b="0" u="none" dirty="0"/>
              <a:t> </a:t>
            </a:r>
            <a:r>
              <a:rPr lang="en-US" sz="3200" b="0" u="none" dirty="0" err="1"/>
              <a:t>ngoài</a:t>
            </a:r>
            <a:r>
              <a:rPr lang="en-US" sz="3200" b="0" u="none" dirty="0"/>
              <a:t> </a:t>
            </a:r>
            <a:r>
              <a:rPr lang="en-US" sz="3200" b="0" u="none" dirty="0" err="1"/>
              <a:t>đối</a:t>
            </a:r>
            <a:r>
              <a:rPr lang="en-US" sz="3200" b="0" u="none" dirty="0"/>
              <a:t> </a:t>
            </a:r>
            <a:r>
              <a:rPr lang="en-US" sz="3200" b="0" u="none" dirty="0" err="1"/>
              <a:t>với</a:t>
            </a:r>
            <a:r>
              <a:rPr lang="en-US" sz="3200" b="0" u="none" dirty="0"/>
              <a:t> </a:t>
            </a:r>
            <a:r>
              <a:rPr lang="en-US" sz="3200" b="0" u="none" dirty="0" err="1"/>
              <a:t>Huân</a:t>
            </a:r>
            <a:r>
              <a:rPr lang="en-US" sz="3200" b="0" u="none" dirty="0"/>
              <a:t> </a:t>
            </a:r>
            <a:r>
              <a:rPr lang="en-US" sz="3200" b="0" u="none" dirty="0" err="1"/>
              <a:t>chương</a:t>
            </a:r>
            <a:r>
              <a:rPr lang="en-US" sz="3200" b="0" u="none" dirty="0"/>
              <a:t> </a:t>
            </a:r>
            <a:r>
              <a:rPr lang="en-US" sz="3200" b="0" u="none" dirty="0" err="1"/>
              <a:t>Hồ</a:t>
            </a:r>
            <a:r>
              <a:rPr lang="en-US" sz="3200" b="0" u="none" dirty="0"/>
              <a:t> </a:t>
            </a:r>
            <a:r>
              <a:rPr lang="en-US" sz="3200" b="0" u="none" dirty="0" err="1"/>
              <a:t>Chí</a:t>
            </a:r>
            <a:r>
              <a:rPr lang="en-US" sz="3200" b="0" u="none" dirty="0"/>
              <a:t> Minh (</a:t>
            </a:r>
            <a:r>
              <a:rPr lang="en-US" sz="3200" b="0" u="none" dirty="0" err="1"/>
              <a:t>Điều</a:t>
            </a:r>
            <a:r>
              <a:rPr lang="en-US" sz="3200" b="0" u="none" dirty="0"/>
              <a:t> 35); </a:t>
            </a:r>
            <a:r>
              <a:rPr lang="en-US" sz="3200" b="0" u="none" dirty="0" err="1"/>
              <a:t>cá</a:t>
            </a:r>
            <a:r>
              <a:rPr lang="en-US" sz="3200" b="0" u="none" dirty="0"/>
              <a:t> </a:t>
            </a:r>
            <a:r>
              <a:rPr lang="en-US" sz="3200" b="0" u="none" dirty="0" err="1"/>
              <a:t>nhân</a:t>
            </a:r>
            <a:r>
              <a:rPr lang="en-US" sz="3200" b="0" u="none" dirty="0"/>
              <a:t>, </a:t>
            </a:r>
            <a:r>
              <a:rPr lang="en-US" sz="3200" b="0" u="none" dirty="0" err="1"/>
              <a:t>tập</a:t>
            </a:r>
            <a:r>
              <a:rPr lang="en-US" sz="3200" b="0" u="none" dirty="0"/>
              <a:t> </a:t>
            </a:r>
            <a:r>
              <a:rPr lang="en-US" sz="3200" b="0" u="none" dirty="0" err="1"/>
              <a:t>thể</a:t>
            </a:r>
            <a:r>
              <a:rPr lang="en-US" sz="3200" b="0" u="none" dirty="0"/>
              <a:t> </a:t>
            </a:r>
            <a:r>
              <a:rPr lang="en-US" sz="3200" b="0" u="none" dirty="0" err="1"/>
              <a:t>người</a:t>
            </a:r>
            <a:r>
              <a:rPr lang="en-US" sz="3200" b="0" u="none" dirty="0"/>
              <a:t> </a:t>
            </a:r>
            <a:r>
              <a:rPr lang="en-US" sz="3200" b="0" u="none" dirty="0" err="1"/>
              <a:t>Việt</a:t>
            </a:r>
            <a:r>
              <a:rPr lang="en-US" sz="3200" b="0" u="none" dirty="0"/>
              <a:t> Nam </a:t>
            </a:r>
            <a:r>
              <a:rPr lang="en-US" sz="3200" b="0" u="none" dirty="0" err="1"/>
              <a:t>định</a:t>
            </a:r>
            <a:r>
              <a:rPr lang="en-US" sz="3200" b="0" u="none" dirty="0"/>
              <a:t> </a:t>
            </a:r>
            <a:r>
              <a:rPr lang="en-US" sz="3200" b="0" u="none" dirty="0" err="1"/>
              <a:t>cư</a:t>
            </a:r>
            <a:r>
              <a:rPr lang="en-US" sz="3200" b="0" u="none" dirty="0"/>
              <a:t> ở </a:t>
            </a:r>
            <a:r>
              <a:rPr lang="en-US" sz="3200" b="0" u="none" dirty="0" err="1"/>
              <a:t>nước</a:t>
            </a:r>
            <a:r>
              <a:rPr lang="en-US" sz="3200" b="0" u="none" dirty="0"/>
              <a:t> </a:t>
            </a:r>
            <a:r>
              <a:rPr lang="en-US" sz="3200" b="0" u="none" dirty="0" err="1"/>
              <a:t>ngoài</a:t>
            </a:r>
            <a:r>
              <a:rPr lang="en-US" sz="3200" b="0" u="none" dirty="0"/>
              <a:t>, </a:t>
            </a:r>
            <a:r>
              <a:rPr lang="en-US" sz="3200" b="0" u="none" dirty="0" err="1"/>
              <a:t>cá</a:t>
            </a:r>
            <a:r>
              <a:rPr lang="en-US" sz="3200" b="0" u="none" dirty="0"/>
              <a:t> </a:t>
            </a:r>
            <a:r>
              <a:rPr lang="en-US" sz="3200" b="0" u="none" dirty="0" err="1"/>
              <a:t>nhân</a:t>
            </a:r>
            <a:r>
              <a:rPr lang="en-US" sz="3200" b="0" u="none" dirty="0"/>
              <a:t>, </a:t>
            </a:r>
            <a:r>
              <a:rPr lang="en-US" sz="3200" b="0" u="none" dirty="0" err="1"/>
              <a:t>tập</a:t>
            </a:r>
            <a:r>
              <a:rPr lang="en-US" sz="3200" b="0" u="none" dirty="0"/>
              <a:t> </a:t>
            </a:r>
            <a:r>
              <a:rPr lang="en-US" sz="3200" b="0" u="none" dirty="0" err="1"/>
              <a:t>thể</a:t>
            </a:r>
            <a:r>
              <a:rPr lang="en-US" sz="3200" b="0" u="none" dirty="0"/>
              <a:t> </a:t>
            </a:r>
            <a:r>
              <a:rPr lang="en-US" sz="3200" b="0" u="none" dirty="0" err="1"/>
              <a:t>người</a:t>
            </a:r>
            <a:r>
              <a:rPr lang="en-US" sz="3200" b="0" u="none" dirty="0"/>
              <a:t> </a:t>
            </a:r>
            <a:r>
              <a:rPr lang="en-US" sz="3200" b="0" u="none" dirty="0" err="1"/>
              <a:t>nước</a:t>
            </a:r>
            <a:r>
              <a:rPr lang="en-US" sz="3200" b="0" u="none" dirty="0"/>
              <a:t> </a:t>
            </a:r>
            <a:r>
              <a:rPr lang="en-US" sz="3200" b="0" u="none" dirty="0" err="1"/>
              <a:t>ngoài</a:t>
            </a:r>
            <a:r>
              <a:rPr lang="en-US" sz="3200" b="0" u="none" dirty="0"/>
              <a:t> </a:t>
            </a:r>
            <a:r>
              <a:rPr lang="en-US" sz="3200" b="0" u="none" dirty="0" err="1"/>
              <a:t>đối</a:t>
            </a:r>
            <a:r>
              <a:rPr lang="en-US" sz="3200" b="0" u="none" dirty="0"/>
              <a:t> </a:t>
            </a:r>
            <a:r>
              <a:rPr lang="en-US" sz="3200" b="0" u="none" dirty="0" err="1"/>
              <a:t>với</a:t>
            </a:r>
            <a:r>
              <a:rPr lang="en-US" sz="3200" b="0" u="none" dirty="0"/>
              <a:t> </a:t>
            </a:r>
            <a:r>
              <a:rPr lang="en-US" sz="3200" b="0" u="none" dirty="0" err="1"/>
              <a:t>Huân</a:t>
            </a:r>
            <a:r>
              <a:rPr lang="en-US" sz="3200" b="0" u="none" dirty="0"/>
              <a:t> </a:t>
            </a:r>
            <a:r>
              <a:rPr lang="en-US" sz="3200" b="0" u="none" dirty="0" err="1"/>
              <a:t>chương</a:t>
            </a:r>
            <a:r>
              <a:rPr lang="en-US" sz="3200" b="0" u="none" dirty="0"/>
              <a:t> </a:t>
            </a:r>
            <a:r>
              <a:rPr lang="en-US" sz="3200" b="0" u="none" dirty="0" err="1"/>
              <a:t>Độc</a:t>
            </a:r>
            <a:r>
              <a:rPr lang="en-US" sz="3200" b="0" u="none" dirty="0"/>
              <a:t> </a:t>
            </a:r>
            <a:r>
              <a:rPr lang="en-US" sz="3200" b="0" u="none" dirty="0" err="1"/>
              <a:t>lập</a:t>
            </a:r>
            <a:r>
              <a:rPr lang="en-US" sz="3200" b="0" u="none" dirty="0"/>
              <a:t> </a:t>
            </a:r>
            <a:r>
              <a:rPr lang="en-US" sz="3200" b="0" u="none" dirty="0" err="1"/>
              <a:t>các</a:t>
            </a:r>
            <a:r>
              <a:rPr lang="en-US" sz="3200" b="0" u="none" dirty="0"/>
              <a:t> </a:t>
            </a:r>
            <a:r>
              <a:rPr lang="en-US" sz="3200" b="0" u="none" dirty="0" err="1"/>
              <a:t>hạng</a:t>
            </a:r>
            <a:r>
              <a:rPr lang="en-US" sz="3200" b="0" u="none" dirty="0"/>
              <a:t> (</a:t>
            </a:r>
            <a:r>
              <a:rPr lang="en-US" sz="3200" b="0" u="none" dirty="0" err="1"/>
              <a:t>Điều</a:t>
            </a:r>
            <a:r>
              <a:rPr lang="en-US" sz="3200" b="0" u="none" dirty="0"/>
              <a:t> 36, 37 </a:t>
            </a:r>
            <a:r>
              <a:rPr lang="en-US" sz="3200" b="0" u="none" dirty="0" err="1"/>
              <a:t>và</a:t>
            </a:r>
            <a:r>
              <a:rPr lang="en-US" sz="3200" b="0" u="none" dirty="0"/>
              <a:t> </a:t>
            </a:r>
            <a:r>
              <a:rPr lang="en-US" sz="3200" b="0" u="none" dirty="0" err="1"/>
              <a:t>Điều</a:t>
            </a:r>
            <a:r>
              <a:rPr lang="en-US" sz="3200" b="0" u="none" dirty="0"/>
              <a:t> 38), </a:t>
            </a:r>
            <a:r>
              <a:rPr lang="en-US" sz="3200" b="0" u="none" dirty="0" err="1"/>
              <a:t>Huân</a:t>
            </a:r>
            <a:r>
              <a:rPr lang="en-US" sz="3200" b="0" u="none" dirty="0"/>
              <a:t> </a:t>
            </a:r>
            <a:r>
              <a:rPr lang="en-US" sz="3200" b="0" u="none" dirty="0" err="1"/>
              <a:t>chương</a:t>
            </a:r>
            <a:r>
              <a:rPr lang="en-US" sz="3200" b="0" u="none" dirty="0"/>
              <a:t> Lao </a:t>
            </a:r>
            <a:r>
              <a:rPr lang="en-US" sz="3200" b="0" u="none" dirty="0" err="1"/>
              <a:t>động</a:t>
            </a:r>
            <a:r>
              <a:rPr lang="en-US" sz="3200" b="0" u="none" dirty="0"/>
              <a:t> </a:t>
            </a:r>
            <a:r>
              <a:rPr lang="en-US" sz="3200" b="0" u="none" dirty="0" err="1"/>
              <a:t>các</a:t>
            </a:r>
            <a:r>
              <a:rPr lang="en-US" sz="3200" b="0" u="none" dirty="0"/>
              <a:t> </a:t>
            </a:r>
            <a:r>
              <a:rPr lang="en-US" sz="3200" b="0" u="none" dirty="0" err="1"/>
              <a:t>hạng</a:t>
            </a:r>
            <a:r>
              <a:rPr lang="en-US" sz="3200" b="0" u="none" dirty="0"/>
              <a:t> (</a:t>
            </a:r>
            <a:r>
              <a:rPr lang="en-US" sz="3200" b="0" u="none" dirty="0" err="1"/>
              <a:t>Điều</a:t>
            </a:r>
            <a:r>
              <a:rPr lang="en-US" sz="3200" b="0" u="none" dirty="0"/>
              <a:t> 42, 43 </a:t>
            </a:r>
            <a:r>
              <a:rPr lang="en-US" sz="3200" b="0" u="none" dirty="0" err="1"/>
              <a:t>và</a:t>
            </a:r>
            <a:r>
              <a:rPr lang="en-US" sz="3200" b="0" u="none" dirty="0"/>
              <a:t> </a:t>
            </a:r>
            <a:r>
              <a:rPr lang="en-US" sz="3200" b="0" u="none" dirty="0" err="1"/>
              <a:t>Điều</a:t>
            </a:r>
            <a:r>
              <a:rPr lang="en-US" sz="3200" b="0" u="none" dirty="0"/>
              <a:t> 44); </a:t>
            </a:r>
            <a:r>
              <a:rPr lang="en-US" sz="3200" b="0" u="none" dirty="0" err="1"/>
              <a:t>quy</a:t>
            </a:r>
            <a:r>
              <a:rPr lang="en-US" sz="3200" b="0" u="none" dirty="0"/>
              <a:t> </a:t>
            </a:r>
            <a:r>
              <a:rPr lang="en-US" sz="3200" b="0" u="none" dirty="0" err="1"/>
              <a:t>định</a:t>
            </a:r>
            <a:r>
              <a:rPr lang="en-US" sz="3200" b="0" u="none" dirty="0"/>
              <a:t> </a:t>
            </a:r>
            <a:r>
              <a:rPr lang="en-US" sz="3200" b="0" u="none" dirty="0" err="1"/>
              <a:t>cụ</a:t>
            </a:r>
            <a:r>
              <a:rPr lang="en-US" sz="3200" b="0" u="none" dirty="0"/>
              <a:t> </a:t>
            </a:r>
            <a:r>
              <a:rPr lang="en-US" sz="3200" b="0" u="none" dirty="0" err="1"/>
              <a:t>thể</a:t>
            </a:r>
            <a:r>
              <a:rPr lang="en-US" sz="3200" b="0" u="none" dirty="0"/>
              <a:t> </a:t>
            </a:r>
            <a:r>
              <a:rPr lang="en-US" sz="3200" b="0" u="none" dirty="0" err="1"/>
              <a:t>đối</a:t>
            </a:r>
            <a:r>
              <a:rPr lang="en-US" sz="3200" b="0" u="none" dirty="0"/>
              <a:t> </a:t>
            </a:r>
            <a:r>
              <a:rPr lang="en-US" sz="3200" b="0" u="none" dirty="0" err="1"/>
              <a:t>tượng</a:t>
            </a:r>
            <a:r>
              <a:rPr lang="en-US" sz="3200" b="0" u="none" dirty="0"/>
              <a:t>, </a:t>
            </a:r>
            <a:r>
              <a:rPr lang="en-US" sz="3200" b="0" u="none" dirty="0" err="1"/>
              <a:t>tiêu</a:t>
            </a:r>
            <a:r>
              <a:rPr lang="en-US" sz="3200" b="0" u="none" dirty="0"/>
              <a:t> </a:t>
            </a:r>
            <a:r>
              <a:rPr lang="en-US" sz="3200" b="0" u="none" dirty="0" err="1"/>
              <a:t>chuẩn</a:t>
            </a:r>
            <a:r>
              <a:rPr lang="en-US" sz="3200" b="0" u="none" dirty="0"/>
              <a:t> </a:t>
            </a:r>
            <a:r>
              <a:rPr lang="en-US" sz="3200" b="0" u="none" dirty="0" err="1"/>
              <a:t>khen</a:t>
            </a:r>
            <a:r>
              <a:rPr lang="en-US" sz="3200" b="0" u="none" dirty="0"/>
              <a:t> </a:t>
            </a:r>
            <a:r>
              <a:rPr lang="en-US" sz="3200" b="0" u="none" dirty="0" err="1"/>
              <a:t>thưởng</a:t>
            </a:r>
            <a:r>
              <a:rPr lang="en-US" sz="3200" b="0" u="none" dirty="0"/>
              <a:t> </a:t>
            </a:r>
            <a:r>
              <a:rPr lang="en-US" sz="3200" b="0" u="none" dirty="0" err="1"/>
              <a:t>Huy</a:t>
            </a:r>
            <a:r>
              <a:rPr lang="en-US" sz="3200" b="0" u="none" dirty="0"/>
              <a:t> </a:t>
            </a:r>
            <a:r>
              <a:rPr lang="en-US" sz="3200" b="0" u="none" dirty="0" err="1"/>
              <a:t>chương</a:t>
            </a:r>
            <a:r>
              <a:rPr lang="en-US" sz="3200" b="0" u="none" dirty="0"/>
              <a:t> </a:t>
            </a:r>
            <a:r>
              <a:rPr lang="en-US" sz="3200" b="0" u="none" dirty="0" err="1"/>
              <a:t>Hữu</a:t>
            </a:r>
            <a:r>
              <a:rPr lang="en-US" sz="3200" b="0" u="none" dirty="0"/>
              <a:t> </a:t>
            </a:r>
            <a:r>
              <a:rPr lang="en-US" sz="3200" b="0" u="none" dirty="0" err="1"/>
              <a:t>nghị</a:t>
            </a:r>
            <a:r>
              <a:rPr lang="en-US" sz="3200" b="0" u="none" dirty="0"/>
              <a:t> (</a:t>
            </a:r>
            <a:r>
              <a:rPr lang="en-US" sz="3200" b="0" u="none" dirty="0" err="1"/>
              <a:t>Điều</a:t>
            </a:r>
            <a:r>
              <a:rPr lang="en-US" sz="3200" b="0" u="none" dirty="0"/>
              <a:t> 58</a:t>
            </a:r>
            <a:r>
              <a:rPr lang="en-US" sz="3200" b="0" u="none" dirty="0" smtClean="0"/>
              <a:t>).</a:t>
            </a:r>
            <a:endParaRPr lang="en-US" sz="3200" dirty="0"/>
          </a:p>
        </p:txBody>
      </p:sp>
    </p:spTree>
    <p:extLst>
      <p:ext uri="{BB962C8B-B14F-4D97-AF65-F5344CB8AC3E}">
        <p14:creationId xmlns:p14="http://schemas.microsoft.com/office/powerpoint/2010/main" val="310520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TotalTime>
  <Words>10379</Words>
  <Application>Microsoft Office PowerPoint</Application>
  <PresentationFormat>On-screen Show (4:3)</PresentationFormat>
  <Paragraphs>675</Paragraphs>
  <Slides>102</Slides>
  <Notes>59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102</vt:i4>
      </vt:variant>
    </vt:vector>
  </HeadingPairs>
  <TitlesOfParts>
    <vt:vector size="114" baseType="lpstr">
      <vt:lpstr>MS PGothic</vt:lpstr>
      <vt:lpstr>MS PGothic</vt:lpstr>
      <vt:lpstr>SimSun</vt:lpstr>
      <vt:lpstr>SimSun</vt:lpstr>
      <vt:lpstr>.VnArial</vt:lpstr>
      <vt:lpstr>Arial</vt:lpstr>
      <vt:lpstr>Calibri</vt:lpstr>
      <vt:lpstr>Times</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Chương III: Hình thức, đối tượng  và tiêu chuẩn khen thưởng</vt:lpstr>
      <vt:lpstr> 3. Huân chương Độc lập  a) Huân chương Độc lập hạng Nhất</vt:lpstr>
      <vt:lpstr> b) Huân chương Độc lập hạng Nhì</vt:lpstr>
      <vt:lpstr>   c) Huân chương Độc lập hạng Ba</vt:lpstr>
      <vt:lpstr>4. Huân chương Lao động (Đối với tập thể) a) Huân chương Lao động hạng Nhất </vt:lpstr>
      <vt:lpstr>PowerPoint Presentation</vt:lpstr>
      <vt:lpstr>PowerPoint Presentation</vt:lpstr>
      <vt:lpstr>PowerPoint Presentation</vt:lpstr>
      <vt:lpstr>PowerPoint Presentation</vt:lpstr>
      <vt:lpstr>5. Bằng khen của Thủ tướng Chính phủ  5.1. Đối với tập thể  </vt:lpstr>
      <vt:lpstr>5. Bằng khen của Thủ tướng Chính phủ 5.2. Đối với cá nhân:  </vt:lpstr>
      <vt:lpstr>PowerPoint Presentation</vt:lpstr>
      <vt:lpstr>6. Bằng khen UBND Thành phố (Đ19 QĐ24)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Quy định thời điểm nhận hồ sơ đề nghị KT (Đ31 QĐ24)</vt:lpstr>
      <vt:lpstr>PowerPoint Presentation</vt:lpstr>
      <vt:lpstr>PowerPoint Presentation</vt:lpstr>
      <vt:lpstr>PowerPoint Presentation</vt:lpstr>
      <vt:lpstr>PowerPoint Presentation</vt:lpstr>
      <vt:lpstr> 5. Quy định về hiệp y khen thưởng (Đ30 QĐ24) </vt:lpstr>
      <vt:lpstr>PowerPoint Presentation</vt:lpstr>
      <vt:lpstr>PowerPoint Presentation</vt:lpstr>
      <vt:lpstr> </vt:lpstr>
      <vt:lpstr>14 ĐIỂM MỚI THÔNG TƯ  SỐ 12/2019/TT-BNV CỦA BỘ NỘI VỤ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GIỚI THIỆU NHỮNG ĐIỂM MỚI CƠ BẢN CỦA LUẬT THI ĐUA, KHEN THƯỞNG NĂM 2022 Có 08 nhóm điểm mới chủ yếu sau đây:</vt:lpstr>
      <vt:lpstr>PowerPoint Presentation</vt:lpstr>
      <vt:lpstr>PowerPoint Presentation</vt:lpstr>
      <vt:lpstr>PowerPoint Presentation</vt:lpstr>
      <vt:lpstr>(4) Chú trọng khen thưởng tập thể ở cơ sở, công nhân, nông dân, người lao động trực tiếp, cán bộ, chiến sĩ các lực lượng vũ trang, dân quân tự vệ…; quan tâm khen thưởng cơ sở, vùng sâu, vùng xa, vùng biên giới, hải đảo: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118</cp:revision>
  <cp:lastPrinted>2022-08-25T08:59:36Z</cp:lastPrinted>
  <dcterms:created xsi:type="dcterms:W3CDTF">2017-11-23T06:38:06Z</dcterms:created>
  <dcterms:modified xsi:type="dcterms:W3CDTF">2022-09-19T08:07:16Z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2017-10-25T00:00:00Z</vt:filetime>
  </property>
  <property fmtid="{D5CDD505-2E9C-101B-9397-08002B2CF9AE}" pid="3" name="Creator">
    <vt:lpwstr>Microsoft® PowerPoint® 2013</vt:lpwstr>
  </property>
  <property fmtid="{D5CDD505-2E9C-101B-9397-08002B2CF9AE}" pid="4" name="LastSaved">
    <vt:filetime>2017-11-23T00:00:00Z</vt:filetime>
  </property>
</Properties>
</file>